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7"/>
  </p:notesMasterIdLst>
  <p:sldIdLst>
    <p:sldId id="309" r:id="rId2"/>
    <p:sldId id="395" r:id="rId3"/>
    <p:sldId id="413" r:id="rId4"/>
    <p:sldId id="408" r:id="rId5"/>
    <p:sldId id="375" r:id="rId6"/>
    <p:sldId id="263" r:id="rId7"/>
    <p:sldId id="376" r:id="rId8"/>
    <p:sldId id="409" r:id="rId9"/>
    <p:sldId id="377" r:id="rId10"/>
    <p:sldId id="378" r:id="rId11"/>
    <p:sldId id="264" r:id="rId12"/>
    <p:sldId id="265" r:id="rId13"/>
    <p:sldId id="410" r:id="rId14"/>
    <p:sldId id="411" r:id="rId15"/>
    <p:sldId id="257" r:id="rId16"/>
    <p:sldId id="258" r:id="rId17"/>
    <p:sldId id="259" r:id="rId18"/>
    <p:sldId id="260" r:id="rId19"/>
    <p:sldId id="267" r:id="rId20"/>
    <p:sldId id="380" r:id="rId21"/>
    <p:sldId id="379" r:id="rId22"/>
    <p:sldId id="381" r:id="rId23"/>
    <p:sldId id="392" r:id="rId24"/>
    <p:sldId id="261" r:id="rId25"/>
    <p:sldId id="386" r:id="rId26"/>
    <p:sldId id="402" r:id="rId27"/>
    <p:sldId id="285" r:id="rId28"/>
    <p:sldId id="286" r:id="rId29"/>
    <p:sldId id="403" r:id="rId30"/>
    <p:sldId id="384" r:id="rId31"/>
    <p:sldId id="385" r:id="rId32"/>
    <p:sldId id="387" r:id="rId33"/>
    <p:sldId id="388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90" r:id="rId43"/>
    <p:sldId id="412" r:id="rId44"/>
    <p:sldId id="351" r:id="rId45"/>
    <p:sldId id="352" r:id="rId46"/>
    <p:sldId id="354" r:id="rId47"/>
    <p:sldId id="355" r:id="rId48"/>
    <p:sldId id="357" r:id="rId49"/>
    <p:sldId id="390" r:id="rId50"/>
    <p:sldId id="359" r:id="rId51"/>
    <p:sldId id="414" r:id="rId52"/>
    <p:sldId id="394" r:id="rId53"/>
    <p:sldId id="406" r:id="rId54"/>
    <p:sldId id="358" r:id="rId55"/>
    <p:sldId id="360" r:id="rId56"/>
    <p:sldId id="407" r:id="rId57"/>
    <p:sldId id="361" r:id="rId58"/>
    <p:sldId id="362" r:id="rId59"/>
    <p:sldId id="293" r:id="rId60"/>
    <p:sldId id="294" r:id="rId61"/>
    <p:sldId id="308" r:id="rId62"/>
    <p:sldId id="304" r:id="rId63"/>
    <p:sldId id="305" r:id="rId64"/>
    <p:sldId id="307" r:id="rId65"/>
    <p:sldId id="299" r:id="rId66"/>
    <p:sldId id="300" r:id="rId67"/>
    <p:sldId id="301" r:id="rId68"/>
    <p:sldId id="303" r:id="rId69"/>
    <p:sldId id="311" r:id="rId70"/>
    <p:sldId id="313" r:id="rId71"/>
    <p:sldId id="314" r:id="rId72"/>
    <p:sldId id="315" r:id="rId73"/>
    <p:sldId id="316" r:id="rId74"/>
    <p:sldId id="317" r:id="rId75"/>
    <p:sldId id="322" r:id="rId76"/>
    <p:sldId id="323" r:id="rId77"/>
    <p:sldId id="344" r:id="rId78"/>
    <p:sldId id="405" r:id="rId79"/>
    <p:sldId id="345" r:id="rId80"/>
    <p:sldId id="404" r:id="rId81"/>
    <p:sldId id="292" r:id="rId82"/>
    <p:sldId id="400" r:id="rId83"/>
    <p:sldId id="391" r:id="rId84"/>
    <p:sldId id="346" r:id="rId85"/>
    <p:sldId id="347" r:id="rId86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3733"/>
    <a:srgbClr val="FF0066"/>
    <a:srgbClr val="FF5050"/>
    <a:srgbClr val="FFF9E5"/>
    <a:srgbClr val="F8F2A6"/>
    <a:srgbClr val="FCFCA6"/>
    <a:srgbClr val="FFFF69"/>
    <a:srgbClr val="F9CBC1"/>
    <a:srgbClr val="FFDA8F"/>
    <a:srgbClr val="FBD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83" autoAdjust="0"/>
  </p:normalViewPr>
  <p:slideViewPr>
    <p:cSldViewPr snapToGrid="0">
      <p:cViewPr varScale="1">
        <p:scale>
          <a:sx n="111" d="100"/>
          <a:sy n="111" d="100"/>
        </p:scale>
        <p:origin x="15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12歲兒童DMFT Index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99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工作表1!$A$2:$A$13</c:f>
              <c:strCache>
                <c:ptCount val="12"/>
                <c:pt idx="0">
                  <c:v>全球
2011</c:v>
                </c:pt>
                <c:pt idx="1">
                  <c:v>紐西蘭
2012</c:v>
                </c:pt>
                <c:pt idx="2">
                  <c:v>澳洲
2009</c:v>
                </c:pt>
                <c:pt idx="3">
                  <c:v>馬來西亞
2007</c:v>
                </c:pt>
                <c:pt idx="4">
                  <c:v>新加坡
2011</c:v>
                </c:pt>
                <c:pt idx="5">
                  <c:v>日本
2011</c:v>
                </c:pt>
                <c:pt idx="6">
                  <c:v>韓國
2012</c:v>
                </c:pt>
                <c:pt idx="7">
                  <c:v>柬埔寨
2011</c:v>
                </c:pt>
                <c:pt idx="8">
                  <c:v>菲律賓
2011</c:v>
                </c:pt>
                <c:pt idx="9">
                  <c:v>香港
2001</c:v>
                </c:pt>
                <c:pt idx="10">
                  <c:v>中國
2005</c:v>
                </c:pt>
                <c:pt idx="11">
                  <c:v>台灣
2012</c:v>
                </c:pt>
              </c:strCache>
            </c:strRef>
          </c:cat>
          <c:val>
            <c:numRef>
              <c:f>工作表1!$B$2:$B$13</c:f>
              <c:numCache>
                <c:formatCode>General</c:formatCode>
                <c:ptCount val="12"/>
                <c:pt idx="0">
                  <c:v>1.67</c:v>
                </c:pt>
                <c:pt idx="1">
                  <c:v>1.2</c:v>
                </c:pt>
                <c:pt idx="2">
                  <c:v>1.05</c:v>
                </c:pt>
                <c:pt idx="3">
                  <c:v>1.1000000000000001</c:v>
                </c:pt>
                <c:pt idx="4">
                  <c:v>0.6</c:v>
                </c:pt>
                <c:pt idx="5">
                  <c:v>1.4</c:v>
                </c:pt>
                <c:pt idx="6">
                  <c:v>1.8</c:v>
                </c:pt>
                <c:pt idx="7">
                  <c:v>3.5</c:v>
                </c:pt>
                <c:pt idx="8">
                  <c:v>3.3</c:v>
                </c:pt>
                <c:pt idx="9">
                  <c:v>0.8</c:v>
                </c:pt>
                <c:pt idx="10">
                  <c:v>0.5</c:v>
                </c:pt>
                <c:pt idx="1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D4-4E1A-B0F5-400F0985F6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21"/>
        <c:axId val="115139712"/>
        <c:axId val="115141248"/>
      </c:barChart>
      <c:catAx>
        <c:axId val="115139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9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endParaRPr lang="zh-TW"/>
          </a:p>
        </c:txPr>
        <c:crossAx val="115141248"/>
        <c:crosses val="autoZero"/>
        <c:auto val="1"/>
        <c:lblAlgn val="ctr"/>
        <c:lblOffset val="100"/>
        <c:noMultiLvlLbl val="0"/>
      </c:catAx>
      <c:valAx>
        <c:axId val="11514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9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15139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99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399"/>
      </a:pPr>
      <a:endParaRPr lang="zh-TW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工作表1!$C$1</c:f>
              <c:strCache>
                <c:ptCount val="1"/>
                <c:pt idx="0">
                  <c:v>恆齒齲齒經驗指數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63500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工作表1!$A$2:$A$7</c:f>
              <c:numCache>
                <c:formatCode>General</c:formatCode>
                <c:ptCount val="6"/>
                <c:pt idx="0">
                  <c:v>1981</c:v>
                </c:pt>
                <c:pt idx="1">
                  <c:v>1990</c:v>
                </c:pt>
                <c:pt idx="2">
                  <c:v>1996</c:v>
                </c:pt>
                <c:pt idx="3">
                  <c:v>2000</c:v>
                </c:pt>
                <c:pt idx="4">
                  <c:v>2006</c:v>
                </c:pt>
                <c:pt idx="5">
                  <c:v>2012</c:v>
                </c:pt>
              </c:numCache>
            </c:numRef>
          </c:cat>
          <c:val>
            <c:numRef>
              <c:f>工作表1!$C$2:$C$7</c:f>
              <c:numCache>
                <c:formatCode>General</c:formatCode>
                <c:ptCount val="6"/>
                <c:pt idx="0">
                  <c:v>3.76</c:v>
                </c:pt>
                <c:pt idx="1">
                  <c:v>4.95</c:v>
                </c:pt>
                <c:pt idx="2">
                  <c:v>3.59</c:v>
                </c:pt>
                <c:pt idx="3">
                  <c:v>3.31</c:v>
                </c:pt>
                <c:pt idx="4">
                  <c:v>2.58</c:v>
                </c:pt>
                <c:pt idx="5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AC-462D-98D5-08BE10754907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4002176"/>
        <c:axId val="9401779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工作表1!$B$1</c15:sqref>
                        </c15:formulaRef>
                      </c:ext>
                    </c:extLst>
                    <c:strCache>
                      <c:ptCount val="1"/>
                      <c:pt idx="0">
                        <c:v>乳齒齲齒指數</c:v>
                      </c:pt>
                    </c:strCache>
                  </c:strRef>
                </c:tx>
                <c:spPr>
                  <a:ln w="508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63500">
                      <a:solidFill>
                        <a:schemeClr val="accent1"/>
                      </a:solidFill>
                      <a:round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zh-TW"/>
                    </a:p>
                  </c:txPr>
                  <c:dLblPos val="b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工作表1!$A$2:$A$7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1981</c:v>
                      </c:pt>
                      <c:pt idx="1">
                        <c:v>1990</c:v>
                      </c:pt>
                      <c:pt idx="2">
                        <c:v>1996</c:v>
                      </c:pt>
                      <c:pt idx="3">
                        <c:v>2000</c:v>
                      </c:pt>
                      <c:pt idx="4">
                        <c:v>2006</c:v>
                      </c:pt>
                      <c:pt idx="5">
                        <c:v>2012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工作表1!$B$2:$B$7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7.83</c:v>
                      </c:pt>
                      <c:pt idx="1">
                        <c:v>7.28</c:v>
                      </c:pt>
                      <c:pt idx="2">
                        <c:v>5.53</c:v>
                      </c:pt>
                      <c:pt idx="3">
                        <c:v>5.29</c:v>
                      </c:pt>
                      <c:pt idx="4">
                        <c:v>5.23</c:v>
                      </c:pt>
                      <c:pt idx="5">
                        <c:v>5.9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02AC-462D-98D5-08BE10754907}"/>
                  </c:ext>
                </c:extLst>
              </c15:ser>
            </c15:filteredLineSeries>
          </c:ext>
        </c:extLst>
      </c:lineChart>
      <c:catAx>
        <c:axId val="940021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defRPr>
                </a:pPr>
                <a:r>
                  <a:rPr lang="zh-TW" altLang="en-US" dirty="0" smtClean="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西元年</a:t>
                </a:r>
                <a:endParaRPr lang="zh-TW" altLang="en-US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94017792"/>
        <c:crosses val="autoZero"/>
        <c:auto val="1"/>
        <c:lblAlgn val="ctr"/>
        <c:lblOffset val="100"/>
        <c:noMultiLvlLbl val="0"/>
      </c:catAx>
      <c:valAx>
        <c:axId val="94017792"/>
        <c:scaling>
          <c:orientation val="minMax"/>
          <c:max val="5"/>
          <c:min val="2"/>
        </c:scaling>
        <c:delete val="0"/>
        <c:axPos val="l"/>
        <c:majorGridlines>
          <c:spPr>
            <a:ln w="254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eaVert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defRPr>
                </a:pPr>
                <a:r>
                  <a:rPr lang="zh-TW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顆數</a:t>
                </a:r>
                <a:endParaRPr lang="en-US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eaVert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9400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zh-TW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93967269019401"/>
          <c:y val="9.0240476546003839E-2"/>
          <c:w val="0.80092847575935933"/>
          <c:h val="0.7531969529224456"/>
        </c:manualLayout>
      </c:layout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全國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diamond"/>
            <c:size val="5"/>
            <c:spPr>
              <a:solidFill>
                <a:schemeClr val="bg1"/>
              </a:solidFill>
              <a:ln w="6350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8096770453422074E-2"/>
                  <c:y val="1.19609637611088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0EF-417A-887A-97082E92D0DF}"/>
                </c:ext>
              </c:extLst>
            </c:dLbl>
            <c:dLbl>
              <c:idx val="1"/>
              <c:layout>
                <c:manualLayout>
                  <c:x val="2.6895907568574616E-3"/>
                  <c:y val="1.57725596800399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0EF-417A-887A-97082E92D0DF}"/>
                </c:ext>
              </c:extLst>
            </c:dLbl>
            <c:dLbl>
              <c:idx val="2"/>
              <c:layout>
                <c:manualLayout>
                  <c:x val="1.0877740188225666E-2"/>
                  <c:y val="1.49893763279590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0EF-417A-887A-97082E92D0DF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103學年度</c:v>
                </c:pt>
                <c:pt idx="1">
                  <c:v>104學年度</c:v>
                </c:pt>
                <c:pt idx="2">
                  <c:v>105學年度</c:v>
                </c:pt>
                <c:pt idx="3">
                  <c:v>106學年度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0.65580000000000005</c:v>
                </c:pt>
                <c:pt idx="1">
                  <c:v>0.65269999999999995</c:v>
                </c:pt>
                <c:pt idx="2">
                  <c:v>0.63560000000000005</c:v>
                </c:pt>
                <c:pt idx="3">
                  <c:v>0.61070000000000002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0EF-417A-887A-97082E92D0DF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一年級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triangle"/>
            <c:size val="5"/>
            <c:spPr>
              <a:solidFill>
                <a:schemeClr val="bg1"/>
              </a:solidFill>
              <a:ln w="63500">
                <a:solidFill>
                  <a:schemeClr val="accent2"/>
                </a:solidFill>
              </a:ln>
              <a:effectLst/>
            </c:spPr>
          </c:marker>
          <c:dPt>
            <c:idx val="1"/>
            <c:marker>
              <c:symbol val="triangle"/>
              <c:size val="5"/>
              <c:spPr>
                <a:solidFill>
                  <a:schemeClr val="bg1"/>
                </a:solidFill>
                <a:ln w="6350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EF-417A-887A-97082E92D0DF}"/>
              </c:ext>
            </c:extLst>
          </c:dPt>
          <c:dPt>
            <c:idx val="2"/>
            <c:marker>
              <c:symbol val="triangle"/>
              <c:size val="5"/>
              <c:spPr>
                <a:solidFill>
                  <a:schemeClr val="bg1"/>
                </a:solidFill>
                <a:ln w="6350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EF-417A-887A-97082E92D0DF}"/>
              </c:ext>
            </c:extLst>
          </c:dPt>
          <c:dLbls>
            <c:dLbl>
              <c:idx val="0"/>
              <c:layout>
                <c:manualLayout>
                  <c:x val="-8.3957633686385966E-2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0EF-417A-887A-97082E92D0DF}"/>
                </c:ext>
              </c:extLst>
            </c:dLbl>
            <c:dLbl>
              <c:idx val="1"/>
              <c:layout>
                <c:manualLayout>
                  <c:x val="3.5782932882682784E-2"/>
                  <c:y val="-4.75146856642919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0EF-417A-887A-97082E92D0DF}"/>
                </c:ext>
              </c:extLst>
            </c:dLbl>
            <c:dLbl>
              <c:idx val="2"/>
              <c:layout>
                <c:manualLayout>
                  <c:x val="9.4250706880301596E-3"/>
                  <c:y val="-1.1904761904761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0EF-417A-887A-97082E92D0DF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103學年度</c:v>
                </c:pt>
                <c:pt idx="1">
                  <c:v>104學年度</c:v>
                </c:pt>
                <c:pt idx="2">
                  <c:v>105學年度</c:v>
                </c:pt>
                <c:pt idx="3">
                  <c:v>106學年度</c:v>
                </c:pt>
              </c:strCache>
            </c:strRef>
          </c:cat>
          <c:val>
            <c:numRef>
              <c:f>工作表1!$C$2:$C$5</c:f>
              <c:numCache>
                <c:formatCode>General</c:formatCode>
                <c:ptCount val="4"/>
                <c:pt idx="0">
                  <c:v>0.68479999999999996</c:v>
                </c:pt>
                <c:pt idx="1">
                  <c:v>0.66390000000000005</c:v>
                </c:pt>
                <c:pt idx="2">
                  <c:v>0.64929999999999999</c:v>
                </c:pt>
                <c:pt idx="3">
                  <c:v>0.63290000000000002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0EF-417A-887A-97082E92D0DF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四年級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63500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8055445708306254E-2"/>
                  <c:y val="-4.4855486814148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0EF-417A-887A-97082E92D0DF}"/>
                </c:ext>
              </c:extLst>
            </c:dLbl>
            <c:dLbl>
              <c:idx val="1"/>
              <c:layout>
                <c:manualLayout>
                  <c:x val="-4.3222061076000219E-2"/>
                  <c:y val="-3.38906444260256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60EF-417A-887A-97082E92D0DF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103學年度</c:v>
                </c:pt>
                <c:pt idx="1">
                  <c:v>104學年度</c:v>
                </c:pt>
                <c:pt idx="2">
                  <c:v>105學年度</c:v>
                </c:pt>
                <c:pt idx="3">
                  <c:v>106學年度</c:v>
                </c:pt>
              </c:strCache>
            </c:strRef>
          </c:cat>
          <c:val>
            <c:numRef>
              <c:f>工作表1!$D$2:$D$5</c:f>
              <c:numCache>
                <c:formatCode>General</c:formatCode>
                <c:ptCount val="4"/>
                <c:pt idx="0">
                  <c:v>0.68930000000000002</c:v>
                </c:pt>
                <c:pt idx="1">
                  <c:v>0.68630000000000002</c:v>
                </c:pt>
                <c:pt idx="2">
                  <c:v>0.67700000000000005</c:v>
                </c:pt>
                <c:pt idx="3">
                  <c:v>0.63229999999999997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0EF-417A-887A-97082E92D0DF}"/>
            </c:ext>
          </c:extLst>
        </c:ser>
        <c:ser>
          <c:idx val="3"/>
          <c:order val="3"/>
          <c:tx>
            <c:strRef>
              <c:f>工作表1!$E$1</c:f>
              <c:strCache>
                <c:ptCount val="1"/>
                <c:pt idx="0">
                  <c:v>七年級</c:v>
                </c:pt>
              </c:strCache>
            </c:strRef>
          </c:tx>
          <c:spPr>
            <a:ln w="31750" cap="rnd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square"/>
            <c:size val="5"/>
            <c:spPr>
              <a:solidFill>
                <a:schemeClr val="bg1"/>
              </a:solidFill>
              <a:ln w="63500">
                <a:solidFill>
                  <a:schemeClr val="accent4"/>
                </a:solidFill>
              </a:ln>
              <a:effectLst/>
            </c:spPr>
          </c:marker>
          <c:dPt>
            <c:idx val="1"/>
            <c:marker>
              <c:symbol val="square"/>
              <c:size val="5"/>
              <c:spPr>
                <a:solidFill>
                  <a:schemeClr val="bg1"/>
                </a:solidFill>
                <a:ln w="63500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chemeClr val="accent4"/>
                </a:solidFill>
                <a:prstDash val="dash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60EF-417A-887A-97082E92D0DF}"/>
              </c:ext>
            </c:extLst>
          </c:dPt>
          <c:dPt>
            <c:idx val="2"/>
            <c:marker>
              <c:symbol val="square"/>
              <c:size val="5"/>
              <c:spPr>
                <a:solidFill>
                  <a:schemeClr val="bg1"/>
                </a:solidFill>
                <a:ln w="63500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chemeClr val="accent4"/>
                </a:solidFill>
                <a:prstDash val="dash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60EF-417A-887A-97082E92D0DF}"/>
              </c:ext>
            </c:extLst>
          </c:dPt>
          <c:dLbls>
            <c:dLbl>
              <c:idx val="0"/>
              <c:layout>
                <c:manualLayout>
                  <c:x val="-6.2596899619012367E-2"/>
                  <c:y val="2.84083321821613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60EF-417A-887A-97082E92D0DF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103學年度</c:v>
                </c:pt>
                <c:pt idx="1">
                  <c:v>104學年度</c:v>
                </c:pt>
                <c:pt idx="2">
                  <c:v>105學年度</c:v>
                </c:pt>
                <c:pt idx="3">
                  <c:v>106學年度</c:v>
                </c:pt>
              </c:strCache>
            </c:strRef>
          </c:cat>
          <c:val>
            <c:numRef>
              <c:f>工作表1!$E$2:$E$5</c:f>
              <c:numCache>
                <c:formatCode>General</c:formatCode>
                <c:ptCount val="4"/>
                <c:pt idx="0">
                  <c:v>0.60319999999999996</c:v>
                </c:pt>
                <c:pt idx="1">
                  <c:v>0.61399999999999999</c:v>
                </c:pt>
                <c:pt idx="2">
                  <c:v>0.58260000000000001</c:v>
                </c:pt>
                <c:pt idx="3">
                  <c:v>0.57069999999999999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60EF-417A-887A-97082E92D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3376031"/>
        <c:axId val="1623374367"/>
      </c:lineChart>
      <c:catAx>
        <c:axId val="1623376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endParaRPr lang="zh-TW"/>
          </a:p>
        </c:txPr>
        <c:crossAx val="1623374367"/>
        <c:crossesAt val="0"/>
        <c:auto val="1"/>
        <c:lblAlgn val="ctr"/>
        <c:lblOffset val="100"/>
        <c:noMultiLvlLbl val="0"/>
      </c:catAx>
      <c:valAx>
        <c:axId val="1623374367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623376031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155840508279627"/>
          <c:y val="0.94749218847644046"/>
          <c:w val="0.45688318983440751"/>
          <c:h val="3.54172915885514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12593793873758"/>
          <c:y val="9.8347947361410046E-2"/>
          <c:w val="0.83438412912821003"/>
          <c:h val="0.7531969529224456"/>
        </c:manualLayout>
      </c:layout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全國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diamond"/>
            <c:size val="5"/>
            <c:spPr>
              <a:solidFill>
                <a:schemeClr val="bg1"/>
              </a:solidFill>
              <a:ln w="6350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4768988148533647E-2"/>
                  <c:y val="3.65964685099753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04A-4EC3-BADD-060BDB4638AC}"/>
                </c:ext>
              </c:extLst>
            </c:dLbl>
            <c:dLbl>
              <c:idx val="1"/>
              <c:layout>
                <c:manualLayout>
                  <c:x val="4.3576956513801451E-3"/>
                  <c:y val="3.21963312575922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04A-4EC3-BADD-060BDB4638AC}"/>
                </c:ext>
              </c:extLst>
            </c:dLbl>
            <c:dLbl>
              <c:idx val="2"/>
              <c:layout>
                <c:manualLayout>
                  <c:x val="5.8735243786264607E-3"/>
                  <c:y val="3.14130788071802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04A-4EC3-BADD-060BDB4638AC}"/>
                </c:ext>
              </c:extLst>
            </c:dLbl>
            <c:dLbl>
              <c:idx val="3"/>
              <c:layout>
                <c:manualLayout>
                  <c:x val="9.8748866674713606E-3"/>
                  <c:y val="2.2035171785324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13B-48A4-B0CF-7D83D7CF9B36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103學年度</c:v>
                </c:pt>
                <c:pt idx="1">
                  <c:v>104學年度</c:v>
                </c:pt>
                <c:pt idx="2">
                  <c:v>105學年度</c:v>
                </c:pt>
                <c:pt idx="3">
                  <c:v>106學年度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0.65580000000000005</c:v>
                </c:pt>
                <c:pt idx="1">
                  <c:v>0.65269999999999995</c:v>
                </c:pt>
                <c:pt idx="2">
                  <c:v>0.63560000000000005</c:v>
                </c:pt>
                <c:pt idx="3">
                  <c:v>0.61070000000000002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04A-4EC3-BADD-060BDB4638AC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一年級</c:v>
                </c:pt>
              </c:strCache>
            </c:strRef>
          </c:tx>
          <c:spPr>
            <a:ln w="31750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chemeClr val="bg1"/>
              </a:solidFill>
              <a:ln w="63500">
                <a:solidFill>
                  <a:schemeClr val="accent2"/>
                </a:solidFill>
              </a:ln>
              <a:effectLst/>
            </c:spPr>
          </c:marker>
          <c:dPt>
            <c:idx val="1"/>
            <c:marker>
              <c:symbol val="triangle"/>
              <c:size val="5"/>
              <c:spPr>
                <a:solidFill>
                  <a:schemeClr val="bg1"/>
                </a:solidFill>
                <a:ln w="6350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chemeClr val="accent2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504A-4EC3-BADD-060BDB4638AC}"/>
              </c:ext>
            </c:extLst>
          </c:dPt>
          <c:dPt>
            <c:idx val="2"/>
            <c:marker>
              <c:symbol val="triangle"/>
              <c:size val="5"/>
              <c:spPr>
                <a:solidFill>
                  <a:schemeClr val="bg1"/>
                </a:solidFill>
                <a:ln w="6350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chemeClr val="accent2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504A-4EC3-BADD-060BDB4638AC}"/>
              </c:ext>
            </c:extLst>
          </c:dPt>
          <c:dLbls>
            <c:dLbl>
              <c:idx val="0"/>
              <c:layout>
                <c:manualLayout>
                  <c:x val="-0.10063823468800867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04A-4EC3-BADD-060BDB4638AC}"/>
                </c:ext>
              </c:extLst>
            </c:dLbl>
            <c:dLbl>
              <c:idx val="1"/>
              <c:layout>
                <c:manualLayout>
                  <c:x val="3.4114880667726367E-2"/>
                  <c:y val="-3.717970492461895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04A-4EC3-BADD-060BDB4638AC}"/>
                </c:ext>
              </c:extLst>
            </c:dLbl>
            <c:dLbl>
              <c:idx val="2"/>
              <c:layout>
                <c:manualLayout>
                  <c:x val="9.4250706880301596E-3"/>
                  <c:y val="-1.1904761904761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04A-4EC3-BADD-060BDB4638AC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103學年度</c:v>
                </c:pt>
                <c:pt idx="1">
                  <c:v>104學年度</c:v>
                </c:pt>
                <c:pt idx="2">
                  <c:v>105學年度</c:v>
                </c:pt>
                <c:pt idx="3">
                  <c:v>106學年度</c:v>
                </c:pt>
              </c:strCache>
            </c:strRef>
          </c:cat>
          <c:val>
            <c:numRef>
              <c:f>工作表1!$C$2:$C$5</c:f>
              <c:numCache>
                <c:formatCode>General</c:formatCode>
                <c:ptCount val="4"/>
                <c:pt idx="0">
                  <c:v>0.68479999999999996</c:v>
                </c:pt>
                <c:pt idx="1">
                  <c:v>0.66390000000000005</c:v>
                </c:pt>
                <c:pt idx="2">
                  <c:v>0.64929999999999999</c:v>
                </c:pt>
                <c:pt idx="3">
                  <c:v>0.63290000000000002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04A-4EC3-BADD-060BDB4638AC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四年級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63500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8055445708306254E-2"/>
                  <c:y val="-4.4855486814148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504A-4EC3-BADD-060BDB4638AC}"/>
                </c:ext>
              </c:extLst>
            </c:dLbl>
            <c:dLbl>
              <c:idx val="1"/>
              <c:layout>
                <c:manualLayout>
                  <c:x val="-4.3222061076000219E-2"/>
                  <c:y val="-3.38906444260256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504A-4EC3-BADD-060BDB4638AC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103學年度</c:v>
                </c:pt>
                <c:pt idx="1">
                  <c:v>104學年度</c:v>
                </c:pt>
                <c:pt idx="2">
                  <c:v>105學年度</c:v>
                </c:pt>
                <c:pt idx="3">
                  <c:v>106學年度</c:v>
                </c:pt>
              </c:strCache>
            </c:strRef>
          </c:cat>
          <c:val>
            <c:numRef>
              <c:f>工作表1!$D$2:$D$5</c:f>
              <c:numCache>
                <c:formatCode>General</c:formatCode>
                <c:ptCount val="4"/>
                <c:pt idx="0">
                  <c:v>0.68930000000000002</c:v>
                </c:pt>
                <c:pt idx="1">
                  <c:v>0.68630000000000002</c:v>
                </c:pt>
                <c:pt idx="2">
                  <c:v>0.67700000000000005</c:v>
                </c:pt>
                <c:pt idx="3">
                  <c:v>0.63229999999999997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504A-4EC3-BADD-060BDB4638AC}"/>
            </c:ext>
          </c:extLst>
        </c:ser>
        <c:ser>
          <c:idx val="3"/>
          <c:order val="3"/>
          <c:tx>
            <c:strRef>
              <c:f>工作表1!$E$1</c:f>
              <c:strCache>
                <c:ptCount val="1"/>
                <c:pt idx="0">
                  <c:v>七年級</c:v>
                </c:pt>
              </c:strCache>
            </c:strRef>
          </c:tx>
          <c:spPr>
            <a:ln w="31750" cap="rnd">
              <a:solidFill>
                <a:schemeClr val="accent4"/>
              </a:solidFill>
              <a:prstDash val="lgDashDot"/>
              <a:round/>
            </a:ln>
            <a:effectLst/>
          </c:spPr>
          <c:marker>
            <c:symbol val="square"/>
            <c:size val="5"/>
            <c:spPr>
              <a:solidFill>
                <a:schemeClr val="bg1"/>
              </a:solidFill>
              <a:ln w="63500">
                <a:solidFill>
                  <a:schemeClr val="accent4"/>
                </a:solidFill>
              </a:ln>
              <a:effectLst/>
            </c:spPr>
          </c:marker>
          <c:dPt>
            <c:idx val="1"/>
            <c:marker>
              <c:symbol val="square"/>
              <c:size val="5"/>
              <c:spPr>
                <a:solidFill>
                  <a:schemeClr val="bg1"/>
                </a:solidFill>
                <a:ln w="63500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chemeClr val="accent4"/>
                </a:solidFill>
                <a:prstDash val="lgDash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504A-4EC3-BADD-060BDB4638AC}"/>
              </c:ext>
            </c:extLst>
          </c:dPt>
          <c:dPt>
            <c:idx val="2"/>
            <c:marker>
              <c:symbol val="square"/>
              <c:size val="5"/>
              <c:spPr>
                <a:solidFill>
                  <a:schemeClr val="bg1"/>
                </a:solidFill>
                <a:ln w="63500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chemeClr val="accent4"/>
                </a:solidFill>
                <a:prstDash val="lgDash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504A-4EC3-BADD-060BDB4638AC}"/>
              </c:ext>
            </c:extLst>
          </c:dPt>
          <c:dLbls>
            <c:dLbl>
              <c:idx val="0"/>
              <c:layout>
                <c:manualLayout>
                  <c:x val="-6.2596899619012367E-2"/>
                  <c:y val="2.84083321821613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504A-4EC3-BADD-060BDB4638AC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103學年度</c:v>
                </c:pt>
                <c:pt idx="1">
                  <c:v>104學年度</c:v>
                </c:pt>
                <c:pt idx="2">
                  <c:v>105學年度</c:v>
                </c:pt>
                <c:pt idx="3">
                  <c:v>106學年度</c:v>
                </c:pt>
              </c:strCache>
            </c:strRef>
          </c:cat>
          <c:val>
            <c:numRef>
              <c:f>工作表1!$E$2:$E$5</c:f>
              <c:numCache>
                <c:formatCode>General</c:formatCode>
                <c:ptCount val="4"/>
                <c:pt idx="0">
                  <c:v>0.60319999999999996</c:v>
                </c:pt>
                <c:pt idx="1">
                  <c:v>0.61399999999999999</c:v>
                </c:pt>
                <c:pt idx="2">
                  <c:v>0.58260000000000001</c:v>
                </c:pt>
                <c:pt idx="3">
                  <c:v>0.57069999999999999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504A-4EC3-BADD-060BDB463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3376031"/>
        <c:axId val="1623374367"/>
      </c:lineChart>
      <c:catAx>
        <c:axId val="162337603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23374367"/>
        <c:crossesAt val="0"/>
        <c:auto val="1"/>
        <c:lblAlgn val="ctr"/>
        <c:lblOffset val="100"/>
        <c:noMultiLvlLbl val="0"/>
      </c:catAx>
      <c:valAx>
        <c:axId val="1623374367"/>
        <c:scaling>
          <c:orientation val="minMax"/>
          <c:max val="1"/>
          <c:min val="0.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bg2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623376031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8DEF38-7088-4B62-8B06-92B01D69AF36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D30E0487-5186-40DE-800D-DF6769B9E1FD}">
      <dgm:prSet phldrT="[文字]"/>
      <dgm:spPr/>
      <dgm:t>
        <a:bodyPr/>
        <a:lstStyle/>
        <a:p>
          <a:r>
            <a:rPr lang="zh-TW" altLang="en-US" dirty="0" smtClean="0"/>
            <a:t>牙齒</a:t>
          </a:r>
          <a:endParaRPr lang="zh-TW" altLang="en-US" dirty="0"/>
        </a:p>
      </dgm:t>
    </dgm:pt>
    <dgm:pt modelId="{A1265AC8-C840-45E5-823B-E3B1491FB29B}" type="parTrans" cxnId="{17427FB1-4FF7-4332-B859-B5EFF4664EA6}">
      <dgm:prSet/>
      <dgm:spPr/>
      <dgm:t>
        <a:bodyPr/>
        <a:lstStyle/>
        <a:p>
          <a:endParaRPr lang="zh-TW" altLang="en-US"/>
        </a:p>
      </dgm:t>
    </dgm:pt>
    <dgm:pt modelId="{4BF151F2-A3E6-469B-8233-B4837F58EB0B}" type="sibTrans" cxnId="{17427FB1-4FF7-4332-B859-B5EFF4664EA6}">
      <dgm:prSet/>
      <dgm:spPr/>
      <dgm:t>
        <a:bodyPr/>
        <a:lstStyle/>
        <a:p>
          <a:endParaRPr lang="zh-TW" altLang="en-US"/>
        </a:p>
      </dgm:t>
    </dgm:pt>
    <dgm:pt modelId="{789B2E97-7DAB-4E92-9E39-0A2D2A74422F}">
      <dgm:prSet phldrT="[文字]"/>
      <dgm:spPr/>
      <dgm:t>
        <a:bodyPr/>
        <a:lstStyle/>
        <a:p>
          <a:r>
            <a:rPr lang="zh-TW" altLang="en-US" dirty="0" smtClean="0"/>
            <a:t>食物</a:t>
          </a:r>
          <a:endParaRPr lang="zh-TW" altLang="en-US" dirty="0"/>
        </a:p>
      </dgm:t>
    </dgm:pt>
    <dgm:pt modelId="{B97AD4D7-C93E-4352-9BE0-7C12C09F9DB7}" type="parTrans" cxnId="{5B1CEB92-FBEE-4D15-A982-394316086AD1}">
      <dgm:prSet/>
      <dgm:spPr/>
      <dgm:t>
        <a:bodyPr/>
        <a:lstStyle/>
        <a:p>
          <a:endParaRPr lang="zh-TW" altLang="en-US"/>
        </a:p>
      </dgm:t>
    </dgm:pt>
    <dgm:pt modelId="{73A82157-B257-4FE0-B467-DA7340D506BB}" type="sibTrans" cxnId="{5B1CEB92-FBEE-4D15-A982-394316086AD1}">
      <dgm:prSet/>
      <dgm:spPr/>
      <dgm:t>
        <a:bodyPr/>
        <a:lstStyle/>
        <a:p>
          <a:endParaRPr lang="zh-TW" altLang="en-US"/>
        </a:p>
      </dgm:t>
    </dgm:pt>
    <dgm:pt modelId="{5E4514CF-1EFC-4339-B1E2-877CC0770DBB}">
      <dgm:prSet phldrT="[文字]"/>
      <dgm:spPr/>
      <dgm:t>
        <a:bodyPr/>
        <a:lstStyle/>
        <a:p>
          <a:r>
            <a:rPr lang="zh-TW" altLang="en-US" dirty="0" smtClean="0"/>
            <a:t>時間</a:t>
          </a:r>
          <a:endParaRPr lang="zh-TW" altLang="en-US" dirty="0"/>
        </a:p>
      </dgm:t>
    </dgm:pt>
    <dgm:pt modelId="{F94F64C3-4B5F-49E4-9BB7-177568D9E4AD}" type="parTrans" cxnId="{D13A7387-F71C-4A8D-B42B-D9CF5CAAD24B}">
      <dgm:prSet/>
      <dgm:spPr/>
      <dgm:t>
        <a:bodyPr/>
        <a:lstStyle/>
        <a:p>
          <a:endParaRPr lang="zh-TW" altLang="en-US"/>
        </a:p>
      </dgm:t>
    </dgm:pt>
    <dgm:pt modelId="{AE971B62-C530-4DD0-A4C3-4DE7C4663041}" type="sibTrans" cxnId="{D13A7387-F71C-4A8D-B42B-D9CF5CAAD24B}">
      <dgm:prSet/>
      <dgm:spPr/>
      <dgm:t>
        <a:bodyPr/>
        <a:lstStyle/>
        <a:p>
          <a:endParaRPr lang="zh-TW" altLang="en-US"/>
        </a:p>
      </dgm:t>
    </dgm:pt>
    <dgm:pt modelId="{715DCEFC-9331-431F-9C5D-B2B917960AD1}">
      <dgm:prSet phldrT="[文字]"/>
      <dgm:spPr/>
      <dgm:t>
        <a:bodyPr/>
        <a:lstStyle/>
        <a:p>
          <a:r>
            <a:rPr lang="zh-TW" altLang="en-US" dirty="0" smtClean="0"/>
            <a:t>細菌</a:t>
          </a:r>
          <a:endParaRPr lang="zh-TW" altLang="en-US" dirty="0"/>
        </a:p>
      </dgm:t>
    </dgm:pt>
    <dgm:pt modelId="{931FB7AA-C758-454A-A700-D49731D647FC}" type="parTrans" cxnId="{570C885D-8094-4019-9BAE-9FF76154425E}">
      <dgm:prSet/>
      <dgm:spPr/>
      <dgm:t>
        <a:bodyPr/>
        <a:lstStyle/>
        <a:p>
          <a:endParaRPr lang="zh-TW" altLang="en-US"/>
        </a:p>
      </dgm:t>
    </dgm:pt>
    <dgm:pt modelId="{188351B2-36F1-400C-B6B9-B7D65194F720}" type="sibTrans" cxnId="{570C885D-8094-4019-9BAE-9FF76154425E}">
      <dgm:prSet/>
      <dgm:spPr/>
      <dgm:t>
        <a:bodyPr/>
        <a:lstStyle/>
        <a:p>
          <a:endParaRPr lang="zh-TW" altLang="en-US"/>
        </a:p>
      </dgm:t>
    </dgm:pt>
    <dgm:pt modelId="{18C7F440-1B30-410C-9D30-FFDD6D305D19}" type="pres">
      <dgm:prSet presAssocID="{588DEF38-7088-4B62-8B06-92B01D69AF36}" presName="compositeShape" presStyleCnt="0">
        <dgm:presLayoutVars>
          <dgm:chMax val="7"/>
          <dgm:dir/>
          <dgm:resizeHandles val="exact"/>
        </dgm:presLayoutVars>
      </dgm:prSet>
      <dgm:spPr/>
    </dgm:pt>
    <dgm:pt modelId="{0323C065-2AC0-48D5-87AD-6215F653D321}" type="pres">
      <dgm:prSet presAssocID="{D30E0487-5186-40DE-800D-DF6769B9E1FD}" presName="circ1" presStyleLbl="vennNode1" presStyleIdx="0" presStyleCnt="4"/>
      <dgm:spPr/>
      <dgm:t>
        <a:bodyPr/>
        <a:lstStyle/>
        <a:p>
          <a:endParaRPr lang="zh-TW" altLang="en-US"/>
        </a:p>
      </dgm:t>
    </dgm:pt>
    <dgm:pt modelId="{B867C9AA-CB77-4D6B-B70B-0068C354CC1A}" type="pres">
      <dgm:prSet presAssocID="{D30E0487-5186-40DE-800D-DF6769B9E1F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6F26D1-CC3E-4338-AC25-B18B435045E4}" type="pres">
      <dgm:prSet presAssocID="{789B2E97-7DAB-4E92-9E39-0A2D2A74422F}" presName="circ2" presStyleLbl="vennNode1" presStyleIdx="1" presStyleCnt="4"/>
      <dgm:spPr/>
      <dgm:t>
        <a:bodyPr/>
        <a:lstStyle/>
        <a:p>
          <a:endParaRPr lang="zh-TW" altLang="en-US"/>
        </a:p>
      </dgm:t>
    </dgm:pt>
    <dgm:pt modelId="{E1AA08E2-010A-42F4-AC9D-9919F067B8C4}" type="pres">
      <dgm:prSet presAssocID="{789B2E97-7DAB-4E92-9E39-0A2D2A74422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DDE59A-101D-4DF8-AFA8-17E19523D2D6}" type="pres">
      <dgm:prSet presAssocID="{5E4514CF-1EFC-4339-B1E2-877CC0770DBB}" presName="circ3" presStyleLbl="vennNode1" presStyleIdx="2" presStyleCnt="4"/>
      <dgm:spPr/>
      <dgm:t>
        <a:bodyPr/>
        <a:lstStyle/>
        <a:p>
          <a:endParaRPr lang="zh-TW" altLang="en-US"/>
        </a:p>
      </dgm:t>
    </dgm:pt>
    <dgm:pt modelId="{CEF8F184-2555-49B4-A9AF-8F1CABB732C9}" type="pres">
      <dgm:prSet presAssocID="{5E4514CF-1EFC-4339-B1E2-877CC0770DB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47D9B2-FBAF-412C-97A4-8E7CA8E41BEF}" type="pres">
      <dgm:prSet presAssocID="{715DCEFC-9331-431F-9C5D-B2B917960AD1}" presName="circ4" presStyleLbl="vennNode1" presStyleIdx="3" presStyleCnt="4"/>
      <dgm:spPr/>
      <dgm:t>
        <a:bodyPr/>
        <a:lstStyle/>
        <a:p>
          <a:endParaRPr lang="zh-TW" altLang="en-US"/>
        </a:p>
      </dgm:t>
    </dgm:pt>
    <dgm:pt modelId="{00140615-14E6-466C-B5F3-B3BD9EE6B33D}" type="pres">
      <dgm:prSet presAssocID="{715DCEFC-9331-431F-9C5D-B2B917960AD1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F83F071-EB95-4BFE-BA1B-3C5455ACB3DC}" type="presOf" srcId="{5E4514CF-1EFC-4339-B1E2-877CC0770DBB}" destId="{CEF8F184-2555-49B4-A9AF-8F1CABB732C9}" srcOrd="1" destOrd="0" presId="urn:microsoft.com/office/officeart/2005/8/layout/venn1"/>
    <dgm:cxn modelId="{570C885D-8094-4019-9BAE-9FF76154425E}" srcId="{588DEF38-7088-4B62-8B06-92B01D69AF36}" destId="{715DCEFC-9331-431F-9C5D-B2B917960AD1}" srcOrd="3" destOrd="0" parTransId="{931FB7AA-C758-454A-A700-D49731D647FC}" sibTransId="{188351B2-36F1-400C-B6B9-B7D65194F720}"/>
    <dgm:cxn modelId="{EF722CFB-D82A-44B5-AA76-D945B15860B9}" type="presOf" srcId="{D30E0487-5186-40DE-800D-DF6769B9E1FD}" destId="{B867C9AA-CB77-4D6B-B70B-0068C354CC1A}" srcOrd="1" destOrd="0" presId="urn:microsoft.com/office/officeart/2005/8/layout/venn1"/>
    <dgm:cxn modelId="{E2E87630-0CB3-4AA0-8CB7-DFFDD7036CD0}" type="presOf" srcId="{588DEF38-7088-4B62-8B06-92B01D69AF36}" destId="{18C7F440-1B30-410C-9D30-FFDD6D305D19}" srcOrd="0" destOrd="0" presId="urn:microsoft.com/office/officeart/2005/8/layout/venn1"/>
    <dgm:cxn modelId="{1D8BBC91-11A5-4761-9E71-11F32982E307}" type="presOf" srcId="{789B2E97-7DAB-4E92-9E39-0A2D2A74422F}" destId="{E1AA08E2-010A-42F4-AC9D-9919F067B8C4}" srcOrd="1" destOrd="0" presId="urn:microsoft.com/office/officeart/2005/8/layout/venn1"/>
    <dgm:cxn modelId="{5B1CEB92-FBEE-4D15-A982-394316086AD1}" srcId="{588DEF38-7088-4B62-8B06-92B01D69AF36}" destId="{789B2E97-7DAB-4E92-9E39-0A2D2A74422F}" srcOrd="1" destOrd="0" parTransId="{B97AD4D7-C93E-4352-9BE0-7C12C09F9DB7}" sibTransId="{73A82157-B257-4FE0-B467-DA7340D506BB}"/>
    <dgm:cxn modelId="{D26A1E0E-F084-4016-84EB-67FCEBDF83B1}" type="presOf" srcId="{5E4514CF-1EFC-4339-B1E2-877CC0770DBB}" destId="{BCDDE59A-101D-4DF8-AFA8-17E19523D2D6}" srcOrd="0" destOrd="0" presId="urn:microsoft.com/office/officeart/2005/8/layout/venn1"/>
    <dgm:cxn modelId="{263DD3B1-DB1E-48C6-BBC3-5F1D15C7738E}" type="presOf" srcId="{789B2E97-7DAB-4E92-9E39-0A2D2A74422F}" destId="{596F26D1-CC3E-4338-AC25-B18B435045E4}" srcOrd="0" destOrd="0" presId="urn:microsoft.com/office/officeart/2005/8/layout/venn1"/>
    <dgm:cxn modelId="{AA893F59-9BF0-4F24-8533-52E8FCAC67B6}" type="presOf" srcId="{715DCEFC-9331-431F-9C5D-B2B917960AD1}" destId="{1547D9B2-FBAF-412C-97A4-8E7CA8E41BEF}" srcOrd="0" destOrd="0" presId="urn:microsoft.com/office/officeart/2005/8/layout/venn1"/>
    <dgm:cxn modelId="{57A4B220-2384-4E52-8F7B-2008713FA692}" type="presOf" srcId="{715DCEFC-9331-431F-9C5D-B2B917960AD1}" destId="{00140615-14E6-466C-B5F3-B3BD9EE6B33D}" srcOrd="1" destOrd="0" presId="urn:microsoft.com/office/officeart/2005/8/layout/venn1"/>
    <dgm:cxn modelId="{8B89FBEF-81AC-4D9D-BFC3-78C2FEE4C6D5}" type="presOf" srcId="{D30E0487-5186-40DE-800D-DF6769B9E1FD}" destId="{0323C065-2AC0-48D5-87AD-6215F653D321}" srcOrd="0" destOrd="0" presId="urn:microsoft.com/office/officeart/2005/8/layout/venn1"/>
    <dgm:cxn modelId="{17427FB1-4FF7-4332-B859-B5EFF4664EA6}" srcId="{588DEF38-7088-4B62-8B06-92B01D69AF36}" destId="{D30E0487-5186-40DE-800D-DF6769B9E1FD}" srcOrd="0" destOrd="0" parTransId="{A1265AC8-C840-45E5-823B-E3B1491FB29B}" sibTransId="{4BF151F2-A3E6-469B-8233-B4837F58EB0B}"/>
    <dgm:cxn modelId="{D13A7387-F71C-4A8D-B42B-D9CF5CAAD24B}" srcId="{588DEF38-7088-4B62-8B06-92B01D69AF36}" destId="{5E4514CF-1EFC-4339-B1E2-877CC0770DBB}" srcOrd="2" destOrd="0" parTransId="{F94F64C3-4B5F-49E4-9BB7-177568D9E4AD}" sibTransId="{AE971B62-C530-4DD0-A4C3-4DE7C4663041}"/>
    <dgm:cxn modelId="{600ADFED-C5B2-478D-BAAB-5F97C858206E}" type="presParOf" srcId="{18C7F440-1B30-410C-9D30-FFDD6D305D19}" destId="{0323C065-2AC0-48D5-87AD-6215F653D321}" srcOrd="0" destOrd="0" presId="urn:microsoft.com/office/officeart/2005/8/layout/venn1"/>
    <dgm:cxn modelId="{A8235776-BF59-407D-AEFF-688CA36C6DE6}" type="presParOf" srcId="{18C7F440-1B30-410C-9D30-FFDD6D305D19}" destId="{B867C9AA-CB77-4D6B-B70B-0068C354CC1A}" srcOrd="1" destOrd="0" presId="urn:microsoft.com/office/officeart/2005/8/layout/venn1"/>
    <dgm:cxn modelId="{B7881679-1912-45DE-9BD1-0183B0E08DAE}" type="presParOf" srcId="{18C7F440-1B30-410C-9D30-FFDD6D305D19}" destId="{596F26D1-CC3E-4338-AC25-B18B435045E4}" srcOrd="2" destOrd="0" presId="urn:microsoft.com/office/officeart/2005/8/layout/venn1"/>
    <dgm:cxn modelId="{F0153DC4-0191-4BFF-95C8-ECFDBBF8886E}" type="presParOf" srcId="{18C7F440-1B30-410C-9D30-FFDD6D305D19}" destId="{E1AA08E2-010A-42F4-AC9D-9919F067B8C4}" srcOrd="3" destOrd="0" presId="urn:microsoft.com/office/officeart/2005/8/layout/venn1"/>
    <dgm:cxn modelId="{20172FFF-8857-4B33-87D9-95B7002348F6}" type="presParOf" srcId="{18C7F440-1B30-410C-9D30-FFDD6D305D19}" destId="{BCDDE59A-101D-4DF8-AFA8-17E19523D2D6}" srcOrd="4" destOrd="0" presId="urn:microsoft.com/office/officeart/2005/8/layout/venn1"/>
    <dgm:cxn modelId="{9565381E-C4C5-4997-A96A-1A43EC7EA724}" type="presParOf" srcId="{18C7F440-1B30-410C-9D30-FFDD6D305D19}" destId="{CEF8F184-2555-49B4-A9AF-8F1CABB732C9}" srcOrd="5" destOrd="0" presId="urn:microsoft.com/office/officeart/2005/8/layout/venn1"/>
    <dgm:cxn modelId="{21ED646B-D1F9-4DFD-980B-93341FBA8276}" type="presParOf" srcId="{18C7F440-1B30-410C-9D30-FFDD6D305D19}" destId="{1547D9B2-FBAF-412C-97A4-8E7CA8E41BEF}" srcOrd="6" destOrd="0" presId="urn:microsoft.com/office/officeart/2005/8/layout/venn1"/>
    <dgm:cxn modelId="{75FD75DF-3053-4638-A078-F51DB62B149C}" type="presParOf" srcId="{18C7F440-1B30-410C-9D30-FFDD6D305D19}" destId="{00140615-14E6-466C-B5F3-B3BD9EE6B33D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3C065-2AC0-48D5-87AD-6215F653D321}">
      <dsp:nvSpPr>
        <dsp:cNvPr id="0" name=""/>
        <dsp:cNvSpPr/>
      </dsp:nvSpPr>
      <dsp:spPr>
        <a:xfrm>
          <a:off x="932687" y="271430"/>
          <a:ext cx="2020824" cy="202082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100" kern="1200" dirty="0" smtClean="0"/>
            <a:t>牙齒</a:t>
          </a:r>
          <a:endParaRPr lang="zh-TW" altLang="en-US" sz="4100" kern="1200" dirty="0"/>
        </a:p>
      </dsp:txBody>
      <dsp:txXfrm>
        <a:off x="1165859" y="543464"/>
        <a:ext cx="1554480" cy="641223"/>
      </dsp:txXfrm>
    </dsp:sp>
    <dsp:sp modelId="{596F26D1-CC3E-4338-AC25-B18B435045E4}">
      <dsp:nvSpPr>
        <dsp:cNvPr id="0" name=""/>
        <dsp:cNvSpPr/>
      </dsp:nvSpPr>
      <dsp:spPr>
        <a:xfrm>
          <a:off x="1826514" y="1165256"/>
          <a:ext cx="2020824" cy="2020824"/>
        </a:xfrm>
        <a:prstGeom prst="ellipse">
          <a:avLst/>
        </a:prstGeom>
        <a:solidFill>
          <a:schemeClr val="accent4">
            <a:alpha val="50000"/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100" kern="1200" dirty="0" smtClean="0"/>
            <a:t>食物</a:t>
          </a:r>
          <a:endParaRPr lang="zh-TW" altLang="en-US" sz="4100" kern="1200" dirty="0"/>
        </a:p>
      </dsp:txBody>
      <dsp:txXfrm>
        <a:off x="2914649" y="1398428"/>
        <a:ext cx="777240" cy="1554480"/>
      </dsp:txXfrm>
    </dsp:sp>
    <dsp:sp modelId="{BCDDE59A-101D-4DF8-AFA8-17E19523D2D6}">
      <dsp:nvSpPr>
        <dsp:cNvPr id="0" name=""/>
        <dsp:cNvSpPr/>
      </dsp:nvSpPr>
      <dsp:spPr>
        <a:xfrm>
          <a:off x="932687" y="2059083"/>
          <a:ext cx="2020824" cy="2020824"/>
        </a:xfrm>
        <a:prstGeom prst="ellipse">
          <a:avLst/>
        </a:prstGeom>
        <a:solidFill>
          <a:schemeClr val="accent4">
            <a:alpha val="50000"/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100" kern="1200" dirty="0" smtClean="0"/>
            <a:t>時間</a:t>
          </a:r>
          <a:endParaRPr lang="zh-TW" altLang="en-US" sz="4100" kern="1200" dirty="0"/>
        </a:p>
      </dsp:txBody>
      <dsp:txXfrm>
        <a:off x="1165859" y="3166649"/>
        <a:ext cx="1554480" cy="641223"/>
      </dsp:txXfrm>
    </dsp:sp>
    <dsp:sp modelId="{1547D9B2-FBAF-412C-97A4-8E7CA8E41BEF}">
      <dsp:nvSpPr>
        <dsp:cNvPr id="0" name=""/>
        <dsp:cNvSpPr/>
      </dsp:nvSpPr>
      <dsp:spPr>
        <a:xfrm>
          <a:off x="38861" y="1165256"/>
          <a:ext cx="2020824" cy="2020824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100" kern="1200" dirty="0" smtClean="0"/>
            <a:t>細菌</a:t>
          </a:r>
          <a:endParaRPr lang="zh-TW" altLang="en-US" sz="4100" kern="1200" dirty="0"/>
        </a:p>
      </dsp:txBody>
      <dsp:txXfrm>
        <a:off x="194309" y="1398428"/>
        <a:ext cx="777240" cy="1554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0.43364</cdr:x>
      <cdr:y>0.17575</cdr:y>
    </cdr:from>
    <cdr:to>
      <cdr:x>0.53312</cdr:x>
      <cdr:y>0.36495</cdr:y>
    </cdr:to>
    <cdr:sp macro="" textlink="">
      <cdr:nvSpPr>
        <cdr:cNvPr id="2" name="圓角矩形圖說文字 1"/>
        <cdr:cNvSpPr/>
      </cdr:nvSpPr>
      <cdr:spPr>
        <a:xfrm xmlns:a="http://schemas.openxmlformats.org/drawingml/2006/main">
          <a:off x="3752386" y="926112"/>
          <a:ext cx="860856" cy="996965"/>
        </a:xfrm>
        <a:prstGeom xmlns:a="http://schemas.openxmlformats.org/drawingml/2006/main" prst="wedgeRoundRectCallout">
          <a:avLst>
            <a:gd name="adj1" fmla="val -15544"/>
            <a:gd name="adj2" fmla="val 91674"/>
            <a:gd name="adj3" fmla="val 16667"/>
          </a:avLst>
        </a:prstGeom>
        <a:gradFill xmlns:a="http://schemas.openxmlformats.org/drawingml/2006/main" flip="none" rotWithShape="1">
          <a:path path="rect">
            <a:fillToRect l="100000" t="100000"/>
          </a:path>
          <a:tileRect r="-100000" b="-100000"/>
        </a:gradFill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zh-TW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  <a:defRPr/>
          </a:pPr>
          <a:r>
            <a:rPr kumimoji="1" lang="en-US" altLang="zh-TW" sz="2200" dirty="0" smtClean="0">
              <a:solidFill>
                <a:prstClr val="black"/>
              </a:solidFill>
            </a:rPr>
            <a:t>1</a:t>
          </a:r>
          <a:r>
            <a:rPr kumimoji="1" lang="zh-TW" altLang="en-US" sz="2200" dirty="0" smtClean="0">
              <a:solidFill>
                <a:prstClr val="black"/>
              </a:solidFill>
            </a:rPr>
            <a:t>顆</a:t>
          </a:r>
          <a:endParaRPr kumimoji="1" lang="en-US" altLang="zh-TW" sz="2200" dirty="0">
            <a:solidFill>
              <a:prstClr val="black"/>
            </a:solidFill>
          </a:endParaRPr>
        </a:p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  <a:defRPr/>
          </a:pPr>
          <a:r>
            <a:rPr kumimoji="1" lang="en-US" altLang="zh-TW" sz="2200" dirty="0">
              <a:solidFill>
                <a:prstClr val="black"/>
              </a:solidFill>
            </a:rPr>
            <a:t>2014</a:t>
          </a:r>
          <a:endParaRPr kumimoji="1" lang="zh-TW" altLang="en-US" sz="22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0.75081</cdr:x>
      <cdr:y>0.26714</cdr:y>
    </cdr:from>
    <cdr:to>
      <cdr:x>0.8559</cdr:x>
      <cdr:y>0.44067</cdr:y>
    </cdr:to>
    <cdr:sp macro="" textlink="">
      <cdr:nvSpPr>
        <cdr:cNvPr id="3" name="圓角矩形圖說文字 2"/>
        <cdr:cNvSpPr/>
      </cdr:nvSpPr>
      <cdr:spPr>
        <a:xfrm xmlns:a="http://schemas.openxmlformats.org/drawingml/2006/main">
          <a:off x="6496934" y="1407688"/>
          <a:ext cx="909383" cy="914400"/>
        </a:xfrm>
        <a:prstGeom xmlns:a="http://schemas.openxmlformats.org/drawingml/2006/main" prst="wedgeRoundRectCallout">
          <a:avLst>
            <a:gd name="adj1" fmla="val -18316"/>
            <a:gd name="adj2" fmla="val 107847"/>
            <a:gd name="adj3" fmla="val 16667"/>
          </a:avLst>
        </a:prstGeom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zh-TW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  <a:defRPr/>
          </a:pPr>
          <a:r>
            <a:rPr kumimoji="1" lang="en-US" altLang="zh-TW" sz="2200" dirty="0" smtClean="0">
              <a:solidFill>
                <a:prstClr val="black"/>
              </a:solidFill>
            </a:rPr>
            <a:t>0.4</a:t>
          </a:r>
          <a:r>
            <a:rPr kumimoji="1" lang="zh-TW" altLang="en-US" sz="2200" dirty="0" smtClean="0">
              <a:solidFill>
                <a:prstClr val="black"/>
              </a:solidFill>
            </a:rPr>
            <a:t>顆</a:t>
          </a:r>
          <a:endParaRPr kumimoji="1" lang="en-US" altLang="zh-TW" sz="2200" dirty="0">
            <a:solidFill>
              <a:prstClr val="black"/>
            </a:solidFill>
          </a:endParaRPr>
        </a:p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  <a:defRPr/>
          </a:pPr>
          <a:r>
            <a:rPr kumimoji="1" lang="en-US" altLang="zh-TW" sz="2200" dirty="0">
              <a:solidFill>
                <a:prstClr val="black"/>
              </a:solidFill>
            </a:rPr>
            <a:t>2011</a:t>
          </a:r>
          <a:endParaRPr kumimoji="1" lang="zh-TW" altLang="en-US" sz="2200" dirty="0">
            <a:solidFill>
              <a:prstClr val="black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0.49717</cdr:x>
      <cdr:y>0.41752</cdr:y>
    </cdr:from>
    <cdr:to>
      <cdr:x>0.58084</cdr:x>
      <cdr:y>0.72809</cdr:y>
    </cdr:to>
    <cdr:sp macro="" textlink="">
      <cdr:nvSpPr>
        <cdr:cNvPr id="2" name="向上箭號圖說文字 1"/>
        <cdr:cNvSpPr/>
      </cdr:nvSpPr>
      <cdr:spPr>
        <a:xfrm xmlns:a="http://schemas.openxmlformats.org/drawingml/2006/main">
          <a:off x="4148975" y="2062480"/>
          <a:ext cx="698268" cy="1534207"/>
        </a:xfrm>
        <a:prstGeom xmlns:a="http://schemas.openxmlformats.org/drawingml/2006/main" prst="upArrowCallou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zh-TW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zh-TW" altLang="en-US"/>
        </a:p>
      </cdr:txBody>
    </cdr:sp>
  </cdr:relSizeAnchor>
  <cdr:relSizeAnchor xmlns:cdr="http://schemas.openxmlformats.org/drawingml/2006/chartDrawing">
    <cdr:from>
      <cdr:x>0.48705</cdr:x>
      <cdr:y>0.53859</cdr:y>
    </cdr:from>
    <cdr:to>
      <cdr:x>0.5936</cdr:x>
      <cdr:y>0.72551</cdr:y>
    </cdr:to>
    <cdr:sp macro="" textlink="">
      <cdr:nvSpPr>
        <cdr:cNvPr id="3" name="文字方塊 5"/>
        <cdr:cNvSpPr txBox="1"/>
      </cdr:nvSpPr>
      <cdr:spPr>
        <a:xfrm xmlns:a="http://schemas.openxmlformats.org/drawingml/2006/main">
          <a:off x="4064541" y="2660583"/>
          <a:ext cx="889185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zh-TW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TW" dirty="0" smtClean="0"/>
            <a:t>86</a:t>
          </a:r>
          <a:r>
            <a:rPr lang="zh-TW" altLang="en-US" dirty="0" smtClean="0"/>
            <a:t>年含氟漱口水政策</a:t>
          </a:r>
          <a:endParaRPr lang="zh-TW" altLang="en-US" dirty="0"/>
        </a:p>
      </cdr:txBody>
    </cdr:sp>
  </cdr:relSizeAnchor>
  <cdr:relSizeAnchor xmlns:cdr="http://schemas.openxmlformats.org/drawingml/2006/chartDrawing">
    <cdr:from>
      <cdr:x>0.67818</cdr:x>
      <cdr:y>0.18242</cdr:y>
    </cdr:from>
    <cdr:to>
      <cdr:x>0.76584</cdr:x>
      <cdr:y>0.487</cdr:y>
    </cdr:to>
    <cdr:sp macro="" textlink="">
      <cdr:nvSpPr>
        <cdr:cNvPr id="5" name="向下箭號圖說文字 4"/>
        <cdr:cNvSpPr/>
      </cdr:nvSpPr>
      <cdr:spPr>
        <a:xfrm xmlns:a="http://schemas.openxmlformats.org/drawingml/2006/main">
          <a:off x="5699264" y="900518"/>
          <a:ext cx="736653" cy="1503587"/>
        </a:xfrm>
        <a:prstGeom xmlns:a="http://schemas.openxmlformats.org/drawingml/2006/main" prst="downArrowCallou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zh-TW"/>
        </a:p>
      </cdr:txBody>
    </cdr:sp>
  </cdr:relSizeAnchor>
  <cdr:relSizeAnchor xmlns:cdr="http://schemas.openxmlformats.org/drawingml/2006/chartDrawing">
    <cdr:from>
      <cdr:x>0.6735</cdr:x>
      <cdr:y>0.22209</cdr:y>
    </cdr:from>
    <cdr:to>
      <cdr:x>0.78827</cdr:x>
      <cdr:y>0.35302</cdr:y>
    </cdr:to>
    <cdr:sp macro="" textlink="">
      <cdr:nvSpPr>
        <cdr:cNvPr id="6" name="文字方塊 5"/>
        <cdr:cNvSpPr txBox="1"/>
      </cdr:nvSpPr>
      <cdr:spPr>
        <a:xfrm xmlns:a="http://schemas.openxmlformats.org/drawingml/2006/main">
          <a:off x="5659949" y="1096353"/>
          <a:ext cx="964530" cy="64633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altLang="zh-TW" sz="1800" dirty="0" smtClean="0"/>
            <a:t>93</a:t>
          </a:r>
          <a:r>
            <a:rPr lang="zh-TW" altLang="en-US" sz="1800" dirty="0" smtClean="0"/>
            <a:t>年塗氟服務</a:t>
          </a:r>
          <a:endParaRPr lang="zh-TW" altLang="en-US" sz="1800" dirty="0"/>
        </a:p>
      </cdr:txBody>
    </cdr:sp>
  </cdr:relSizeAnchor>
  <cdr:relSizeAnchor xmlns:cdr="http://schemas.openxmlformats.org/drawingml/2006/chartDrawing">
    <cdr:from>
      <cdr:x>0.90443</cdr:x>
      <cdr:y>0.28803</cdr:y>
    </cdr:from>
    <cdr:to>
      <cdr:x>0.99209</cdr:x>
      <cdr:y>0.59262</cdr:y>
    </cdr:to>
    <cdr:sp macro="" textlink="">
      <cdr:nvSpPr>
        <cdr:cNvPr id="7" name="向下箭號圖說文字 6"/>
        <cdr:cNvSpPr/>
      </cdr:nvSpPr>
      <cdr:spPr>
        <a:xfrm xmlns:a="http://schemas.openxmlformats.org/drawingml/2006/main">
          <a:off x="7600630" y="1421877"/>
          <a:ext cx="736653" cy="1503587"/>
        </a:xfrm>
        <a:prstGeom xmlns:a="http://schemas.openxmlformats.org/drawingml/2006/main" prst="downArrowCallou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zh-TW"/>
        </a:p>
      </cdr:txBody>
    </cdr:sp>
  </cdr:relSizeAnchor>
  <cdr:relSizeAnchor xmlns:cdr="http://schemas.openxmlformats.org/drawingml/2006/chartDrawing">
    <cdr:from>
      <cdr:x>0.8902</cdr:x>
      <cdr:y>0.28117</cdr:y>
    </cdr:from>
    <cdr:to>
      <cdr:x>1</cdr:x>
      <cdr:y>0.46821</cdr:y>
    </cdr:to>
    <cdr:sp macro="" textlink="">
      <cdr:nvSpPr>
        <cdr:cNvPr id="8" name="文字方塊 1"/>
        <cdr:cNvSpPr txBox="1"/>
      </cdr:nvSpPr>
      <cdr:spPr>
        <a:xfrm xmlns:a="http://schemas.openxmlformats.org/drawingml/2006/main">
          <a:off x="7481075" y="1388015"/>
          <a:ext cx="92271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TW" sz="1800" dirty="0" smtClean="0"/>
            <a:t>103</a:t>
          </a:r>
          <a:r>
            <a:rPr lang="zh-TW" altLang="en-US" sz="1800" dirty="0" smtClean="0"/>
            <a:t>年窩溝封填服務</a:t>
          </a:r>
          <a:endParaRPr lang="zh-TW" altLang="en-US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AF5F0-8352-45BA-B4F9-CF5FB2B5240D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10CEF-37C2-41CA-B03A-EA22260BB4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898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顏色再搭配一下</a:t>
            </a:r>
          </a:p>
        </p:txBody>
      </p:sp>
      <p:sp>
        <p:nvSpPr>
          <p:cNvPr id="1259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2324AB-F7C0-4D4B-9B42-0A4433606E76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288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TW" altLang="en-US" dirty="0" smtClean="0"/>
              <a:t>「牙齒脫</a:t>
            </a:r>
            <a:r>
              <a:rPr lang="zh-TW" altLang="en-US" dirty="0"/>
              <a:t>鈣與再礦化」部分做</a:t>
            </a:r>
            <a:r>
              <a:rPr lang="zh-TW" altLang="en-US" dirty="0" smtClean="0"/>
              <a:t>呼應</a:t>
            </a:r>
            <a:endParaRPr lang="en-US" altLang="zh-TW" dirty="0" smtClean="0"/>
          </a:p>
          <a:p>
            <a:pPr marL="228600" indent="-228600">
              <a:buAutoNum type="arabicPeriod"/>
            </a:pPr>
            <a:r>
              <a:rPr lang="zh-TW" altLang="en-US" dirty="0" smtClean="0"/>
              <a:t>含氟鹽防齲效果，</a:t>
            </a:r>
            <a:r>
              <a:rPr lang="zh-TW" altLang="en-US" sz="1200" b="1" dirty="0" smtClean="0">
                <a:solidFill>
                  <a:srgbClr val="FF0000"/>
                </a:solidFill>
              </a:rPr>
              <a:t>讓恆齒琺瑯質更強壯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AD835-5820-4B8D-AA4A-3B483938DCF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85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93F3E-ED25-4EC7-8242-673068D894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881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85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C402D4-C028-48E0-863C-C4392DE75578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85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93F3E-ED25-4EC7-8242-673068D894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71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09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FC49D29-8228-4976-AC03-F2CAB082B3BD}" type="slidenum">
              <a:rPr lang="zh-TW" altLang="en-US" smtClean="0"/>
              <a:pPr/>
              <a:t>11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002283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講解</a:t>
            </a:r>
            <a:r>
              <a:rPr lang="en-US" altLang="zh-TW" dirty="0" smtClean="0"/>
              <a:t>DMFT</a:t>
            </a:r>
            <a:r>
              <a:rPr lang="zh-TW" altLang="en-US" dirty="0" smtClean="0"/>
              <a:t>所代表的意義</a:t>
            </a:r>
            <a:endParaRPr lang="en-US" altLang="zh-TW" dirty="0" smtClean="0"/>
          </a:p>
          <a:p>
            <a:r>
              <a:rPr lang="zh-TW" altLang="en-US" dirty="0" smtClean="0"/>
              <a:t>講解齲齒盛行率所代表的意義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AD835-5820-4B8D-AA4A-3B483938DCF1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7054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146425" y="579438"/>
            <a:ext cx="3851275" cy="28892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比較全球平均與同屬西環太平洋地區各國比較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AD835-5820-4B8D-AA4A-3B483938DCF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046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本國的</a:t>
            </a:r>
            <a:r>
              <a:rPr lang="en-US" altLang="zh-TW" dirty="0" smtClean="0"/>
              <a:t>12</a:t>
            </a:r>
            <a:r>
              <a:rPr lang="zh-TW" altLang="en-US" dirty="0" smtClean="0"/>
              <a:t>歲學童恆齒齲齒盛行率趨勢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AD835-5820-4B8D-AA4A-3B483938DCF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878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8D77-2EC0-4A8F-BA95-2E7FBEAC284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351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519488" y="887413"/>
            <a:ext cx="3195637" cy="239553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本節主要講齲齒的機轉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AD835-5820-4B8D-AA4A-3B483938DCF1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5656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519488" y="887413"/>
            <a:ext cx="3195637" cy="239553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齲齒的四成因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AD835-5820-4B8D-AA4A-3B483938DCF1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2869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公共衛生里程碑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(</a:t>
            </a:r>
            <a:r>
              <a:rPr lang="zh-TW" altLang="en-US" baseline="0" dirty="0" smtClean="0"/>
              <a:t>照片</a:t>
            </a:r>
            <a:r>
              <a:rPr lang="en-US" altLang="zh-TW" baseline="0" dirty="0" smtClean="0"/>
              <a:t>):</a:t>
            </a:r>
            <a:r>
              <a:rPr lang="zh-TW" altLang="en-US" baseline="0" dirty="0" smtClean="0"/>
              <a:t> 分別是 </a:t>
            </a:r>
            <a:r>
              <a:rPr lang="en-US" altLang="zh-TW" baseline="0" dirty="0" smtClean="0"/>
              <a:t>M(</a:t>
            </a:r>
            <a:r>
              <a:rPr lang="en-US" altLang="zh-TW" baseline="0" dirty="0" err="1" smtClean="0"/>
              <a:t>imhopet</a:t>
            </a:r>
            <a:r>
              <a:rPr lang="en-US" altLang="zh-TW" baseline="0" dirty="0" smtClean="0"/>
              <a:t> </a:t>
            </a:r>
            <a:r>
              <a:rPr lang="zh-TW" altLang="en-US" baseline="0" dirty="0" smtClean="0"/>
              <a:t>印和闐</a:t>
            </a:r>
            <a:r>
              <a:rPr lang="en-US" altLang="zh-TW" baseline="0" dirty="0" smtClean="0"/>
              <a:t>-</a:t>
            </a:r>
            <a:r>
              <a:rPr lang="zh-TW" altLang="en-US" baseline="0" dirty="0" smtClean="0"/>
              <a:t>埃及醫學之神</a:t>
            </a:r>
            <a:r>
              <a:rPr lang="en-US" altLang="zh-TW" baseline="0" dirty="0" smtClean="0"/>
              <a:t>);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(</a:t>
            </a:r>
            <a:r>
              <a:rPr lang="zh-TW" altLang="en-US" baseline="0" dirty="0" smtClean="0"/>
              <a:t>地球臭氧層</a:t>
            </a:r>
            <a:r>
              <a:rPr lang="en-US" altLang="zh-TW" baseline="0" dirty="0" smtClean="0"/>
              <a:t>)</a:t>
            </a:r>
            <a:r>
              <a:rPr lang="zh-TW" altLang="en-US" baseline="0" dirty="0" smtClean="0"/>
              <a:t>；</a:t>
            </a:r>
            <a:r>
              <a:rPr lang="en-US" altLang="zh-TW" baseline="0" dirty="0" smtClean="0"/>
              <a:t>L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(</a:t>
            </a:r>
            <a:r>
              <a:rPr lang="zh-TW" altLang="en-US" baseline="0" dirty="0" smtClean="0"/>
              <a:t>天花疫苗</a:t>
            </a:r>
            <a:r>
              <a:rPr lang="en-US" altLang="zh-TW" baseline="0" dirty="0" smtClean="0"/>
              <a:t>)</a:t>
            </a:r>
            <a:r>
              <a:rPr lang="zh-TW" altLang="en-US" baseline="0" dirty="0" smtClean="0"/>
              <a:t>；</a:t>
            </a:r>
            <a:r>
              <a:rPr lang="en-US" altLang="zh-TW" baseline="0" dirty="0" smtClean="0"/>
              <a:t>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(Dr. Edward Jenner:</a:t>
            </a:r>
            <a:r>
              <a:rPr lang="zh-TW" altLang="en-US" baseline="0" dirty="0" smtClean="0"/>
              <a:t> 天花疫苗發現者</a:t>
            </a:r>
            <a:r>
              <a:rPr lang="en-US" altLang="zh-TW" baseline="0" dirty="0" smtClean="0"/>
              <a:t>)</a:t>
            </a:r>
          </a:p>
          <a:p>
            <a:r>
              <a:rPr lang="en-US" altLang="zh-TW" baseline="0" dirty="0" smtClean="0"/>
              <a:t>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(Margaret Sanger</a:t>
            </a:r>
            <a:r>
              <a:rPr lang="zh-TW" altLang="en-US" baseline="0" dirty="0" smtClean="0"/>
              <a:t>女士</a:t>
            </a:r>
            <a:r>
              <a:rPr lang="en-US" altLang="zh-TW" baseline="0" dirty="0" smtClean="0"/>
              <a:t>:</a:t>
            </a:r>
            <a:r>
              <a:rPr lang="zh-TW" altLang="en-US" baseline="0" dirty="0" smtClean="0"/>
              <a:t> 家庭計畫最早推動者</a:t>
            </a:r>
            <a:r>
              <a:rPr lang="en-US" altLang="zh-TW" baseline="0" dirty="0" smtClean="0"/>
              <a:t>)</a:t>
            </a:r>
            <a:r>
              <a:rPr lang="zh-TW" altLang="en-US" baseline="0" dirty="0" smtClean="0"/>
              <a:t>；</a:t>
            </a:r>
            <a:r>
              <a:rPr lang="en-US" altLang="zh-TW" baseline="0" dirty="0" smtClean="0"/>
              <a:t>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(</a:t>
            </a:r>
            <a:r>
              <a:rPr lang="zh-TW" altLang="en-US" baseline="0" dirty="0" smtClean="0"/>
              <a:t>伊波拉病毒</a:t>
            </a:r>
            <a:r>
              <a:rPr lang="en-US" altLang="zh-TW" baseline="0" dirty="0" smtClean="0"/>
              <a:t>)</a:t>
            </a:r>
            <a:r>
              <a:rPr lang="zh-TW" altLang="en-US" baseline="0" dirty="0" smtClean="0"/>
              <a:t>；</a:t>
            </a:r>
            <a:r>
              <a:rPr lang="en-US" altLang="zh-TW" baseline="0" dirty="0" smtClean="0"/>
              <a:t>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(</a:t>
            </a:r>
            <a:r>
              <a:rPr lang="zh-TW" altLang="en-US" baseline="0" dirty="0" smtClean="0"/>
              <a:t>乳癌組織</a:t>
            </a:r>
            <a:r>
              <a:rPr lang="en-US" altLang="zh-TW" baseline="0" dirty="0" smtClean="0"/>
              <a:t>MRI</a:t>
            </a:r>
            <a:r>
              <a:rPr lang="zh-TW" altLang="en-US" baseline="0" dirty="0" smtClean="0"/>
              <a:t>核磁共政</a:t>
            </a:r>
            <a:r>
              <a:rPr lang="en-US" altLang="zh-TW" baseline="0" dirty="0" smtClean="0"/>
              <a:t>)</a:t>
            </a:r>
            <a:r>
              <a:rPr lang="zh-TW" altLang="en-US" baseline="0" dirty="0" smtClean="0"/>
              <a:t>；</a:t>
            </a:r>
            <a:r>
              <a:rPr lang="en-US" altLang="zh-TW" baseline="0" dirty="0" smtClean="0"/>
              <a:t>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(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Tooth with protective sealant)</a:t>
            </a:r>
          </a:p>
          <a:p>
            <a:r>
              <a:rPr lang="en-US" altLang="zh-TW" baseline="0" dirty="0" smtClean="0"/>
              <a:t>E ( HIV</a:t>
            </a:r>
            <a:r>
              <a:rPr lang="zh-TW" altLang="en-US" baseline="0" dirty="0" smtClean="0"/>
              <a:t>病毒</a:t>
            </a:r>
            <a:r>
              <a:rPr lang="en-US" altLang="zh-TW" baseline="0" dirty="0" smtClean="0"/>
              <a:t>)</a:t>
            </a:r>
            <a:r>
              <a:rPr lang="zh-TW" altLang="en-US" baseline="0" dirty="0" smtClean="0"/>
              <a:t>；</a:t>
            </a:r>
            <a:r>
              <a:rPr lang="en-US" altLang="zh-TW" baseline="0" dirty="0" smtClean="0"/>
              <a:t>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(the U.S. Department of Agriculture’s food pyramid</a:t>
            </a:r>
            <a:r>
              <a:rPr lang="zh-TW" altLang="en-US" baseline="0" dirty="0" smtClean="0"/>
              <a:t> 食物金字塔</a:t>
            </a:r>
            <a:r>
              <a:rPr lang="en-US" altLang="zh-TW" baseline="0" dirty="0" smtClean="0"/>
              <a:t>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E8D77-2EC0-4A8F-BA95-2E7FBEAC2840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5338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3B86-FC30-4F6A-B086-A83BF38ADD85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D5ADE-FF51-4DBE-8823-C1218D2DC3E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文字方塊 6"/>
          <p:cNvSpPr txBox="1"/>
          <p:nvPr userDrawn="1"/>
        </p:nvSpPr>
        <p:spPr>
          <a:xfrm flipH="1">
            <a:off x="1739976" y="229811"/>
            <a:ext cx="56954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塗氟填溝有保障      潔牙少糖好口腔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107-108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學年度學童口腔保健計畫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623" y="213110"/>
            <a:ext cx="909253" cy="909253"/>
          </a:xfrm>
          <a:prstGeom prst="ellipse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544" y="220443"/>
            <a:ext cx="886264" cy="89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00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3B86-FC30-4F6A-B086-A83BF38ADD85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D5ADE-FF51-4DBE-8823-C1218D2DC3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906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3B86-FC30-4F6A-B086-A83BF38ADD85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D5ADE-FF51-4DBE-8823-C1218D2DC3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0156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339547"/>
            <a:ext cx="7886700" cy="222421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786F-224D-4423-A137-D9A037A313F8}" type="datetime1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5370E7-ECF1-4574-B7AA-09F81203D91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8489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339547"/>
            <a:ext cx="7886700" cy="222421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786F-224D-4423-A137-D9A037A313F8}" type="datetime1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5370E7-ECF1-4574-B7AA-09F81203D91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248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3B86-FC30-4F6A-B086-A83BF38ADD85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D5ADE-FF51-4DBE-8823-C1218D2DC3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1414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3B86-FC30-4F6A-B086-A83BF38ADD85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D5ADE-FF51-4DBE-8823-C1218D2DC3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2649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3B86-FC30-4F6A-B086-A83BF38ADD85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D5ADE-FF51-4DBE-8823-C1218D2DC3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118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3B86-FC30-4F6A-B086-A83BF38ADD85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D5ADE-FF51-4DBE-8823-C1218D2DC3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742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3B86-FC30-4F6A-B086-A83BF38ADD85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D5ADE-FF51-4DBE-8823-C1218D2DC3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697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3B86-FC30-4F6A-B086-A83BF38ADD85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D5ADE-FF51-4DBE-8823-C1218D2DC3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7433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3B86-FC30-4F6A-B086-A83BF38ADD85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D5ADE-FF51-4DBE-8823-C1218D2DC3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5348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3B86-FC30-4F6A-B086-A83BF38ADD85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D5ADE-FF51-4DBE-8823-C1218D2DC3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2075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875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7180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E3B86-FC30-4F6A-B086-A83BF38ADD85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D5ADE-FF51-4DBE-8823-C1218D2DC3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035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22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Times New Roman" panose="02020603050405020304" pitchFamily="18" charset="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rU7rT6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ohpc.kmu.edu.tw/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橢圓 23"/>
          <p:cNvSpPr/>
          <p:nvPr/>
        </p:nvSpPr>
        <p:spPr>
          <a:xfrm>
            <a:off x="795582" y="1582789"/>
            <a:ext cx="7772400" cy="261766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81335" y="2087423"/>
            <a:ext cx="7772400" cy="1537727"/>
          </a:xfrm>
        </p:spPr>
        <p:txBody>
          <a:bodyPr>
            <a:noAutofit/>
          </a:bodyPr>
          <a:lstStyle/>
          <a:p>
            <a:r>
              <a:rPr lang="zh-TW" altLang="en-US" sz="5000" b="0" dirty="0" smtClean="0"/>
              <a:t>學校推動口腔保健實證</a:t>
            </a:r>
            <a:r>
              <a:rPr lang="en-US" altLang="zh-TW" sz="5000" b="0" dirty="0" smtClean="0"/>
              <a:t/>
            </a:r>
            <a:br>
              <a:rPr lang="en-US" altLang="zh-TW" sz="5000" b="0" dirty="0" smtClean="0"/>
            </a:br>
            <a:r>
              <a:rPr lang="zh-TW" altLang="en-US" sz="5000" b="0" dirty="0" smtClean="0"/>
              <a:t>支持性環境</a:t>
            </a:r>
            <a:r>
              <a:rPr lang="zh-TW" altLang="en-US" sz="5000" b="0" dirty="0"/>
              <a:t>策略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4538385"/>
            <a:ext cx="6858000" cy="25516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dirty="0" smtClean="0"/>
              <a:t>主講人：黃曉靈 </a:t>
            </a:r>
            <a:r>
              <a:rPr lang="zh-TW" altLang="en-US" dirty="0"/>
              <a:t>教授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dirty="0"/>
              <a:t>高雄醫學大學 口腔衛生學</a:t>
            </a:r>
            <a:r>
              <a:rPr lang="zh-TW" altLang="en-US" dirty="0" smtClean="0"/>
              <a:t>系主任</a:t>
            </a:r>
            <a:endParaRPr lang="en-US" altLang="zh-TW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dirty="0" smtClean="0"/>
              <a:t>教育部國教署 學童口腔保健計畫主持人</a:t>
            </a:r>
            <a:endParaRPr lang="en-US" altLang="zh-TW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dirty="0" smtClean="0"/>
              <a:t>國家</a:t>
            </a:r>
            <a:r>
              <a:rPr lang="zh-TW" altLang="en-US" dirty="0"/>
              <a:t>衛生研究院 銀髮族口腔照護研究計畫主持人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dirty="0"/>
              <a:t>中華民國</a:t>
            </a:r>
            <a:r>
              <a:rPr lang="en-US" altLang="zh-TW" dirty="0" smtClean="0"/>
              <a:t>108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</a:t>
            </a:r>
            <a:r>
              <a:rPr lang="zh-TW" altLang="en-US" dirty="0" smtClean="0"/>
              <a:t>月</a:t>
            </a:r>
            <a:r>
              <a:rPr lang="en-US" altLang="zh-TW" dirty="0" smtClean="0"/>
              <a:t>22</a:t>
            </a:r>
            <a:r>
              <a:rPr lang="zh-TW" altLang="en-US" dirty="0" smtClean="0"/>
              <a:t>日</a:t>
            </a:r>
            <a:endParaRPr lang="zh-TW" altLang="en-US" dirty="0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3" y="2324789"/>
            <a:ext cx="940493" cy="940493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50" y="2324789"/>
            <a:ext cx="955899" cy="889430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76" y="1208305"/>
            <a:ext cx="879118" cy="87911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76" y="3560659"/>
            <a:ext cx="977726" cy="9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7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1"/>
          <p:cNvSpPr>
            <a:spLocks noGrp="1"/>
          </p:cNvSpPr>
          <p:nvPr>
            <p:ph type="title"/>
          </p:nvPr>
        </p:nvSpPr>
        <p:spPr>
          <a:xfrm>
            <a:off x="346075" y="69057"/>
            <a:ext cx="7886700" cy="1325563"/>
          </a:xfrm>
        </p:spPr>
        <p:txBody>
          <a:bodyPr/>
          <a:lstStyle/>
          <a:p>
            <a:pPr eaLnBrk="1" hangingPunct="1"/>
            <a:r>
              <a:rPr lang="zh-TW" altLang="en-US" u="sng" dirty="0" smtClean="0"/>
              <a:t>全口無牙</a:t>
            </a:r>
          </a:p>
        </p:txBody>
      </p:sp>
      <p:sp>
        <p:nvSpPr>
          <p:cNvPr id="983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2B77E33-4DAE-4FDE-8177-7CE74D976790}" type="slidenum">
              <a:rPr kumimoji="0"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pPr eaLnBrk="1" hangingPunct="1"/>
              <a:t>10</a:t>
            </a:fld>
            <a:endParaRPr kumimoji="0" lang="zh-TW" altLang="en-US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04452" name="文字方塊 4"/>
          <p:cNvSpPr txBox="1">
            <a:spLocks noChangeArrowheads="1"/>
          </p:cNvSpPr>
          <p:nvPr/>
        </p:nvSpPr>
        <p:spPr bwMode="auto">
          <a:xfrm>
            <a:off x="1222375" y="1133475"/>
            <a:ext cx="66468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</a:rPr>
              <a:t>常造成無法咀嚼，營養不夠，免疫力低下</a:t>
            </a:r>
            <a:endParaRPr kumimoji="0" lang="en-US" altLang="zh-TW" sz="28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ctr" eaLnBrk="1" hangingPunct="1"/>
            <a:r>
              <a:rPr kumimoji="0"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(80</a:t>
            </a:r>
            <a:r>
              <a:rPr kumimoji="0"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歲高齡也希望能有</a:t>
            </a:r>
            <a:r>
              <a:rPr kumimoji="0"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20</a:t>
            </a:r>
            <a:r>
              <a:rPr kumimoji="0"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顆功能牙</a:t>
            </a:r>
            <a:r>
              <a:rPr kumimoji="0"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  <a:endParaRPr kumimoji="0" lang="zh-TW" altLang="en-US" sz="28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104453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2152650"/>
            <a:ext cx="2905125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2125663"/>
            <a:ext cx="316865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5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329113"/>
            <a:ext cx="2905125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6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4341813"/>
            <a:ext cx="30670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7" name="文字方塊 9"/>
          <p:cNvSpPr txBox="1">
            <a:spLocks noChangeArrowheads="1"/>
          </p:cNvSpPr>
          <p:nvPr/>
        </p:nvSpPr>
        <p:spPr bwMode="auto">
          <a:xfrm>
            <a:off x="7458075" y="6061294"/>
            <a:ext cx="1620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由黃純德教授提供</a:t>
            </a:r>
          </a:p>
        </p:txBody>
      </p:sp>
    </p:spTree>
    <p:extLst>
      <p:ext uri="{BB962C8B-B14F-4D97-AF65-F5344CB8AC3E}">
        <p14:creationId xmlns:p14="http://schemas.microsoft.com/office/powerpoint/2010/main" val="359671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1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1026794"/>
          </a:xfrm>
        </p:spPr>
        <p:txBody>
          <a:bodyPr>
            <a:normAutofit/>
          </a:bodyPr>
          <a:lstStyle/>
          <a:p>
            <a:r>
              <a:rPr lang="zh-TW" altLang="en-US" dirty="0"/>
              <a:t>咀嚼能力測試</a:t>
            </a:r>
          </a:p>
        </p:txBody>
      </p:sp>
      <p:sp>
        <p:nvSpPr>
          <p:cNvPr id="39939" name="內容版面配置區 2"/>
          <p:cNvSpPr>
            <a:spLocks noGrp="1" noChangeArrowheads="1"/>
          </p:cNvSpPr>
          <p:nvPr>
            <p:ph idx="1"/>
          </p:nvPr>
        </p:nvSpPr>
        <p:spPr>
          <a:xfrm>
            <a:off x="628650" y="1493520"/>
            <a:ext cx="7886700" cy="4683443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ü"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檢測工具：變色口香糖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(XYLITOL)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dirty="0" smtClean="0">
                <a:latin typeface="Times New Roman" panose="02020603050405020304" pitchFamily="18" charset="0"/>
              </a:rPr>
              <a:t>咀嚼能力：依顏色變化分為五等級，顏色越紅表示咀嚼力越佳。</a:t>
            </a:r>
            <a:endParaRPr lang="en-US" altLang="zh-TW" dirty="0" smtClean="0">
              <a:latin typeface="Times New Roman" panose="02020603050405020304" pitchFamily="18" charset="0"/>
            </a:endParaRPr>
          </a:p>
          <a:p>
            <a:pPr marL="1371600" lvl="3" indent="0">
              <a:buFontTx/>
              <a:buNone/>
            </a:pPr>
            <a:r>
              <a:rPr lang="en-US" altLang="zh-TW" sz="2400" dirty="0" smtClean="0">
                <a:latin typeface="Times New Roman" panose="02020603050405020304" pitchFamily="18" charset="0"/>
              </a:rPr>
              <a:t>–</a:t>
            </a:r>
            <a:r>
              <a:rPr lang="zh-TW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</a:rPr>
              <a:t>1</a:t>
            </a:r>
            <a:r>
              <a:rPr lang="zh-TW" altLang="en-US" sz="2400" dirty="0" smtClean="0">
                <a:latin typeface="Times New Roman" panose="02020603050405020304" pitchFamily="18" charset="0"/>
              </a:rPr>
              <a:t>（非常差）</a:t>
            </a:r>
            <a:endParaRPr lang="en-US" altLang="zh-TW" sz="2400" dirty="0" smtClean="0">
              <a:latin typeface="Times New Roman" panose="02020603050405020304" pitchFamily="18" charset="0"/>
            </a:endParaRPr>
          </a:p>
          <a:p>
            <a:pPr marL="1371600" lvl="3" indent="0">
              <a:buFontTx/>
              <a:buNone/>
            </a:pPr>
            <a:r>
              <a:rPr lang="en-US" altLang="zh-TW" sz="2400" dirty="0" smtClean="0">
                <a:latin typeface="Times New Roman" panose="02020603050405020304" pitchFamily="18" charset="0"/>
              </a:rPr>
              <a:t>– 2</a:t>
            </a:r>
            <a:r>
              <a:rPr lang="zh-TW" altLang="en-US" sz="2400" dirty="0" smtClean="0">
                <a:latin typeface="Times New Roman" panose="02020603050405020304" pitchFamily="18" charset="0"/>
              </a:rPr>
              <a:t>（差）</a:t>
            </a:r>
            <a:endParaRPr lang="en-US" altLang="zh-TW" sz="2400" dirty="0" smtClean="0">
              <a:latin typeface="Times New Roman" panose="02020603050405020304" pitchFamily="18" charset="0"/>
            </a:endParaRPr>
          </a:p>
          <a:p>
            <a:pPr marL="1371600" lvl="3" indent="0">
              <a:buFontTx/>
              <a:buNone/>
            </a:pPr>
            <a:r>
              <a:rPr lang="en-US" altLang="zh-TW" sz="2400" dirty="0" smtClean="0">
                <a:latin typeface="Times New Roman" panose="02020603050405020304" pitchFamily="18" charset="0"/>
              </a:rPr>
              <a:t>– 3</a:t>
            </a:r>
            <a:r>
              <a:rPr lang="zh-TW" altLang="en-US" sz="2400" dirty="0" smtClean="0">
                <a:latin typeface="Times New Roman" panose="02020603050405020304" pitchFamily="18" charset="0"/>
              </a:rPr>
              <a:t>（一般）</a:t>
            </a:r>
            <a:endParaRPr lang="en-US" altLang="zh-TW" sz="2400" dirty="0" smtClean="0">
              <a:latin typeface="Times New Roman" panose="02020603050405020304" pitchFamily="18" charset="0"/>
            </a:endParaRPr>
          </a:p>
          <a:p>
            <a:pPr marL="1371600" lvl="3" indent="0">
              <a:buFontTx/>
              <a:buNone/>
            </a:pPr>
            <a:r>
              <a:rPr lang="en-US" altLang="zh-TW" sz="2400" dirty="0" smtClean="0">
                <a:latin typeface="Times New Roman" panose="02020603050405020304" pitchFamily="18" charset="0"/>
              </a:rPr>
              <a:t>– 4</a:t>
            </a:r>
            <a:r>
              <a:rPr lang="zh-TW" altLang="en-US" sz="2400" dirty="0" smtClean="0">
                <a:latin typeface="Times New Roman" panose="02020603050405020304" pitchFamily="18" charset="0"/>
              </a:rPr>
              <a:t>（好）</a:t>
            </a:r>
            <a:endParaRPr lang="en-US" altLang="zh-TW" sz="2400" dirty="0" smtClean="0">
              <a:latin typeface="Times New Roman" panose="02020603050405020304" pitchFamily="18" charset="0"/>
            </a:endParaRPr>
          </a:p>
          <a:p>
            <a:pPr marL="1371600" lvl="3" indent="0">
              <a:buFontTx/>
              <a:buNone/>
            </a:pPr>
            <a:r>
              <a:rPr lang="en-US" altLang="zh-TW" sz="2400" dirty="0" smtClean="0">
                <a:latin typeface="Times New Roman" panose="02020603050405020304" pitchFamily="18" charset="0"/>
              </a:rPr>
              <a:t>– 5</a:t>
            </a:r>
            <a:r>
              <a:rPr lang="zh-TW" altLang="en-US" sz="2400" dirty="0" smtClean="0">
                <a:latin typeface="Times New Roman" panose="02020603050405020304" pitchFamily="18" charset="0"/>
              </a:rPr>
              <a:t>（非常好）</a:t>
            </a:r>
            <a:endParaRPr lang="en-US" altLang="zh-TW" sz="2400" dirty="0" smtClean="0">
              <a:latin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dirty="0" smtClean="0">
                <a:latin typeface="Times New Roman" panose="02020603050405020304" pitchFamily="18" charset="0"/>
              </a:rPr>
              <a:t>資料收集方式：口香糖咀嚼</a:t>
            </a:r>
            <a:r>
              <a:rPr lang="en-US" altLang="zh-TW" dirty="0" smtClean="0">
                <a:latin typeface="Times New Roman" panose="02020603050405020304" pitchFamily="18" charset="0"/>
              </a:rPr>
              <a:t>2</a:t>
            </a:r>
            <a:r>
              <a:rPr lang="zh-TW" altLang="en-US" dirty="0" smtClean="0">
                <a:latin typeface="Times New Roman" panose="02020603050405020304" pitchFamily="18" charset="0"/>
              </a:rPr>
              <a:t>分鐘後，吐至白紙上依比色卡進行顏色分辨。</a:t>
            </a:r>
            <a:endParaRPr lang="en-US" altLang="zh-TW" dirty="0" smtClean="0"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l"/>
            </a:pPr>
            <a:endParaRPr lang="zh-TW" altLang="en-US" sz="2400" dirty="0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CD7E31-66C5-4580-9632-9412BF5108F9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zh-TW" sz="1400" smtClean="0"/>
          </a:p>
        </p:txBody>
      </p:sp>
      <p:pic>
        <p:nvPicPr>
          <p:cNvPr id="39941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30" y="5084127"/>
            <a:ext cx="3581400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9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</a:rPr>
              <a:t>咀嚼功能測試結果</a:t>
            </a:r>
            <a:endParaRPr lang="zh-TW" altLang="en-US" dirty="0" smtClean="0"/>
          </a:p>
        </p:txBody>
      </p:sp>
      <p:sp>
        <p:nvSpPr>
          <p:cNvPr id="53251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04250" y="6245225"/>
            <a:ext cx="477838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2ED7EF-B891-47E1-9A6D-1D1BC579F89B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zh-TW" sz="1400" smtClean="0"/>
          </a:p>
        </p:txBody>
      </p:sp>
      <p:pic>
        <p:nvPicPr>
          <p:cNvPr id="5325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8" b="37537"/>
          <a:stretch>
            <a:fillRect/>
          </a:stretch>
        </p:blipFill>
        <p:spPr bwMode="auto">
          <a:xfrm>
            <a:off x="285438" y="1988487"/>
            <a:ext cx="3881638" cy="264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圖片 7"/>
          <p:cNvPicPr>
            <a:picLocks noChangeAspect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662" y="2005806"/>
            <a:ext cx="4244800" cy="261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 8">
            <a:extLst/>
          </p:cNvPr>
          <p:cNvSpPr/>
          <p:nvPr/>
        </p:nvSpPr>
        <p:spPr>
          <a:xfrm>
            <a:off x="1606678" y="2971800"/>
            <a:ext cx="1008062" cy="5461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3255" name="文字方塊 9"/>
          <p:cNvSpPr txBox="1">
            <a:spLocks noChangeArrowheads="1"/>
          </p:cNvSpPr>
          <p:nvPr/>
        </p:nvSpPr>
        <p:spPr bwMode="auto">
          <a:xfrm>
            <a:off x="1606678" y="3560907"/>
            <a:ext cx="1647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1800" b="1" dirty="0"/>
              <a:t>咀嚼力不均</a:t>
            </a:r>
          </a:p>
        </p:txBody>
      </p:sp>
      <p:sp>
        <p:nvSpPr>
          <p:cNvPr id="11" name="橢圓 10">
            <a:extLst/>
          </p:cNvPr>
          <p:cNvSpPr/>
          <p:nvPr/>
        </p:nvSpPr>
        <p:spPr>
          <a:xfrm>
            <a:off x="7697631" y="3318164"/>
            <a:ext cx="1008063" cy="587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3257" name="文字方塊 11"/>
          <p:cNvSpPr txBox="1">
            <a:spLocks noChangeArrowheads="1"/>
          </p:cNvSpPr>
          <p:nvPr/>
        </p:nvSpPr>
        <p:spPr bwMode="auto">
          <a:xfrm>
            <a:off x="7712135" y="3929207"/>
            <a:ext cx="1114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1800" b="1"/>
              <a:t>咀嚼力好</a:t>
            </a:r>
          </a:p>
        </p:txBody>
      </p:sp>
      <p:sp>
        <p:nvSpPr>
          <p:cNvPr id="13" name="橢圓 12">
            <a:extLst/>
          </p:cNvPr>
          <p:cNvSpPr/>
          <p:nvPr/>
        </p:nvSpPr>
        <p:spPr>
          <a:xfrm>
            <a:off x="4532662" y="2971800"/>
            <a:ext cx="701675" cy="56991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3259" name="文字方塊 13"/>
          <p:cNvSpPr txBox="1">
            <a:spLocks noChangeArrowheads="1"/>
          </p:cNvSpPr>
          <p:nvPr/>
        </p:nvSpPr>
        <p:spPr bwMode="auto">
          <a:xfrm>
            <a:off x="4418846" y="3639127"/>
            <a:ext cx="1112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1800" b="1" dirty="0"/>
              <a:t>咀嚼力差</a:t>
            </a:r>
          </a:p>
        </p:txBody>
      </p:sp>
    </p:spTree>
    <p:extLst>
      <p:ext uri="{BB962C8B-B14F-4D97-AF65-F5344CB8AC3E}">
        <p14:creationId xmlns:p14="http://schemas.microsoft.com/office/powerpoint/2010/main" val="109006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6626" y="0"/>
            <a:ext cx="7886700" cy="1325563"/>
          </a:xfrm>
        </p:spPr>
        <p:txBody>
          <a:bodyPr/>
          <a:lstStyle/>
          <a:p>
            <a:r>
              <a:rPr lang="zh-TW" altLang="en-US" dirty="0" smtClean="0"/>
              <a:t>牙齒顆數小於</a:t>
            </a:r>
            <a:r>
              <a:rPr lang="en-US" altLang="zh-TW" dirty="0" smtClean="0"/>
              <a:t>20</a:t>
            </a:r>
            <a:r>
              <a:rPr lang="zh-TW" altLang="en-US" dirty="0" smtClean="0"/>
              <a:t>顆與咀嚼能力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4520" y="1325563"/>
            <a:ext cx="5605272" cy="524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5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2157" y="118238"/>
            <a:ext cx="7886700" cy="1325563"/>
          </a:xfrm>
        </p:spPr>
        <p:txBody>
          <a:bodyPr/>
          <a:lstStyle/>
          <a:p>
            <a:r>
              <a:rPr lang="zh-TW" altLang="en-US" dirty="0" smtClean="0"/>
              <a:t>口腔機能與衰弱症及肌少症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948" b="5672"/>
          <a:stretch/>
        </p:blipFill>
        <p:spPr>
          <a:xfrm>
            <a:off x="355309" y="1544129"/>
            <a:ext cx="8280396" cy="49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95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口腔健康與全身健康的關係</a:t>
            </a:r>
            <a:endParaRPr lang="zh-TW" altLang="en-US" sz="48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370E7-ECF1-4574-B7AA-09F81203D91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2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370E7-ECF1-4574-B7AA-09F81203D91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90146" y="3906289"/>
            <a:ext cx="8451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Results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: Random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effects analysis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showed,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with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statistically low heterogeneity,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that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individuals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with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suboptimal 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dentition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(&lt;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20 teeth)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were at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 20% higher 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risk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for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developing cognitive decline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HR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=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1.26, 95% CI = 1.14 to 1.40) 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and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dementia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(HR = 1.22, 95% CI = 1.04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to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1.43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) than those with optimal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dentition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≥20 teeth).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r="926"/>
          <a:stretch/>
        </p:blipFill>
        <p:spPr>
          <a:xfrm>
            <a:off x="222366" y="947220"/>
            <a:ext cx="8699270" cy="2817331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22366" y="356889"/>
            <a:ext cx="1132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新細明體" panose="02020500000000000000" pitchFamily="18" charset="-120"/>
                <a:cs typeface="+mn-cs"/>
              </a:rPr>
              <a:t>Review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直線圖說文字 1 1"/>
          <p:cNvSpPr/>
          <p:nvPr/>
        </p:nvSpPr>
        <p:spPr>
          <a:xfrm>
            <a:off x="6339252" y="167034"/>
            <a:ext cx="2708031" cy="610265"/>
          </a:xfrm>
          <a:prstGeom prst="borderCallout1">
            <a:avLst>
              <a:gd name="adj1" fmla="val 99431"/>
              <a:gd name="adj2" fmla="val 48629"/>
              <a:gd name="adj3" fmla="val 224835"/>
              <a:gd name="adj4" fmla="val 33622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牙齒掉落與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認知功能</a:t>
            </a:r>
          </a:p>
        </p:txBody>
      </p:sp>
      <p:cxnSp>
        <p:nvCxnSpPr>
          <p:cNvPr id="9" name="直線接點 8"/>
          <p:cNvCxnSpPr/>
          <p:nvPr/>
        </p:nvCxnSpPr>
        <p:spPr>
          <a:xfrm flipV="1">
            <a:off x="3648806" y="2086210"/>
            <a:ext cx="4044462" cy="87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290146" y="1556247"/>
            <a:ext cx="4466493" cy="117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62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370E7-ECF1-4574-B7AA-09F81203D91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99257" y="3691826"/>
            <a:ext cx="85454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Results: A total of 33 articles (22 cross-sectional, and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11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prospective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cohort studies) were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evaluated.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Poorer</a:t>
            </a:r>
            <a:r>
              <a:rPr kumimoji="0" lang="zh-TW" alt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mastication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was associated with </a:t>
            </a:r>
            <a:r>
              <a:rPr kumimoji="0" lang="en-US" altLang="zh-TW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lower cognitive function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in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15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of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the 17 cross-sectional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studies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and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steeper decline in 5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of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the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6 prospective studies.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Poorer mastication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was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one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of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significant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risk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factors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for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having dementia or mild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memory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impairment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(MMI)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in 4 of 5 cross-sectional studies and for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the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incidence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of dementia or MMI in 4 of 5 prospective studies.</a:t>
            </a:r>
            <a:endParaRPr kumimoji="0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2671" t="3129" r="3329" b="4158"/>
          <a:stretch/>
        </p:blipFill>
        <p:spPr>
          <a:xfrm>
            <a:off x="112790" y="399007"/>
            <a:ext cx="8918421" cy="3214632"/>
          </a:xfrm>
          <a:prstGeom prst="rect">
            <a:avLst/>
          </a:prstGeom>
        </p:spPr>
      </p:pic>
      <p:cxnSp>
        <p:nvCxnSpPr>
          <p:cNvPr id="3" name="直線接點 2"/>
          <p:cNvCxnSpPr/>
          <p:nvPr/>
        </p:nvCxnSpPr>
        <p:spPr>
          <a:xfrm flipV="1">
            <a:off x="2532185" y="2567354"/>
            <a:ext cx="1257300" cy="879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4377105" y="2544202"/>
            <a:ext cx="17379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53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6258" y="26085"/>
            <a:ext cx="8274050" cy="2327274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Expanded Look at Rheumatoid Arthritis and </a:t>
            </a:r>
            <a:r>
              <a:rPr lang="en-US" altLang="zh-TW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TW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Periodontal Link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Katie </a:t>
            </a:r>
            <a:r>
              <a:rPr lang="en-US" altLang="zh-TW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Melko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RDH, MSDH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November 17, 2018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4977124" y="976168"/>
            <a:ext cx="2679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306258" y="1545771"/>
            <a:ext cx="2000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V="1">
            <a:off x="3895210" y="1545771"/>
            <a:ext cx="3387333" cy="36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593700" y="2301221"/>
            <a:ext cx="4868562" cy="461665"/>
          </a:xfrm>
          <a:prstGeom prst="borderCallout1">
            <a:avLst>
              <a:gd name="adj1" fmla="val 11616"/>
              <a:gd name="adj2" fmla="val 93743"/>
              <a:gd name="adj3" fmla="val -151457"/>
              <a:gd name="adj4" fmla="val 107610"/>
            </a:avLst>
          </a:prstGeom>
          <a:solidFill>
            <a:schemeClr val="accent5"/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類風濕性關節炎與牙周疾病的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關係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306258" y="3370606"/>
            <a:ext cx="86394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what we do know about the two diseases: RA and periodontal disease both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cause</a:t>
            </a:r>
            <a:r>
              <a:rPr lang="zh-TW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inflammation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Studies show people who 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RA 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eight times more likely to have 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periodontal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 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to be missing teeth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also shows patients who 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 professional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dental</a:t>
            </a:r>
            <a:r>
              <a:rPr lang="zh-TW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cleanings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who are 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taking RA medication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had more significant pain relief and RA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became</a:t>
            </a:r>
            <a:r>
              <a:rPr lang="zh-TW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manageable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those who were on medication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alone.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06258" y="6277409"/>
            <a:ext cx="7921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/>
              <a:t>資料來源：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www.todaysrdh.com/an-expanded-look-at-rheumatoid-arthritis-and-the-periodontal-link/ ?</a:t>
            </a:r>
            <a:r>
              <a:rPr lang="en-US" altLang="zh-TW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fbclid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=IwAR0I2WPFT4fN2w5K7eKTm3kSl56Zb_ATpnvNNXCUnTsDJqn_PIWxVaLz7ts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7870" t="24496" r="40264" b="22156"/>
          <a:stretch/>
        </p:blipFill>
        <p:spPr>
          <a:xfrm>
            <a:off x="6484556" y="1691815"/>
            <a:ext cx="2344536" cy="168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4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2136"/>
          <a:stretch/>
        </p:blipFill>
        <p:spPr>
          <a:xfrm>
            <a:off x="0" y="0"/>
            <a:ext cx="9144000" cy="330058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25188" y="3643952"/>
            <a:ext cx="86936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conclusion, 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tooth-loss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denture-associated lesions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associated with 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risks of gastric </a:t>
            </a:r>
            <a:r>
              <a:rPr lang="en-US" altLang="zh-TW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Previous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conflicting findings of tooth-loss and gastric cancer risk may partly be explained by the age-varying relative risk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gastric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cancer.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3084394" y="1555844"/>
            <a:ext cx="22109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5939051" y="1555844"/>
            <a:ext cx="19084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5964157" y="2486251"/>
            <a:ext cx="2954655" cy="461665"/>
          </a:xfrm>
          <a:prstGeom prst="borderCallout1">
            <a:avLst>
              <a:gd name="adj1" fmla="val 1013"/>
              <a:gd name="adj2" fmla="val 50791"/>
              <a:gd name="adj3" fmla="val -203814"/>
              <a:gd name="adj4" fmla="val 30029"/>
            </a:avLst>
          </a:prstGeom>
          <a:solidFill>
            <a:schemeClr val="accent5"/>
          </a:solidFill>
          <a:ln w="28575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不良口腔衛生與胃癌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99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生命週期口腔健康問題</a:t>
            </a:r>
            <a:endParaRPr lang="en-US" altLang="zh-TW" dirty="0" smtClean="0"/>
          </a:p>
          <a:p>
            <a:r>
              <a:rPr lang="zh-TW" altLang="en-US" dirty="0" smtClean="0"/>
              <a:t>缺牙與咀嚼能力</a:t>
            </a:r>
            <a:endParaRPr lang="en-US" altLang="zh-TW" dirty="0"/>
          </a:p>
          <a:p>
            <a:r>
              <a:rPr lang="zh-TW" altLang="en-US" dirty="0" smtClean="0"/>
              <a:t>口腔健康與全身健康關係</a:t>
            </a:r>
            <a:endParaRPr lang="en-US" altLang="zh-TW" dirty="0" smtClean="0"/>
          </a:p>
          <a:p>
            <a:r>
              <a:rPr lang="zh-TW" altLang="en-US" dirty="0"/>
              <a:t>臺</a:t>
            </a:r>
            <a:r>
              <a:rPr lang="zh-TW" altLang="en-US" dirty="0" smtClean="0"/>
              <a:t>灣</a:t>
            </a:r>
            <a:r>
              <a:rPr lang="zh-TW" altLang="en-US" dirty="0" smtClean="0"/>
              <a:t>學童口腔健康現況</a:t>
            </a:r>
            <a:endParaRPr lang="en-US" altLang="zh-TW" dirty="0" smtClean="0"/>
          </a:p>
          <a:p>
            <a:r>
              <a:rPr lang="zh-TW" altLang="en-US" dirty="0" smtClean="0"/>
              <a:t>牙科醫療費用負擔</a:t>
            </a:r>
            <a:endParaRPr lang="en-US" altLang="zh-TW" dirty="0" smtClean="0"/>
          </a:p>
          <a:p>
            <a:r>
              <a:rPr lang="zh-TW" altLang="en-US" dirty="0"/>
              <a:t>具科學實證有效</a:t>
            </a:r>
            <a:r>
              <a:rPr lang="zh-TW" altLang="en-US" dirty="0" smtClean="0"/>
              <a:t>的口腔</a:t>
            </a:r>
            <a:r>
              <a:rPr lang="zh-TW" altLang="en-US" dirty="0"/>
              <a:t>預防保健</a:t>
            </a:r>
            <a:r>
              <a:rPr lang="zh-TW" altLang="en-US" dirty="0" smtClean="0"/>
              <a:t>策略</a:t>
            </a:r>
            <a:endParaRPr lang="en-US" altLang="zh-TW" dirty="0" smtClean="0"/>
          </a:p>
          <a:p>
            <a:r>
              <a:rPr lang="zh-TW" altLang="en-US" dirty="0" smtClean="0"/>
              <a:t>近三年口腔保健計畫輔導成效</a:t>
            </a:r>
            <a:endParaRPr lang="en-US" altLang="zh-TW" dirty="0" smtClean="0"/>
          </a:p>
          <a:p>
            <a:r>
              <a:rPr lang="zh-TW" altLang="en-US" dirty="0" smtClean="0"/>
              <a:t>總結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1999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22" y="186038"/>
            <a:ext cx="5743028" cy="6329052"/>
          </a:xfrm>
        </p:spPr>
      </p:pic>
      <p:sp>
        <p:nvSpPr>
          <p:cNvPr id="7" name="文字方塊 6"/>
          <p:cNvSpPr txBox="1"/>
          <p:nvPr/>
        </p:nvSpPr>
        <p:spPr>
          <a:xfrm>
            <a:off x="0" y="6488668"/>
            <a:ext cx="3916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資料來源：</a:t>
            </a:r>
            <a:r>
              <a:rPr lang="en-US" altLang="zh-TW" sz="1200" dirty="0">
                <a:hlinkClick r:id="rId3"/>
              </a:rPr>
              <a:t>https://goo.gl/rU7rT6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5791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8009"/>
          <a:stretch/>
        </p:blipFill>
        <p:spPr>
          <a:xfrm>
            <a:off x="1894733" y="1356841"/>
            <a:ext cx="5135795" cy="360727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1616" y="107404"/>
            <a:ext cx="8256558" cy="1325563"/>
          </a:xfrm>
        </p:spPr>
        <p:txBody>
          <a:bodyPr/>
          <a:lstStyle/>
          <a:p>
            <a:r>
              <a:rPr lang="en-US" altLang="zh-TW" dirty="0"/>
              <a:t>E-cigarettes May Increase Rate of Caries in Youth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519280" y="4964113"/>
            <a:ext cx="7886700" cy="4351337"/>
          </a:xfrm>
        </p:spPr>
        <p:txBody>
          <a:bodyPr>
            <a:normAutofit/>
          </a:bodyPr>
          <a:lstStyle/>
          <a:p>
            <a:r>
              <a:rPr lang="zh-TW" altLang="en-US" sz="2200" b="1" dirty="0"/>
              <a:t>甜味</a:t>
            </a:r>
            <a:r>
              <a:rPr lang="zh-TW" altLang="en-US" sz="2200" dirty="0"/>
              <a:t>電子菸液</a:t>
            </a:r>
            <a:r>
              <a:rPr lang="zh-TW" altLang="en-US" sz="2200" b="1" dirty="0"/>
              <a:t>香料</a:t>
            </a:r>
            <a:r>
              <a:rPr lang="zh-TW" altLang="en-US" sz="2200" dirty="0"/>
              <a:t>會透過促進變種鏈球菌生長</a:t>
            </a:r>
            <a:r>
              <a:rPr lang="zh-TW" altLang="en-US" sz="2200" dirty="0" smtClean="0"/>
              <a:t>及</a:t>
            </a:r>
            <a:r>
              <a:rPr lang="zh-TW" altLang="en-US" sz="2200" b="1" dirty="0" smtClean="0"/>
              <a:t>黏附</a:t>
            </a:r>
            <a:r>
              <a:rPr lang="zh-TW" altLang="en-US" sz="2200" b="1" dirty="0"/>
              <a:t>到牙齒表面</a:t>
            </a:r>
            <a:r>
              <a:rPr lang="zh-TW" altLang="en-US" sz="2200" dirty="0"/>
              <a:t>而</a:t>
            </a:r>
            <a:r>
              <a:rPr lang="zh-TW" altLang="en-US" sz="2200" b="1" dirty="0"/>
              <a:t>增加</a:t>
            </a:r>
            <a:r>
              <a:rPr lang="zh-TW" altLang="en-US" sz="2200" dirty="0"/>
              <a:t>病患</a:t>
            </a:r>
            <a:r>
              <a:rPr lang="zh-TW" altLang="en-US" sz="2200" b="1" dirty="0">
                <a:solidFill>
                  <a:srgbClr val="FF0000"/>
                </a:solidFill>
              </a:rPr>
              <a:t>發生</a:t>
            </a:r>
            <a:r>
              <a:rPr lang="zh-TW" altLang="en-US" sz="2200" b="1" dirty="0" smtClean="0">
                <a:solidFill>
                  <a:srgbClr val="FF0000"/>
                </a:solidFill>
              </a:rPr>
              <a:t>齲齒</a:t>
            </a:r>
            <a:r>
              <a:rPr lang="zh-TW" altLang="en-US" sz="2200" b="1" dirty="0">
                <a:solidFill>
                  <a:srgbClr val="FF0000"/>
                </a:solidFill>
              </a:rPr>
              <a:t>的</a:t>
            </a:r>
            <a:r>
              <a:rPr lang="zh-TW" altLang="en-US" sz="2200" b="1" dirty="0" smtClean="0">
                <a:solidFill>
                  <a:srgbClr val="FF0000"/>
                </a:solidFill>
              </a:rPr>
              <a:t>可能性</a:t>
            </a:r>
            <a:endParaRPr lang="en-US" altLang="zh-TW" sz="2200" b="1" dirty="0" smtClean="0">
              <a:solidFill>
                <a:srgbClr val="FF0000"/>
              </a:solidFill>
            </a:endParaRPr>
          </a:p>
          <a:p>
            <a:r>
              <a:rPr lang="zh-TW" altLang="en-US" sz="2200" dirty="0" smtClean="0"/>
              <a:t>研</a:t>
            </a:r>
            <a:r>
              <a:rPr lang="zh-TW" altLang="en-US" sz="2200" dirty="0"/>
              <a:t>究</a:t>
            </a:r>
            <a:r>
              <a:rPr lang="zh-TW" altLang="en-US" sz="2200" dirty="0" smtClean="0"/>
              <a:t>發現</a:t>
            </a:r>
            <a:r>
              <a:rPr lang="zh-TW" altLang="en-US" sz="2200" b="1" dirty="0"/>
              <a:t>電子菸的香料</a:t>
            </a:r>
            <a:r>
              <a:rPr lang="zh-TW" altLang="en-US" sz="2200" dirty="0"/>
              <a:t>會與</a:t>
            </a:r>
            <a:r>
              <a:rPr lang="zh-TW" altLang="en-US" sz="2200" b="1" dirty="0"/>
              <a:t>口腔發生反應</a:t>
            </a:r>
            <a:r>
              <a:rPr lang="zh-TW" altLang="en-US" sz="2200" dirty="0"/>
              <a:t>，方式非常</a:t>
            </a:r>
            <a:r>
              <a:rPr lang="zh-TW" altLang="en-US" sz="2200" b="1" dirty="0">
                <a:solidFill>
                  <a:srgbClr val="FF0000"/>
                </a:solidFill>
              </a:rPr>
              <a:t>類似</a:t>
            </a:r>
            <a:r>
              <a:rPr lang="zh-TW" altLang="en-US" sz="2200" dirty="0"/>
              <a:t>於</a:t>
            </a:r>
            <a:r>
              <a:rPr lang="zh-TW" altLang="en-US" sz="2200" b="1" dirty="0">
                <a:solidFill>
                  <a:srgbClr val="FF0000"/>
                </a:solidFill>
              </a:rPr>
              <a:t>糖果或高酸性飲料</a:t>
            </a:r>
            <a:r>
              <a:rPr lang="zh-TW" altLang="en-US" sz="2200" dirty="0"/>
              <a:t>。</a:t>
            </a:r>
            <a:endParaRPr lang="zh-TW" altLang="en-US" sz="2200" b="1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48257" y="6427113"/>
            <a:ext cx="899574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zh-TW" altLang="en-US" sz="1100" dirty="0">
                <a:solidFill>
                  <a:prstClr val="black"/>
                </a:solidFill>
                <a:latin typeface="Times New Roman"/>
                <a:ea typeface="標楷體"/>
              </a:rPr>
              <a:t>資料來源：</a:t>
            </a:r>
            <a:r>
              <a:rPr lang="en-US" altLang="zh-TW" sz="1100" dirty="0">
                <a:solidFill>
                  <a:prstClr val="black"/>
                </a:solidFill>
                <a:latin typeface="Times New Roman"/>
                <a:ea typeface="標楷體"/>
              </a:rPr>
              <a:t> </a:t>
            </a:r>
            <a:r>
              <a:rPr lang="en-US" altLang="zh-TW" sz="1100" dirty="0" smtClean="0">
                <a:solidFill>
                  <a:prstClr val="black"/>
                </a:solidFill>
                <a:latin typeface="Times New Roman"/>
                <a:ea typeface="標楷體"/>
              </a:rPr>
              <a:t>https</a:t>
            </a:r>
            <a:r>
              <a:rPr lang="en-US" altLang="zh-TW" sz="1100" dirty="0">
                <a:solidFill>
                  <a:prstClr val="black"/>
                </a:solidFill>
                <a:latin typeface="Times New Roman"/>
                <a:ea typeface="標楷體"/>
              </a:rPr>
              <a:t>://www.todaysrdh.com/e-cigarettes-may-increase-rate-of-caries-in-youth/?fbclid=IwAR3k8NGEyNCCpvk6bPvttbR6Kv87kmsVcgi-tXSd2X2XcYFn7Brc5MrbBlE</a:t>
            </a: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24674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44987" t="13719" r="27622" b="53146"/>
          <a:stretch/>
        </p:blipFill>
        <p:spPr>
          <a:xfrm>
            <a:off x="1815680" y="1265872"/>
            <a:ext cx="5172189" cy="351955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4325" y="108752"/>
            <a:ext cx="8515350" cy="1325563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Research Links Poor Dental Hygiene to Low Birth Weight &amp; Preterm Babies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8424" y="4740063"/>
            <a:ext cx="7886700" cy="1710695"/>
          </a:xfrm>
        </p:spPr>
        <p:txBody>
          <a:bodyPr>
            <a:normAutofit/>
          </a:bodyPr>
          <a:lstStyle/>
          <a:p>
            <a:r>
              <a:rPr lang="zh-TW" altLang="en-US" sz="2200" b="1" dirty="0"/>
              <a:t>母親的</a:t>
            </a:r>
            <a:r>
              <a:rPr lang="zh-TW" altLang="en-US" sz="2200" b="1" dirty="0">
                <a:solidFill>
                  <a:srgbClr val="FF0000"/>
                </a:solidFill>
              </a:rPr>
              <a:t>牙周</a:t>
            </a:r>
            <a:r>
              <a:rPr lang="zh-TW" altLang="en-US" sz="2200" b="1" dirty="0"/>
              <a:t>健康</a:t>
            </a:r>
            <a:r>
              <a:rPr lang="zh-TW" altLang="en-US" sz="2200" b="1" dirty="0">
                <a:solidFill>
                  <a:srgbClr val="FF0000"/>
                </a:solidFill>
              </a:rPr>
              <a:t>狀況不佳</a:t>
            </a:r>
            <a:r>
              <a:rPr lang="zh-TW" altLang="en-US" sz="2200" dirty="0"/>
              <a:t>與胎兒發育遲緩，</a:t>
            </a:r>
            <a:r>
              <a:rPr lang="zh-TW" altLang="en-US" sz="2200" b="1" dirty="0" smtClean="0"/>
              <a:t>死胎、早產</a:t>
            </a:r>
            <a:r>
              <a:rPr lang="zh-TW" altLang="en-US" sz="2200" b="1" dirty="0"/>
              <a:t>和低出生體重</a:t>
            </a:r>
            <a:r>
              <a:rPr lang="zh-TW" altLang="en-US" sz="2200" b="1" dirty="0" smtClean="0"/>
              <a:t>相</a:t>
            </a:r>
            <a:r>
              <a:rPr lang="zh-TW" altLang="en-US" sz="2200" b="1" dirty="0"/>
              <a:t>關</a:t>
            </a:r>
            <a:r>
              <a:rPr lang="zh-TW" altLang="en-US" sz="2200" b="1" dirty="0" smtClean="0"/>
              <a:t>。</a:t>
            </a:r>
            <a:endParaRPr lang="en-US" altLang="zh-TW" sz="2200" b="1" dirty="0" smtClean="0"/>
          </a:p>
          <a:p>
            <a:r>
              <a:rPr lang="zh-TW" altLang="en-US" sz="2200" b="1" dirty="0" smtClean="0"/>
              <a:t>牙周疾病的致病機制</a:t>
            </a:r>
            <a:r>
              <a:rPr lang="zh-TW" altLang="en-US" sz="2200" dirty="0" smtClean="0"/>
              <a:t>會干擾胎盤在母體中的</a:t>
            </a:r>
            <a:r>
              <a:rPr lang="zh-TW" altLang="en-US" sz="2200" b="1" dirty="0"/>
              <a:t>免疫炎症反應</a:t>
            </a:r>
            <a:r>
              <a:rPr lang="zh-TW" altLang="en-US" sz="2200" dirty="0" smtClean="0"/>
              <a:t>，導致</a:t>
            </a:r>
            <a:r>
              <a:rPr lang="zh-TW" altLang="en-US" sz="2200" b="1" dirty="0" smtClean="0">
                <a:solidFill>
                  <a:srgbClr val="FF0000"/>
                </a:solidFill>
              </a:rPr>
              <a:t>胎兒早產</a:t>
            </a:r>
            <a:r>
              <a:rPr lang="zh-TW" altLang="en-US" sz="2200" dirty="0" smtClean="0"/>
              <a:t>。</a:t>
            </a:r>
            <a:endParaRPr lang="zh-TW" altLang="en-US" sz="22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76201" y="6427113"/>
            <a:ext cx="84391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資料來源：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www.todaysrdh.com/research-links-poor-dental-hygiene -to-low-birth-weight-preterm-babies/?</a:t>
            </a:r>
            <a:r>
              <a:rPr lang="en-US" altLang="zh-TW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fbclid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IwAR1vskcgjt4qvfiYiJP9W1LESSiVRcFK9I6KLAqo </a:t>
            </a:r>
            <a:r>
              <a:rPr lang="en-US" altLang="zh-TW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CSacQAbUuL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__Wn2vfxc</a:t>
            </a:r>
            <a:endParaRPr lang="zh-TW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0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015" y="92242"/>
            <a:ext cx="7886700" cy="1325562"/>
          </a:xfrm>
          <a:noFill/>
        </p:spPr>
        <p:txBody>
          <a:bodyPr/>
          <a:lstStyle/>
          <a:p>
            <a:r>
              <a:rPr lang="zh-TW" altLang="en-US" dirty="0" smtClean="0"/>
              <a:t>口腔健康與與全身健康的關係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216410" y="6356351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370E7-ECF1-4574-B7AA-09F81203D91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</p:txBody>
      </p:sp>
      <p:cxnSp>
        <p:nvCxnSpPr>
          <p:cNvPr id="121" name="直線接點 120"/>
          <p:cNvCxnSpPr/>
          <p:nvPr/>
        </p:nvCxnSpPr>
        <p:spPr>
          <a:xfrm>
            <a:off x="4523889" y="3370650"/>
            <a:ext cx="993" cy="392503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22" name="直線接點 121"/>
          <p:cNvCxnSpPr/>
          <p:nvPr/>
        </p:nvCxnSpPr>
        <p:spPr>
          <a:xfrm>
            <a:off x="2062335" y="3378792"/>
            <a:ext cx="993" cy="392503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23" name="直線接點 122"/>
          <p:cNvCxnSpPr/>
          <p:nvPr/>
        </p:nvCxnSpPr>
        <p:spPr>
          <a:xfrm>
            <a:off x="952882" y="3395623"/>
            <a:ext cx="993" cy="392503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24" name="直線接點 123"/>
          <p:cNvCxnSpPr/>
          <p:nvPr/>
        </p:nvCxnSpPr>
        <p:spPr>
          <a:xfrm>
            <a:off x="952882" y="3367183"/>
            <a:ext cx="3572861" cy="13942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sp>
        <p:nvSpPr>
          <p:cNvPr id="125" name="圓角矩形 124"/>
          <p:cNvSpPr/>
          <p:nvPr/>
        </p:nvSpPr>
        <p:spPr>
          <a:xfrm>
            <a:off x="2057616" y="2444726"/>
            <a:ext cx="1194436" cy="430994"/>
          </a:xfrm>
          <a:prstGeom prst="roundRect">
            <a:avLst/>
          </a:prstGeom>
          <a:solidFill>
            <a:srgbClr val="FF99C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齲齒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6" name="圓角矩形 125"/>
          <p:cNvSpPr/>
          <p:nvPr/>
        </p:nvSpPr>
        <p:spPr>
          <a:xfrm>
            <a:off x="3600666" y="2443458"/>
            <a:ext cx="1194436" cy="432262"/>
          </a:xfrm>
          <a:prstGeom prst="roundRect">
            <a:avLst/>
          </a:prstGeom>
          <a:solidFill>
            <a:srgbClr val="FF99CC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牙周病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7" name="圓角矩形 126"/>
          <p:cNvSpPr/>
          <p:nvPr/>
        </p:nvSpPr>
        <p:spPr>
          <a:xfrm>
            <a:off x="3910384" y="3605258"/>
            <a:ext cx="1194436" cy="432262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細菌感染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8" name="圓角矩形 127"/>
          <p:cNvSpPr/>
          <p:nvPr/>
        </p:nvSpPr>
        <p:spPr>
          <a:xfrm>
            <a:off x="506036" y="3586430"/>
            <a:ext cx="792829" cy="432262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缺牙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9" name="圓角矩形 128"/>
          <p:cNvSpPr/>
          <p:nvPr/>
        </p:nvSpPr>
        <p:spPr>
          <a:xfrm>
            <a:off x="1689268" y="3602171"/>
            <a:ext cx="792829" cy="432262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咀嚼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0" name="直線接點 129"/>
          <p:cNvCxnSpPr/>
          <p:nvPr/>
        </p:nvCxnSpPr>
        <p:spPr>
          <a:xfrm>
            <a:off x="2654834" y="2206192"/>
            <a:ext cx="1477847" cy="0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31" name="直線接點 130"/>
          <p:cNvCxnSpPr/>
          <p:nvPr/>
        </p:nvCxnSpPr>
        <p:spPr>
          <a:xfrm flipV="1">
            <a:off x="2646521" y="3072020"/>
            <a:ext cx="1486160" cy="9779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32" name="直線接點 131"/>
          <p:cNvCxnSpPr/>
          <p:nvPr/>
        </p:nvCxnSpPr>
        <p:spPr>
          <a:xfrm>
            <a:off x="3401678" y="2009892"/>
            <a:ext cx="0" cy="196300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33" name="直線接點 132"/>
          <p:cNvCxnSpPr/>
          <p:nvPr/>
        </p:nvCxnSpPr>
        <p:spPr>
          <a:xfrm>
            <a:off x="2654834" y="2197879"/>
            <a:ext cx="0" cy="238534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34" name="直線接點 133"/>
          <p:cNvCxnSpPr/>
          <p:nvPr/>
        </p:nvCxnSpPr>
        <p:spPr>
          <a:xfrm>
            <a:off x="4132681" y="2206192"/>
            <a:ext cx="0" cy="237266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35" name="直線接點 134"/>
          <p:cNvCxnSpPr/>
          <p:nvPr/>
        </p:nvCxnSpPr>
        <p:spPr>
          <a:xfrm>
            <a:off x="2654834" y="2875720"/>
            <a:ext cx="0" cy="196300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36" name="直線接點 135"/>
          <p:cNvCxnSpPr/>
          <p:nvPr/>
        </p:nvCxnSpPr>
        <p:spPr>
          <a:xfrm>
            <a:off x="4135969" y="2875720"/>
            <a:ext cx="0" cy="196300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37" name="直線接點 136"/>
          <p:cNvCxnSpPr/>
          <p:nvPr/>
        </p:nvCxnSpPr>
        <p:spPr>
          <a:xfrm>
            <a:off x="3409991" y="3076909"/>
            <a:ext cx="0" cy="329086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sp>
        <p:nvSpPr>
          <p:cNvPr id="138" name="圓角矩形 137"/>
          <p:cNvSpPr/>
          <p:nvPr/>
        </p:nvSpPr>
        <p:spPr>
          <a:xfrm>
            <a:off x="3141316" y="5222084"/>
            <a:ext cx="1228006" cy="529465"/>
          </a:xfrm>
          <a:prstGeom prst="roundRect">
            <a:avLst/>
          </a:prstGeom>
          <a:solidFill>
            <a:srgbClr val="F3F79D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細菌性</a:t>
            </a:r>
            <a:endParaRPr kumimoji="1" lang="en-US" altLang="zh-TW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心內膜炎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9" name="圓角矩形 138"/>
          <p:cNvSpPr/>
          <p:nvPr/>
        </p:nvSpPr>
        <p:spPr>
          <a:xfrm>
            <a:off x="4426296" y="5220865"/>
            <a:ext cx="937428" cy="558345"/>
          </a:xfrm>
          <a:prstGeom prst="roundRect">
            <a:avLst/>
          </a:prstGeom>
          <a:solidFill>
            <a:srgbClr val="F3F79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心血管疾病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0" name="圓角矩形 139"/>
          <p:cNvSpPr/>
          <p:nvPr/>
        </p:nvSpPr>
        <p:spPr>
          <a:xfrm>
            <a:off x="6256718" y="5219855"/>
            <a:ext cx="1090820" cy="566049"/>
          </a:xfrm>
          <a:prstGeom prst="roundRect">
            <a:avLst/>
          </a:prstGeom>
          <a:solidFill>
            <a:srgbClr val="F3F79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吸入性</a:t>
            </a:r>
            <a:endParaRPr kumimoji="1" lang="en-US" altLang="zh-TW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肺炎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1" name="圓角矩形 140"/>
          <p:cNvSpPr/>
          <p:nvPr/>
        </p:nvSpPr>
        <p:spPr>
          <a:xfrm>
            <a:off x="5407238" y="5237738"/>
            <a:ext cx="776871" cy="432262"/>
          </a:xfrm>
          <a:prstGeom prst="roundRect">
            <a:avLst/>
          </a:prstGeom>
          <a:solidFill>
            <a:srgbClr val="F3F79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早產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2" name="右彎箭號 141"/>
          <p:cNvSpPr/>
          <p:nvPr/>
        </p:nvSpPr>
        <p:spPr>
          <a:xfrm rot="5400000">
            <a:off x="4875689" y="1365604"/>
            <a:ext cx="314665" cy="1014556"/>
          </a:xfrm>
          <a:prstGeom prst="bentArrow">
            <a:avLst>
              <a:gd name="adj1" fmla="val 7447"/>
              <a:gd name="adj2" fmla="val 13703"/>
              <a:gd name="adj3" fmla="val 19779"/>
              <a:gd name="adj4" fmla="val 43750"/>
            </a:avLst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3" name="圓角矩形 142"/>
          <p:cNvSpPr/>
          <p:nvPr/>
        </p:nvSpPr>
        <p:spPr>
          <a:xfrm>
            <a:off x="2151748" y="5283907"/>
            <a:ext cx="926386" cy="432262"/>
          </a:xfrm>
          <a:prstGeom prst="roundRect">
            <a:avLst/>
          </a:prstGeom>
          <a:solidFill>
            <a:srgbClr val="F3F79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糖尿病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4" name="圓角矩形 143"/>
          <p:cNvSpPr/>
          <p:nvPr/>
        </p:nvSpPr>
        <p:spPr>
          <a:xfrm>
            <a:off x="1064586" y="4902628"/>
            <a:ext cx="748503" cy="635178"/>
          </a:xfrm>
          <a:prstGeom prst="roundRect">
            <a:avLst/>
          </a:prstGeom>
          <a:solidFill>
            <a:srgbClr val="F3F79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營</a:t>
            </a: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養不良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5" name="直線接點 144"/>
          <p:cNvCxnSpPr/>
          <p:nvPr/>
        </p:nvCxnSpPr>
        <p:spPr>
          <a:xfrm>
            <a:off x="1434771" y="4368685"/>
            <a:ext cx="4067" cy="542569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sp>
        <p:nvSpPr>
          <p:cNvPr id="146" name="右彎箭號 145"/>
          <p:cNvSpPr/>
          <p:nvPr/>
        </p:nvSpPr>
        <p:spPr>
          <a:xfrm rot="10800000">
            <a:off x="4783917" y="2377831"/>
            <a:ext cx="700967" cy="385841"/>
          </a:xfrm>
          <a:prstGeom prst="bentArrow">
            <a:avLst>
              <a:gd name="adj1" fmla="val 7447"/>
              <a:gd name="adj2" fmla="val 13703"/>
              <a:gd name="adj3" fmla="val 19779"/>
              <a:gd name="adj4" fmla="val 43750"/>
            </a:avLst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7" name="圓角矩形 146"/>
          <p:cNvSpPr/>
          <p:nvPr/>
        </p:nvSpPr>
        <p:spPr>
          <a:xfrm>
            <a:off x="4939227" y="2023479"/>
            <a:ext cx="1092304" cy="432262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牙結石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8" name="圓角矩形 147"/>
          <p:cNvSpPr/>
          <p:nvPr/>
        </p:nvSpPr>
        <p:spPr>
          <a:xfrm>
            <a:off x="2278942" y="1577630"/>
            <a:ext cx="2274743" cy="43226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不良口腔</a:t>
            </a:r>
            <a:r>
              <a:rPr kumimoji="1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衛生</a:t>
            </a:r>
          </a:p>
        </p:txBody>
      </p:sp>
      <p:sp>
        <p:nvSpPr>
          <p:cNvPr id="149" name="文字方塊 148"/>
          <p:cNvSpPr txBox="1"/>
          <p:nvPr/>
        </p:nvSpPr>
        <p:spPr>
          <a:xfrm>
            <a:off x="6082012" y="6391190"/>
            <a:ext cx="1928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1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高醫黃純德教授提供</a:t>
            </a:r>
            <a:r>
              <a:rPr kumimoji="1" lang="en-US" altLang="zh-TW" sz="1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zh-TW" alt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50" name="直線接點 149"/>
          <p:cNvCxnSpPr/>
          <p:nvPr/>
        </p:nvCxnSpPr>
        <p:spPr>
          <a:xfrm flipV="1">
            <a:off x="4527807" y="4036513"/>
            <a:ext cx="0" cy="767488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51" name="直線接點 150"/>
          <p:cNvCxnSpPr/>
          <p:nvPr/>
        </p:nvCxnSpPr>
        <p:spPr>
          <a:xfrm flipV="1">
            <a:off x="2075638" y="4024571"/>
            <a:ext cx="779" cy="368254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52" name="直線接點 151"/>
          <p:cNvCxnSpPr/>
          <p:nvPr/>
        </p:nvCxnSpPr>
        <p:spPr>
          <a:xfrm flipV="1">
            <a:off x="873948" y="3991805"/>
            <a:ext cx="779" cy="368254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53" name="直線接點 152"/>
          <p:cNvCxnSpPr/>
          <p:nvPr/>
        </p:nvCxnSpPr>
        <p:spPr>
          <a:xfrm flipV="1">
            <a:off x="865069" y="4369976"/>
            <a:ext cx="1201173" cy="0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55" name="直線接點 154"/>
          <p:cNvCxnSpPr>
            <a:endCxn id="141" idx="0"/>
          </p:cNvCxnSpPr>
          <p:nvPr/>
        </p:nvCxnSpPr>
        <p:spPr>
          <a:xfrm>
            <a:off x="5781706" y="4818830"/>
            <a:ext cx="0" cy="418908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56" name="直線接點 155"/>
          <p:cNvCxnSpPr/>
          <p:nvPr/>
        </p:nvCxnSpPr>
        <p:spPr>
          <a:xfrm>
            <a:off x="4854661" y="4819087"/>
            <a:ext cx="993" cy="392504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57" name="直線接點 156"/>
          <p:cNvCxnSpPr/>
          <p:nvPr/>
        </p:nvCxnSpPr>
        <p:spPr>
          <a:xfrm>
            <a:off x="3762396" y="4808590"/>
            <a:ext cx="993" cy="392504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58" name="直線接點 157"/>
          <p:cNvCxnSpPr/>
          <p:nvPr/>
        </p:nvCxnSpPr>
        <p:spPr>
          <a:xfrm flipV="1">
            <a:off x="3762396" y="4811843"/>
            <a:ext cx="3037162" cy="2571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59" name="直線接點 158"/>
          <p:cNvCxnSpPr/>
          <p:nvPr/>
        </p:nvCxnSpPr>
        <p:spPr>
          <a:xfrm>
            <a:off x="6799558" y="4807590"/>
            <a:ext cx="2570" cy="412265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60" name="直線接點 159"/>
          <p:cNvCxnSpPr/>
          <p:nvPr/>
        </p:nvCxnSpPr>
        <p:spPr>
          <a:xfrm flipV="1">
            <a:off x="569571" y="4627596"/>
            <a:ext cx="855739" cy="3747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61" name="直線接點 160"/>
          <p:cNvCxnSpPr/>
          <p:nvPr/>
        </p:nvCxnSpPr>
        <p:spPr>
          <a:xfrm flipH="1">
            <a:off x="1438837" y="5537806"/>
            <a:ext cx="0" cy="324000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sp>
        <p:nvSpPr>
          <p:cNvPr id="162" name="圓角矩形 161"/>
          <p:cNvSpPr/>
          <p:nvPr/>
        </p:nvSpPr>
        <p:spPr>
          <a:xfrm>
            <a:off x="899573" y="5839903"/>
            <a:ext cx="1043476" cy="450144"/>
          </a:xfrm>
          <a:prstGeom prst="roundRect">
            <a:avLst/>
          </a:prstGeom>
          <a:solidFill>
            <a:srgbClr val="E7E6E6">
              <a:lumMod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肌少</a:t>
            </a:r>
            <a:r>
              <a:rPr kumimoji="1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症</a:t>
            </a:r>
          </a:p>
        </p:txBody>
      </p:sp>
      <p:cxnSp>
        <p:nvCxnSpPr>
          <p:cNvPr id="163" name="直線接點 162"/>
          <p:cNvCxnSpPr/>
          <p:nvPr/>
        </p:nvCxnSpPr>
        <p:spPr>
          <a:xfrm>
            <a:off x="560562" y="4626429"/>
            <a:ext cx="0" cy="498237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sp>
        <p:nvSpPr>
          <p:cNvPr id="164" name="圓角矩形 163"/>
          <p:cNvSpPr/>
          <p:nvPr/>
        </p:nvSpPr>
        <p:spPr>
          <a:xfrm>
            <a:off x="148867" y="4950738"/>
            <a:ext cx="748503" cy="432262"/>
          </a:xfrm>
          <a:prstGeom prst="roundRect">
            <a:avLst/>
          </a:prstGeom>
          <a:solidFill>
            <a:srgbClr val="F3F79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失智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5" name="直線接點 164"/>
          <p:cNvCxnSpPr/>
          <p:nvPr/>
        </p:nvCxnSpPr>
        <p:spPr>
          <a:xfrm>
            <a:off x="2615153" y="4891403"/>
            <a:ext cx="993" cy="392504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1" name="直線接點 10"/>
          <p:cNvCxnSpPr/>
          <p:nvPr/>
        </p:nvCxnSpPr>
        <p:spPr>
          <a:xfrm flipH="1" flipV="1">
            <a:off x="2620331" y="4207100"/>
            <a:ext cx="1898850" cy="1598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/>
          <p:cNvCxnSpPr/>
          <p:nvPr/>
        </p:nvCxnSpPr>
        <p:spPr>
          <a:xfrm>
            <a:off x="2606353" y="4203146"/>
            <a:ext cx="993" cy="392504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sp>
        <p:nvSpPr>
          <p:cNvPr id="53" name="圓角矩形 52"/>
          <p:cNvSpPr/>
          <p:nvPr/>
        </p:nvSpPr>
        <p:spPr>
          <a:xfrm>
            <a:off x="2004439" y="4580357"/>
            <a:ext cx="1235241" cy="395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發炎物</a:t>
            </a:r>
            <a:r>
              <a: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質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668200" y="1651817"/>
            <a:ext cx="1140143" cy="408623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口腔衛生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7668200" y="2506388"/>
            <a:ext cx="1140143" cy="408623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口腔疾病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 flipH="1">
            <a:off x="7618548" y="5383000"/>
            <a:ext cx="1387431" cy="408623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系統性疾病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1" name="直線單箭頭接點 20"/>
          <p:cNvCxnSpPr>
            <a:stCxn id="14" idx="2"/>
            <a:endCxn id="62" idx="0"/>
          </p:cNvCxnSpPr>
          <p:nvPr/>
        </p:nvCxnSpPr>
        <p:spPr>
          <a:xfrm>
            <a:off x="8238272" y="2060440"/>
            <a:ext cx="0" cy="445948"/>
          </a:xfrm>
          <a:prstGeom prst="straightConnector1">
            <a:avLst/>
          </a:prstGeom>
          <a:ln w="57150">
            <a:solidFill>
              <a:srgbClr val="E537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>
            <a:endCxn id="15" idx="0"/>
          </p:cNvCxnSpPr>
          <p:nvPr/>
        </p:nvCxnSpPr>
        <p:spPr>
          <a:xfrm>
            <a:off x="8235439" y="2921235"/>
            <a:ext cx="0" cy="2461765"/>
          </a:xfrm>
          <a:prstGeom prst="straightConnector1">
            <a:avLst/>
          </a:prstGeom>
          <a:ln w="57150">
            <a:solidFill>
              <a:srgbClr val="E537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右大括弧 73"/>
          <p:cNvSpPr/>
          <p:nvPr/>
        </p:nvSpPr>
        <p:spPr>
          <a:xfrm>
            <a:off x="7422425" y="4932760"/>
            <a:ext cx="101881" cy="1366913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右大括弧 74"/>
          <p:cNvSpPr/>
          <p:nvPr/>
        </p:nvSpPr>
        <p:spPr>
          <a:xfrm>
            <a:off x="7479603" y="2542191"/>
            <a:ext cx="83879" cy="40495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右大括弧 75"/>
          <p:cNvSpPr/>
          <p:nvPr/>
        </p:nvSpPr>
        <p:spPr>
          <a:xfrm>
            <a:off x="7487034" y="1599583"/>
            <a:ext cx="76448" cy="60660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317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臺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灣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學童口腔健康現況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506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口腔健康指標意義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28650" y="1770761"/>
            <a:ext cx="8359902" cy="4351338"/>
          </a:xfrm>
        </p:spPr>
        <p:txBody>
          <a:bodyPr>
            <a:normAutofit/>
          </a:bodyPr>
          <a:lstStyle/>
          <a:p>
            <a:r>
              <a:rPr lang="en-US" altLang="zh-TW" dirty="0"/>
              <a:t>Basic Screening Survey</a:t>
            </a:r>
          </a:p>
          <a:p>
            <a:pPr lvl="1"/>
            <a:r>
              <a:rPr lang="zh-TW" altLang="en-US" dirty="0"/>
              <a:t>未治療齲齒</a:t>
            </a:r>
            <a:r>
              <a:rPr lang="en-US" altLang="zh-TW" dirty="0"/>
              <a:t>(untreated decay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、已</a:t>
            </a:r>
            <a:r>
              <a:rPr lang="zh-TW" altLang="en-US" dirty="0"/>
              <a:t>治療齲齒</a:t>
            </a:r>
            <a:r>
              <a:rPr lang="en-US" altLang="zh-TW" dirty="0"/>
              <a:t>(treated decay</a:t>
            </a:r>
            <a:r>
              <a:rPr lang="en-US" altLang="zh-TW" dirty="0" smtClean="0"/>
              <a:t>)</a:t>
            </a:r>
          </a:p>
          <a:p>
            <a:pPr lvl="1">
              <a:spcAft>
                <a:spcPts val="1200"/>
              </a:spcAft>
            </a:pPr>
            <a:r>
              <a:rPr lang="zh-TW" altLang="en-US" dirty="0" smtClean="0"/>
              <a:t>檢查方便快速，適合用於學校篩檢</a:t>
            </a:r>
            <a:endParaRPr lang="en-US" altLang="zh-TW" dirty="0" smtClean="0"/>
          </a:p>
          <a:p>
            <a:pPr marL="228600" lvl="1">
              <a:spcBef>
                <a:spcPts val="1000"/>
              </a:spcBef>
            </a:pPr>
            <a:r>
              <a:rPr lang="zh-TW" altLang="en-US" dirty="0" smtClean="0"/>
              <a:t>齲齒</a:t>
            </a:r>
            <a:r>
              <a:rPr lang="zh-TW" altLang="en-US" dirty="0"/>
              <a:t>經驗指數</a:t>
            </a:r>
            <a:r>
              <a:rPr lang="en-US" altLang="zh-TW" dirty="0"/>
              <a:t>(Decayed, Missing and Filled Teeth , DMFT Index)</a:t>
            </a:r>
          </a:p>
          <a:p>
            <a:pPr lvl="1"/>
            <a:r>
              <a:rPr lang="zh-TW" altLang="en-US" dirty="0"/>
              <a:t>學童有齲齒或因齲齒而拔除、脫落或矯治</a:t>
            </a:r>
            <a:r>
              <a:rPr lang="en-US" altLang="zh-TW" dirty="0"/>
              <a:t>(</a:t>
            </a:r>
            <a:r>
              <a:rPr lang="zh-TW" altLang="en-US" dirty="0"/>
              <a:t>填補</a:t>
            </a:r>
            <a:r>
              <a:rPr lang="en-US" altLang="zh-TW" dirty="0"/>
              <a:t>)</a:t>
            </a:r>
            <a:r>
              <a:rPr lang="zh-TW" altLang="en-US" dirty="0"/>
              <a:t>的牙齒平均數目</a:t>
            </a:r>
            <a:endParaRPr lang="en-US" altLang="zh-TW" dirty="0"/>
          </a:p>
          <a:p>
            <a:pPr lvl="1"/>
            <a:r>
              <a:rPr lang="zh-TW" altLang="en-US" dirty="0" smtClean="0"/>
              <a:t>世界衛生組織比較各國</a:t>
            </a:r>
            <a:r>
              <a:rPr lang="en-US" altLang="zh-TW" dirty="0" smtClean="0"/>
              <a:t>12</a:t>
            </a:r>
            <a:r>
              <a:rPr lang="zh-TW" altLang="en-US" dirty="0" smtClean="0"/>
              <a:t>歲學童口腔健康指標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檢查時需要使用牙科探針確診因此較耗時，大多做為研究使用</a:t>
            </a:r>
            <a:endParaRPr lang="en-US" altLang="zh-TW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0E40-EE87-41B0-B79D-FFD017B98A4F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09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學童齲齒盛行率</a:t>
            </a:r>
            <a:endParaRPr lang="en-US" altLang="zh-TW" dirty="0"/>
          </a:p>
          <a:p>
            <a:pPr lvl="1"/>
            <a:r>
              <a:rPr lang="zh-TW" altLang="en-US" dirty="0"/>
              <a:t>有齲齒的學童人數比率</a:t>
            </a:r>
            <a:endParaRPr lang="en-US" altLang="zh-TW" dirty="0"/>
          </a:p>
          <a:p>
            <a:pPr lvl="1"/>
            <a:r>
              <a:rPr lang="zh-TW" altLang="en-US" dirty="0"/>
              <a:t>分子是有齲齒的兒童</a:t>
            </a:r>
            <a:r>
              <a:rPr lang="zh-TW" altLang="en-US" dirty="0" smtClean="0"/>
              <a:t>人數，分母</a:t>
            </a:r>
            <a:r>
              <a:rPr lang="zh-TW" altLang="en-US" dirty="0"/>
              <a:t>為所有受檢兒童</a:t>
            </a:r>
            <a:r>
              <a:rPr lang="zh-TW" altLang="en-US" dirty="0" smtClean="0"/>
              <a:t>人數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學校或社區需求評估，作為政府單位擬訂計畫之參考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920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World Health Organization</a:t>
            </a:r>
            <a:br>
              <a:rPr lang="en-US" altLang="zh-TW" dirty="0" smtClean="0"/>
            </a:br>
            <a:r>
              <a:rPr lang="zh-TW" altLang="en-US" dirty="0" smtClean="0"/>
              <a:t>兒童口腔健康目標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 smtClean="0"/>
              <a:t>2000</a:t>
            </a:r>
            <a:r>
              <a:rPr lang="zh-TW" altLang="en-US" dirty="0" smtClean="0"/>
              <a:t>年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5</a:t>
            </a:r>
            <a:r>
              <a:rPr lang="zh-TW" altLang="en-US" dirty="0" smtClean="0"/>
              <a:t>歲兒童</a:t>
            </a:r>
            <a:r>
              <a:rPr lang="en-US" altLang="zh-TW" dirty="0" smtClean="0"/>
              <a:t>50%</a:t>
            </a:r>
            <a:r>
              <a:rPr lang="zh-TW" altLang="en-US" dirty="0" smtClean="0"/>
              <a:t>以上沒有齲齒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12</a:t>
            </a:r>
            <a:r>
              <a:rPr lang="zh-TW" altLang="en-US" dirty="0" smtClean="0"/>
              <a:t>歲兒童</a:t>
            </a:r>
            <a:r>
              <a:rPr lang="en-US" altLang="zh-TW" dirty="0" smtClean="0"/>
              <a:t>DMFT index</a:t>
            </a:r>
            <a:r>
              <a:rPr lang="zh-TW" altLang="en-US" dirty="0" smtClean="0"/>
              <a:t>小於</a:t>
            </a:r>
            <a:r>
              <a:rPr lang="en-US" altLang="zh-TW" dirty="0" smtClean="0"/>
              <a:t>3</a:t>
            </a:r>
            <a:r>
              <a:rPr lang="zh-TW" altLang="en-US" dirty="0" smtClean="0"/>
              <a:t>顆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2010</a:t>
            </a:r>
            <a:r>
              <a:rPr lang="zh-TW" altLang="en-US" dirty="0" smtClean="0"/>
              <a:t>年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5</a:t>
            </a:r>
            <a:r>
              <a:rPr lang="zh-TW" altLang="en-US" dirty="0" smtClean="0"/>
              <a:t>歲兒童</a:t>
            </a:r>
            <a:r>
              <a:rPr lang="en-US" altLang="zh-TW" dirty="0" smtClean="0"/>
              <a:t>90%</a:t>
            </a:r>
            <a:r>
              <a:rPr lang="zh-TW" altLang="en-US" dirty="0" smtClean="0"/>
              <a:t>以上沒有齲齒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12</a:t>
            </a:r>
            <a:r>
              <a:rPr lang="zh-TW" altLang="en-US" dirty="0" smtClean="0"/>
              <a:t>歲兒童</a:t>
            </a:r>
            <a:r>
              <a:rPr lang="en-US" altLang="zh-TW" dirty="0" smtClean="0"/>
              <a:t>DMFT index</a:t>
            </a:r>
            <a:r>
              <a:rPr lang="zh-TW" altLang="en-US" dirty="0" smtClean="0"/>
              <a:t>小於</a:t>
            </a:r>
            <a:r>
              <a:rPr lang="en-US" altLang="zh-TW" dirty="0" smtClean="0"/>
              <a:t>2</a:t>
            </a:r>
            <a:r>
              <a:rPr lang="zh-TW" altLang="en-US" dirty="0" smtClean="0"/>
              <a:t>顆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b="1" dirty="0" smtClean="0">
                <a:solidFill>
                  <a:srgbClr val="FF0000"/>
                </a:solidFill>
              </a:rPr>
              <a:t>2020</a:t>
            </a:r>
            <a:r>
              <a:rPr lang="zh-TW" altLang="en-US" b="1" dirty="0" smtClean="0">
                <a:solidFill>
                  <a:srgbClr val="FF0000"/>
                </a:solidFill>
              </a:rPr>
              <a:t>年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lvl="1"/>
            <a:r>
              <a:rPr lang="en-US" altLang="zh-TW" b="1" dirty="0" smtClean="0"/>
              <a:t>5</a:t>
            </a:r>
            <a:r>
              <a:rPr lang="zh-TW" altLang="en-US" b="1" dirty="0" smtClean="0"/>
              <a:t>歲</a:t>
            </a:r>
            <a:r>
              <a:rPr lang="zh-TW" altLang="en-US" dirty="0" smtClean="0"/>
              <a:t>兒童</a:t>
            </a:r>
            <a:r>
              <a:rPr lang="en-US" altLang="zh-TW" b="1" dirty="0" smtClean="0"/>
              <a:t>90%</a:t>
            </a:r>
            <a:r>
              <a:rPr lang="zh-TW" altLang="en-US" dirty="0" smtClean="0"/>
              <a:t>以上沒有齲齒</a:t>
            </a:r>
          </a:p>
          <a:p>
            <a:pPr lvl="1"/>
            <a:r>
              <a:rPr lang="en-US" altLang="zh-TW" b="1" dirty="0" smtClean="0"/>
              <a:t>12</a:t>
            </a:r>
            <a:r>
              <a:rPr lang="zh-TW" altLang="en-US" b="1" dirty="0" smtClean="0"/>
              <a:t>歲</a:t>
            </a:r>
            <a:r>
              <a:rPr lang="zh-TW" altLang="en-US" dirty="0" smtClean="0"/>
              <a:t>兒童</a:t>
            </a:r>
            <a:r>
              <a:rPr lang="en-US" altLang="zh-TW" b="1" dirty="0" smtClean="0"/>
              <a:t>DMFT index</a:t>
            </a:r>
            <a:r>
              <a:rPr lang="zh-TW" altLang="en-US" dirty="0" smtClean="0"/>
              <a:t>小於</a:t>
            </a:r>
            <a:r>
              <a:rPr lang="en-US" altLang="zh-TW" dirty="0" smtClean="0"/>
              <a:t>1</a:t>
            </a:r>
            <a:r>
              <a:rPr lang="zh-TW" altLang="en-US" dirty="0" smtClean="0"/>
              <a:t>顆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A7082-9EAF-43B5-B783-B89C48BA5F2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1344" y="5942580"/>
            <a:ext cx="6629313" cy="738609"/>
          </a:xfrm>
          <a:prstGeom prst="rect">
            <a:avLst/>
          </a:prstGeom>
        </p:spPr>
        <p:txBody>
          <a:bodyPr wrap="square" lIns="91386" tIns="45693" rIns="91386" bIns="45693">
            <a:spAutoFit/>
          </a:bodyPr>
          <a:lstStyle/>
          <a:p>
            <a:pPr marL="0" marR="0" lvl="0" indent="0" algn="l" defTabSz="456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註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 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恆齒齲蝕指數（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DMFT index):Decayed, Missing and Filled Teeth</a:t>
            </a:r>
          </a:p>
          <a:p>
            <a:pPr marL="0" marR="0" lvl="0" indent="0" algn="l" defTabSz="456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:World Health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Organization_Oral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health information systems      http://www.who.int/oral_health/action/information/surveillance/en/</a:t>
            </a:r>
          </a:p>
        </p:txBody>
      </p:sp>
      <p:sp>
        <p:nvSpPr>
          <p:cNvPr id="5" name="矩形 4"/>
          <p:cNvSpPr/>
          <p:nvPr/>
        </p:nvSpPr>
        <p:spPr>
          <a:xfrm>
            <a:off x="531343" y="4235571"/>
            <a:ext cx="6060650" cy="13737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92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9704" y="181936"/>
            <a:ext cx="8798403" cy="1014823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台灣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歲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DMFT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與西環太平洋各國比較</a:t>
            </a:r>
          </a:p>
        </p:txBody>
      </p:sp>
      <p:graphicFrame>
        <p:nvGraphicFramePr>
          <p:cNvPr id="15" name="內容版面配置區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301356"/>
              </p:ext>
            </p:extLst>
          </p:nvPr>
        </p:nvGraphicFramePr>
        <p:xfrm>
          <a:off x="266332" y="1219137"/>
          <a:ext cx="8653226" cy="5269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10E40-EE87-41B0-B79D-FFD017B98A4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6333" y="6359000"/>
            <a:ext cx="8501449" cy="276944"/>
          </a:xfrm>
          <a:prstGeom prst="rect">
            <a:avLst/>
          </a:prstGeom>
        </p:spPr>
        <p:txBody>
          <a:bodyPr wrap="square" lIns="91386" tIns="45693" rIns="91386" bIns="45693">
            <a:spAutoFit/>
          </a:bodyPr>
          <a:lstStyle/>
          <a:p>
            <a:pPr marL="0" marR="0" lvl="0" indent="0" algn="l" defTabSz="456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(WHO</a:t>
            </a:r>
            <a:r>
              <a:rPr kumimoji="0" lang="zh-TW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委托瑞典馬爾默大學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(Malmö University, Sweden)</a:t>
            </a:r>
            <a:r>
              <a:rPr kumimoji="0" lang="zh-TW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所統整之全球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12</a:t>
            </a:r>
            <a:r>
              <a:rPr kumimoji="0" lang="zh-TW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歲兒童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DMFT Index</a:t>
            </a:r>
            <a:r>
              <a:rPr kumimoji="0" lang="zh-TW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調查資料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與本國國健署調查資料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703779" y="3640760"/>
            <a:ext cx="8064000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6763264" y="2145276"/>
            <a:ext cx="2277218" cy="369277"/>
          </a:xfrm>
          <a:prstGeom prst="rect">
            <a:avLst/>
          </a:prstGeom>
          <a:solidFill>
            <a:srgbClr val="FFC000"/>
          </a:solidFill>
        </p:spPr>
        <p:txBody>
          <a:bodyPr wrap="square" lIns="91386" tIns="45693" rIns="91386" bIns="45693" rtlCol="0">
            <a:spAutoFit/>
          </a:bodyPr>
          <a:lstStyle/>
          <a:p>
            <a:pPr marL="0" marR="0" lvl="0" indent="0" algn="l" defTabSz="456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學校設立口腔治療師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174793" y="1658159"/>
            <a:ext cx="3309550" cy="369277"/>
          </a:xfrm>
          <a:prstGeom prst="rect">
            <a:avLst/>
          </a:prstGeom>
          <a:solidFill>
            <a:srgbClr val="FFC000"/>
          </a:solidFill>
        </p:spPr>
        <p:txBody>
          <a:bodyPr wrap="square" lIns="91386" tIns="45693" rIns="91386" bIns="45693" rtlCol="0">
            <a:spAutoFit/>
          </a:bodyPr>
          <a:lstStyle/>
          <a:p>
            <a:pPr marL="0" marR="0" lvl="0" indent="0" algn="l" defTabSz="456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推行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0-3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歲嬰幼兒母子保健計畫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703782" y="2297670"/>
            <a:ext cx="1898104" cy="923275"/>
          </a:xfrm>
          <a:prstGeom prst="rect">
            <a:avLst/>
          </a:prstGeom>
          <a:solidFill>
            <a:srgbClr val="FFC000"/>
          </a:solidFill>
        </p:spPr>
        <p:txBody>
          <a:bodyPr wrap="square" lIns="91386" tIns="45693" rIns="91386" bIns="45693" rtlCol="0">
            <a:spAutoFit/>
          </a:bodyPr>
          <a:lstStyle/>
          <a:p>
            <a:pPr marL="0" marR="0" lvl="0" indent="0" algn="l" defTabSz="456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    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New Zealand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 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algn="l" defTabSz="456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學校設立校牙護制度 </a:t>
            </a:r>
          </a:p>
        </p:txBody>
      </p:sp>
    </p:spTree>
    <p:extLst>
      <p:ext uri="{BB962C8B-B14F-4D97-AF65-F5344CB8AC3E}">
        <p14:creationId xmlns:p14="http://schemas.microsoft.com/office/powerpoint/2010/main" val="2147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2855" y="338999"/>
            <a:ext cx="8086982" cy="1089601"/>
          </a:xfrm>
        </p:spPr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歲學童</a:t>
            </a:r>
            <a:r>
              <a:rPr lang="zh-TW" altLang="en-US" u="sng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恆齒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齲齒經驗指數趨勢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14" name="內容版面配置區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0408414"/>
              </p:ext>
            </p:extLst>
          </p:nvPr>
        </p:nvGraphicFramePr>
        <p:xfrm>
          <a:off x="133385" y="1535023"/>
          <a:ext cx="8403785" cy="4936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10E40-EE87-41B0-B79D-FFD017B98A4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3772" y="6407879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(103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年國民健康署年報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向上箭號圖說文字 3"/>
          <p:cNvSpPr/>
          <p:nvPr/>
        </p:nvSpPr>
        <p:spPr>
          <a:xfrm>
            <a:off x="3096491" y="2568632"/>
            <a:ext cx="698268" cy="1596859"/>
          </a:xfrm>
          <a:prstGeom prst="up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000894" y="3242161"/>
            <a:ext cx="889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82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年餐後潔牙政策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9" name="向上箭號圖說文字 8"/>
          <p:cNvSpPr/>
          <p:nvPr/>
        </p:nvSpPr>
        <p:spPr>
          <a:xfrm>
            <a:off x="8063345" y="4475016"/>
            <a:ext cx="814647" cy="2102955"/>
          </a:xfrm>
          <a:prstGeom prst="up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045058" y="5132348"/>
            <a:ext cx="9642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104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年</a:t>
            </a: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校園含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氟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牙膏</a:t>
            </a: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105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年氟碘鹽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80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331" y="163189"/>
            <a:ext cx="9124949" cy="1325563"/>
          </a:xfrm>
        </p:spPr>
        <p:txBody>
          <a:bodyPr>
            <a:noAutofit/>
          </a:bodyPr>
          <a:lstStyle/>
          <a:p>
            <a:r>
              <a:rPr lang="zh-TW" altLang="en-US" dirty="0" smtClean="0"/>
              <a:t>健保花費前十大疾病排名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                </a:t>
            </a:r>
            <a:r>
              <a:rPr lang="zh-TW" altLang="en-US" b="1" dirty="0" smtClean="0"/>
              <a:t>口腔唾液腺疾病位居第二</a:t>
            </a:r>
            <a:endParaRPr lang="zh-TW" altLang="en-US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1488" t="27392" r="38608" b="16322"/>
          <a:stretch/>
        </p:blipFill>
        <p:spPr>
          <a:xfrm>
            <a:off x="1491340" y="1519143"/>
            <a:ext cx="6302829" cy="50006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11082" y="2614275"/>
            <a:ext cx="6041575" cy="3248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0" y="6550223"/>
            <a:ext cx="4309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資料來源：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https://udn.com/news/story/7266/3291941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21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9899" y="0"/>
            <a:ext cx="7886700" cy="948906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各縣市學童</a:t>
            </a:r>
            <a:r>
              <a:rPr lang="zh-TW" altLang="en-US" sz="3600" u="sng" dirty="0" smtClean="0"/>
              <a:t>未治療</a:t>
            </a:r>
            <a:r>
              <a:rPr lang="zh-TW" altLang="en-US" sz="3600" dirty="0" smtClean="0"/>
              <a:t>齲齒</a:t>
            </a:r>
            <a:r>
              <a:rPr lang="zh-TW" altLang="en-US" sz="3600" dirty="0"/>
              <a:t>率</a:t>
            </a:r>
            <a:r>
              <a:rPr lang="zh-TW" altLang="en-US" sz="3600" dirty="0" smtClean="0"/>
              <a:t>比較</a:t>
            </a:r>
            <a:endParaRPr lang="zh-TW" altLang="en-US" sz="36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079991"/>
              </p:ext>
            </p:extLst>
          </p:nvPr>
        </p:nvGraphicFramePr>
        <p:xfrm>
          <a:off x="1233615" y="862646"/>
          <a:ext cx="6559268" cy="588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233">
                  <a:extLst>
                    <a:ext uri="{9D8B030D-6E8A-4147-A177-3AD203B41FA5}">
                      <a16:colId xmlns:a16="http://schemas.microsoft.com/office/drawing/2014/main" val="3167802242"/>
                    </a:ext>
                  </a:extLst>
                </a:gridCol>
                <a:gridCol w="1286361">
                  <a:extLst>
                    <a:ext uri="{9D8B030D-6E8A-4147-A177-3AD203B41FA5}">
                      <a16:colId xmlns:a16="http://schemas.microsoft.com/office/drawing/2014/main" val="3969511067"/>
                    </a:ext>
                  </a:extLst>
                </a:gridCol>
                <a:gridCol w="1099454">
                  <a:extLst>
                    <a:ext uri="{9D8B030D-6E8A-4147-A177-3AD203B41FA5}">
                      <a16:colId xmlns:a16="http://schemas.microsoft.com/office/drawing/2014/main" val="1167471833"/>
                    </a:ext>
                  </a:extLst>
                </a:gridCol>
                <a:gridCol w="1231388">
                  <a:extLst>
                    <a:ext uri="{9D8B030D-6E8A-4147-A177-3AD203B41FA5}">
                      <a16:colId xmlns:a16="http://schemas.microsoft.com/office/drawing/2014/main" val="2928036105"/>
                    </a:ext>
                  </a:extLst>
                </a:gridCol>
                <a:gridCol w="1626832">
                  <a:extLst>
                    <a:ext uri="{9D8B030D-6E8A-4147-A177-3AD203B41FA5}">
                      <a16:colId xmlns:a16="http://schemas.microsoft.com/office/drawing/2014/main" val="597948288"/>
                    </a:ext>
                  </a:extLst>
                </a:gridCol>
              </a:tblGrid>
              <a:tr h="7601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縣市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104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105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106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齲齒盛行率</a:t>
                      </a:r>
                      <a:endParaRPr lang="en-US" altLang="zh-TW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比較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018881"/>
                  </a:ext>
                </a:extLst>
              </a:tr>
              <a:tr h="42565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1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全國</a:t>
                      </a:r>
                      <a:endParaRPr lang="zh-TW" altLang="en-US" sz="2200" b="1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1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38.84%</a:t>
                      </a:r>
                      <a:endParaRPr lang="en-US" altLang="zh-TW" sz="2200" b="1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1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39.34%</a:t>
                      </a:r>
                      <a:endParaRPr lang="en-US" altLang="zh-TW" sz="2200" b="1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37.22%</a:t>
                      </a:r>
                      <a:endParaRPr lang="en-US" altLang="zh-TW" sz="2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1.62%</a:t>
                      </a:r>
                      <a:endParaRPr lang="zh-TW" altLang="en-US" sz="2200" b="1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431203"/>
                  </a:ext>
                </a:extLst>
              </a:tr>
              <a:tr h="42565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基隆市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49.63%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40.77%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34.81%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14.82%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57273"/>
                  </a:ext>
                </a:extLst>
              </a:tr>
              <a:tr h="42565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新北市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39.46%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36.56%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35.94%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3.52%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70373"/>
                  </a:ext>
                </a:extLst>
              </a:tr>
              <a:tr h="42565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臺北市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23.82%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21.10%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22.86%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0.96%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607393"/>
                  </a:ext>
                </a:extLst>
              </a:tr>
              <a:tr h="42565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宜蘭縣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43.31%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52.42%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49.83%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6.52%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10543"/>
                  </a:ext>
                </a:extLst>
              </a:tr>
              <a:tr h="42565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桃園市</a:t>
                      </a:r>
                      <a:endParaRPr lang="zh-TW" altLang="en-US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44.91%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44.76%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43.96%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0.95%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5663"/>
                  </a:ext>
                </a:extLst>
              </a:tr>
              <a:tr h="42565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新竹縣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19.04%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37.72%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35.43%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16.39%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85413"/>
                  </a:ext>
                </a:extLst>
              </a:tr>
              <a:tr h="42565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新竹市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21.14</a:t>
                      </a:r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21.07</a:t>
                      </a:r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27.83%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6.69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%</a:t>
                      </a:r>
                      <a:endParaRPr lang="zh-TW" altLang="en-US" sz="2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86253"/>
                  </a:ext>
                </a:extLst>
              </a:tr>
              <a:tr h="42565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苗栗縣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41.87%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47.21%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43.01%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1.14%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375872"/>
                  </a:ext>
                </a:extLst>
              </a:tr>
              <a:tr h="42565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臺中市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43.63%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52.52%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41.10%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2.53%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0207"/>
                  </a:ext>
                </a:extLst>
              </a:tr>
              <a:tr h="42565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彰化縣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45.69%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47.80%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45.80%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0.11%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309004"/>
                  </a:ext>
                </a:extLst>
              </a:tr>
              <a:tr h="42565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南投縣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39.66%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41.61%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37.35%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2.31%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23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9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2554" y="-1"/>
            <a:ext cx="7886700" cy="95040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各縣市學童</a:t>
            </a:r>
            <a:r>
              <a:rPr lang="zh-TW" altLang="en-US" sz="3600" u="sng" dirty="0" smtClean="0"/>
              <a:t>未治療</a:t>
            </a:r>
            <a:r>
              <a:rPr lang="zh-TW" altLang="en-US" sz="3600" dirty="0" smtClean="0"/>
              <a:t>齲齒率比較</a:t>
            </a:r>
            <a:endParaRPr lang="zh-TW" altLang="en-US" sz="36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705362"/>
              </p:ext>
            </p:extLst>
          </p:nvPr>
        </p:nvGraphicFramePr>
        <p:xfrm>
          <a:off x="1317630" y="1030521"/>
          <a:ext cx="6456547" cy="5490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129">
                  <a:extLst>
                    <a:ext uri="{9D8B030D-6E8A-4147-A177-3AD203B41FA5}">
                      <a16:colId xmlns:a16="http://schemas.microsoft.com/office/drawing/2014/main" val="3167802242"/>
                    </a:ext>
                  </a:extLst>
                </a:gridCol>
                <a:gridCol w="1202222">
                  <a:extLst>
                    <a:ext uri="{9D8B030D-6E8A-4147-A177-3AD203B41FA5}">
                      <a16:colId xmlns:a16="http://schemas.microsoft.com/office/drawing/2014/main" val="3969511067"/>
                    </a:ext>
                  </a:extLst>
                </a:gridCol>
                <a:gridCol w="1215851">
                  <a:extLst>
                    <a:ext uri="{9D8B030D-6E8A-4147-A177-3AD203B41FA5}">
                      <a16:colId xmlns:a16="http://schemas.microsoft.com/office/drawing/2014/main" val="1167471833"/>
                    </a:ext>
                  </a:extLst>
                </a:gridCol>
                <a:gridCol w="1135464">
                  <a:extLst>
                    <a:ext uri="{9D8B030D-6E8A-4147-A177-3AD203B41FA5}">
                      <a16:colId xmlns:a16="http://schemas.microsoft.com/office/drawing/2014/main" val="364490337"/>
                    </a:ext>
                  </a:extLst>
                </a:gridCol>
                <a:gridCol w="1637881">
                  <a:extLst>
                    <a:ext uri="{9D8B030D-6E8A-4147-A177-3AD203B41FA5}">
                      <a16:colId xmlns:a16="http://schemas.microsoft.com/office/drawing/2014/main" val="597948288"/>
                    </a:ext>
                  </a:extLst>
                </a:gridCol>
              </a:tblGrid>
              <a:tr h="75870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縣市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104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105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106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齲齒盛行率</a:t>
                      </a:r>
                      <a:endParaRPr lang="en-US" altLang="zh-TW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比較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018881"/>
                  </a:ext>
                </a:extLst>
              </a:tr>
              <a:tr h="42487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雲林縣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40.98%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33.86%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41.56%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0.58%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57273"/>
                  </a:ext>
                </a:extLst>
              </a:tr>
              <a:tr h="43810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嘉義縣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45.53%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39.71%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43.23%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2.30%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70373"/>
                  </a:ext>
                </a:extLst>
              </a:tr>
              <a:tr h="42487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嘉義市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33.54%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33.97%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28.66%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4.88%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607393"/>
                  </a:ext>
                </a:extLst>
              </a:tr>
              <a:tr h="42487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</a:t>
                      </a:r>
                      <a:r>
                        <a:rPr lang="zh-TW" altLang="en-US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南市</a:t>
                      </a:r>
                      <a:endParaRPr lang="zh-TW" altLang="en-US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29.89%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27.24%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26.29%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3.60%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10543"/>
                  </a:ext>
                </a:extLst>
              </a:tr>
              <a:tr h="42487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高雄市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39.48%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38.11%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36.02%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3.46%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5663"/>
                  </a:ext>
                </a:extLst>
              </a:tr>
              <a:tr h="42487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屏東縣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52.38%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52.80%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48.41%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3.97%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85413"/>
                  </a:ext>
                </a:extLst>
              </a:tr>
              <a:tr h="42487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花蓮縣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55.51%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64.03%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49.44%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6.07%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86253"/>
                  </a:ext>
                </a:extLst>
              </a:tr>
              <a:tr h="42487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臺東縣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59.97%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56.34%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55.33%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4.64%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375872"/>
                  </a:ext>
                </a:extLst>
              </a:tr>
              <a:tr h="43810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澎湖縣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41.70%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19.29%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47.39%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5.69%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0207"/>
                  </a:ext>
                </a:extLst>
              </a:tr>
              <a:tr h="42487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金門縣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49.68%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47.90%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65.35%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15.67%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309004"/>
                  </a:ext>
                </a:extLst>
              </a:tr>
              <a:tr h="43810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連江縣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49.63%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57.97%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52.86%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3.23%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23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9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9899" y="0"/>
            <a:ext cx="7886700" cy="948906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各縣市學童</a:t>
            </a:r>
            <a:r>
              <a:rPr lang="zh-TW" altLang="en-US" sz="3600" u="sng" dirty="0" smtClean="0"/>
              <a:t>已治療</a:t>
            </a:r>
            <a:r>
              <a:rPr lang="zh-TW" altLang="en-US" sz="3600" dirty="0" smtClean="0"/>
              <a:t>齲齒</a:t>
            </a:r>
            <a:r>
              <a:rPr lang="zh-TW" altLang="en-US" sz="3600" dirty="0"/>
              <a:t>率</a:t>
            </a:r>
            <a:r>
              <a:rPr lang="zh-TW" altLang="en-US" sz="3600" dirty="0" smtClean="0"/>
              <a:t>比較</a:t>
            </a:r>
            <a:endParaRPr lang="zh-TW" altLang="en-US" sz="36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75832"/>
              </p:ext>
            </p:extLst>
          </p:nvPr>
        </p:nvGraphicFramePr>
        <p:xfrm>
          <a:off x="1233615" y="862646"/>
          <a:ext cx="6559268" cy="5890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233">
                  <a:extLst>
                    <a:ext uri="{9D8B030D-6E8A-4147-A177-3AD203B41FA5}">
                      <a16:colId xmlns:a16="http://schemas.microsoft.com/office/drawing/2014/main" val="3167802242"/>
                    </a:ext>
                  </a:extLst>
                </a:gridCol>
                <a:gridCol w="1286361">
                  <a:extLst>
                    <a:ext uri="{9D8B030D-6E8A-4147-A177-3AD203B41FA5}">
                      <a16:colId xmlns:a16="http://schemas.microsoft.com/office/drawing/2014/main" val="3969511067"/>
                    </a:ext>
                  </a:extLst>
                </a:gridCol>
                <a:gridCol w="1099454">
                  <a:extLst>
                    <a:ext uri="{9D8B030D-6E8A-4147-A177-3AD203B41FA5}">
                      <a16:colId xmlns:a16="http://schemas.microsoft.com/office/drawing/2014/main" val="1167471833"/>
                    </a:ext>
                  </a:extLst>
                </a:gridCol>
                <a:gridCol w="1231388">
                  <a:extLst>
                    <a:ext uri="{9D8B030D-6E8A-4147-A177-3AD203B41FA5}">
                      <a16:colId xmlns:a16="http://schemas.microsoft.com/office/drawing/2014/main" val="2928036105"/>
                    </a:ext>
                  </a:extLst>
                </a:gridCol>
                <a:gridCol w="1626832">
                  <a:extLst>
                    <a:ext uri="{9D8B030D-6E8A-4147-A177-3AD203B41FA5}">
                      <a16:colId xmlns:a16="http://schemas.microsoft.com/office/drawing/2014/main" val="597948288"/>
                    </a:ext>
                  </a:extLst>
                </a:gridCol>
              </a:tblGrid>
              <a:tr h="7586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縣市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104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105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106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齲齒盛行率</a:t>
                      </a:r>
                      <a:endParaRPr lang="en-US" altLang="zh-TW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比較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018881"/>
                  </a:ext>
                </a:extLst>
              </a:tr>
              <a:tr h="42484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1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全國</a:t>
                      </a:r>
                      <a:endParaRPr lang="zh-TW" altLang="en-US" sz="2200" b="1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1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63.88%</a:t>
                      </a:r>
                      <a:endParaRPr lang="en-US" altLang="zh-TW" sz="2200" b="1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1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62.53%</a:t>
                      </a:r>
                      <a:endParaRPr lang="en-US" altLang="zh-TW" sz="2200" b="1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25.35%</a:t>
                      </a:r>
                      <a:endParaRPr lang="en-US" altLang="zh-TW" sz="2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38.53%</a:t>
                      </a:r>
                      <a:endParaRPr lang="zh-TW" altLang="en-US" sz="2200" b="1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431203"/>
                  </a:ext>
                </a:extLst>
              </a:tr>
              <a:tr h="42484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基隆市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62.39%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58.05%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27.00%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35.39%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57273"/>
                  </a:ext>
                </a:extLst>
              </a:tr>
              <a:tr h="42484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新北市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66.87%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65.26%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25.32%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41.55%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70373"/>
                  </a:ext>
                </a:extLst>
              </a:tr>
              <a:tr h="42484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臺北市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58.39%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50.82%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25.16%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33.23%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607393"/>
                  </a:ext>
                </a:extLst>
              </a:tr>
              <a:tr h="4304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宜蘭縣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58.91%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71.35%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21.34%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37.57%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10543"/>
                  </a:ext>
                </a:extLst>
              </a:tr>
              <a:tr h="42484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桃園市</a:t>
                      </a:r>
                      <a:endParaRPr lang="zh-TW" altLang="en-US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67.29%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70.63%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25.83%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41.46%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5663"/>
                  </a:ext>
                </a:extLst>
              </a:tr>
              <a:tr h="4304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新竹縣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37.27%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62.11%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31.96%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5.31%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85413"/>
                  </a:ext>
                </a:extLst>
              </a:tr>
              <a:tr h="42484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新竹市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64.89</a:t>
                      </a:r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64.31%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31.42%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33.47%</a:t>
                      </a:r>
                      <a:endParaRPr lang="zh-TW" altLang="en-US" sz="2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86253"/>
                  </a:ext>
                </a:extLst>
              </a:tr>
              <a:tr h="42484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苗栗縣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54.91%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54.65%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9.18%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45.73%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375872"/>
                  </a:ext>
                </a:extLst>
              </a:tr>
              <a:tr h="42484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臺中市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73.52%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68.71%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17.99%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55.53%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0207"/>
                  </a:ext>
                </a:extLst>
              </a:tr>
              <a:tr h="42484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彰化縣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72.26%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74.17%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27.68%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44.58%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309004"/>
                  </a:ext>
                </a:extLst>
              </a:tr>
              <a:tr h="42484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南投縣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68.08%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63.58%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38.60%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29.48%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23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12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2554" y="-1"/>
            <a:ext cx="7886700" cy="95040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各縣市學童</a:t>
            </a:r>
            <a:r>
              <a:rPr lang="zh-TW" altLang="en-US" sz="3600" u="sng" dirty="0" smtClean="0"/>
              <a:t>已治療</a:t>
            </a:r>
            <a:r>
              <a:rPr lang="zh-TW" altLang="en-US" sz="3600" dirty="0" smtClean="0"/>
              <a:t>齲齒率比較</a:t>
            </a:r>
            <a:endParaRPr lang="zh-TW" altLang="en-US" sz="36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786289"/>
              </p:ext>
            </p:extLst>
          </p:nvPr>
        </p:nvGraphicFramePr>
        <p:xfrm>
          <a:off x="1317630" y="1030178"/>
          <a:ext cx="6456547" cy="5489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129">
                  <a:extLst>
                    <a:ext uri="{9D8B030D-6E8A-4147-A177-3AD203B41FA5}">
                      <a16:colId xmlns:a16="http://schemas.microsoft.com/office/drawing/2014/main" val="3167802242"/>
                    </a:ext>
                  </a:extLst>
                </a:gridCol>
                <a:gridCol w="1202222">
                  <a:extLst>
                    <a:ext uri="{9D8B030D-6E8A-4147-A177-3AD203B41FA5}">
                      <a16:colId xmlns:a16="http://schemas.microsoft.com/office/drawing/2014/main" val="3969511067"/>
                    </a:ext>
                  </a:extLst>
                </a:gridCol>
                <a:gridCol w="1215851">
                  <a:extLst>
                    <a:ext uri="{9D8B030D-6E8A-4147-A177-3AD203B41FA5}">
                      <a16:colId xmlns:a16="http://schemas.microsoft.com/office/drawing/2014/main" val="1167471833"/>
                    </a:ext>
                  </a:extLst>
                </a:gridCol>
                <a:gridCol w="1135464">
                  <a:extLst>
                    <a:ext uri="{9D8B030D-6E8A-4147-A177-3AD203B41FA5}">
                      <a16:colId xmlns:a16="http://schemas.microsoft.com/office/drawing/2014/main" val="364490337"/>
                    </a:ext>
                  </a:extLst>
                </a:gridCol>
                <a:gridCol w="1637881">
                  <a:extLst>
                    <a:ext uri="{9D8B030D-6E8A-4147-A177-3AD203B41FA5}">
                      <a16:colId xmlns:a16="http://schemas.microsoft.com/office/drawing/2014/main" val="597948288"/>
                    </a:ext>
                  </a:extLst>
                </a:gridCol>
              </a:tblGrid>
              <a:tr h="75879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縣市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104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105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106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齲齒盛行率</a:t>
                      </a:r>
                      <a:endParaRPr lang="en-US" altLang="zh-TW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比較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018881"/>
                  </a:ext>
                </a:extLst>
              </a:tr>
              <a:tr h="4249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雲林縣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63.92</a:t>
                      </a:r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57.59%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38.50%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25.42%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57273"/>
                  </a:ext>
                </a:extLst>
              </a:tr>
              <a:tr h="43794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嘉義縣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68.39</a:t>
                      </a:r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52.21%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17.81%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45.58%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70373"/>
                  </a:ext>
                </a:extLst>
              </a:tr>
              <a:tr h="4249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嘉義市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60.28</a:t>
                      </a:r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54.81%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33.33%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26.95%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607393"/>
                  </a:ext>
                </a:extLst>
              </a:tr>
              <a:tr h="4249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臺南市</a:t>
                      </a:r>
                      <a:endParaRPr lang="zh-TW" altLang="en-US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54.62</a:t>
                      </a:r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53.33%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27.69%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24.93%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10543"/>
                  </a:ext>
                </a:extLst>
              </a:tr>
              <a:tr h="4249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高雄市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60.03</a:t>
                      </a:r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60.51%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32.55%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27.48%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5663"/>
                  </a:ext>
                </a:extLst>
              </a:tr>
              <a:tr h="4249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屏東縣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62.44</a:t>
                      </a:r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58.91%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15.48%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46.95%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85413"/>
                  </a:ext>
                </a:extLst>
              </a:tr>
              <a:tr h="4249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花蓮縣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67.75%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64.19%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8.58%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59.17%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86253"/>
                  </a:ext>
                </a:extLst>
              </a:tr>
              <a:tr h="4249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臺東縣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75.18</a:t>
                      </a:r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67.61%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14.44%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60.74%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375872"/>
                  </a:ext>
                </a:extLst>
              </a:tr>
              <a:tr h="43794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澎湖縣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60.45</a:t>
                      </a:r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32.68%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23.18%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37.27%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0207"/>
                  </a:ext>
                </a:extLst>
              </a:tr>
              <a:tr h="4249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金門縣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61.82</a:t>
                      </a:r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57.51%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21.45%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40.37%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309004"/>
                  </a:ext>
                </a:extLst>
              </a:tr>
              <a:tr h="43794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連江縣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64.81</a:t>
                      </a:r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82.13%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20.00%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44.81%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23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78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2556" y="0"/>
            <a:ext cx="7886700" cy="948906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各縣市學童</a:t>
            </a:r>
            <a:r>
              <a:rPr lang="zh-TW" altLang="en-US" sz="3600" u="sng" dirty="0" smtClean="0"/>
              <a:t>齲齒盛行率</a:t>
            </a:r>
            <a:r>
              <a:rPr lang="zh-TW" altLang="en-US" sz="3600" dirty="0" smtClean="0"/>
              <a:t>比較</a:t>
            </a:r>
            <a:endParaRPr lang="zh-TW" altLang="en-US" sz="36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874690"/>
              </p:ext>
            </p:extLst>
          </p:nvPr>
        </p:nvGraphicFramePr>
        <p:xfrm>
          <a:off x="1266272" y="862646"/>
          <a:ext cx="6559268" cy="5890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233">
                  <a:extLst>
                    <a:ext uri="{9D8B030D-6E8A-4147-A177-3AD203B41FA5}">
                      <a16:colId xmlns:a16="http://schemas.microsoft.com/office/drawing/2014/main" val="3167802242"/>
                    </a:ext>
                  </a:extLst>
                </a:gridCol>
                <a:gridCol w="1286361">
                  <a:extLst>
                    <a:ext uri="{9D8B030D-6E8A-4147-A177-3AD203B41FA5}">
                      <a16:colId xmlns:a16="http://schemas.microsoft.com/office/drawing/2014/main" val="3969511067"/>
                    </a:ext>
                  </a:extLst>
                </a:gridCol>
                <a:gridCol w="1099454">
                  <a:extLst>
                    <a:ext uri="{9D8B030D-6E8A-4147-A177-3AD203B41FA5}">
                      <a16:colId xmlns:a16="http://schemas.microsoft.com/office/drawing/2014/main" val="1167471833"/>
                    </a:ext>
                  </a:extLst>
                </a:gridCol>
                <a:gridCol w="1231388">
                  <a:extLst>
                    <a:ext uri="{9D8B030D-6E8A-4147-A177-3AD203B41FA5}">
                      <a16:colId xmlns:a16="http://schemas.microsoft.com/office/drawing/2014/main" val="2928036105"/>
                    </a:ext>
                  </a:extLst>
                </a:gridCol>
                <a:gridCol w="1626832">
                  <a:extLst>
                    <a:ext uri="{9D8B030D-6E8A-4147-A177-3AD203B41FA5}">
                      <a16:colId xmlns:a16="http://schemas.microsoft.com/office/drawing/2014/main" val="597948288"/>
                    </a:ext>
                  </a:extLst>
                </a:gridCol>
              </a:tblGrid>
              <a:tr h="75865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縣市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104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105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106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齲齒盛行率</a:t>
                      </a:r>
                      <a:endParaRPr lang="en-US" altLang="zh-TW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比較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018881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1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全國</a:t>
                      </a:r>
                      <a:endParaRPr lang="zh-TW" altLang="en-US" sz="2200" b="1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1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65.27%</a:t>
                      </a:r>
                      <a:endParaRPr lang="en-US" altLang="zh-TW" sz="2200" b="1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1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63.56%</a:t>
                      </a:r>
                      <a:endParaRPr lang="en-US" altLang="zh-TW" sz="2200" b="1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61.07%</a:t>
                      </a:r>
                      <a:endParaRPr lang="en-US" altLang="zh-TW" sz="2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4.2%</a:t>
                      </a:r>
                      <a:endParaRPr lang="zh-TW" altLang="en-US" sz="2200" b="1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43120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基隆市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65.74%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56.79%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60.95%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4.79%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5727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新北市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67.74%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66.03%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60.82%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6.92%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7037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臺北市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59.09%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51.64%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47.99%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11.1%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607393"/>
                  </a:ext>
                </a:extLst>
              </a:tr>
              <a:tr h="43044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宜蘭縣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59.15%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71.88%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70.03%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↑10.88%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1054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桃園市</a:t>
                      </a:r>
                      <a:endParaRPr lang="zh-TW" altLang="en-US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68.24%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71.34%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68.41%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↑0.17%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5663"/>
                  </a:ext>
                </a:extLst>
              </a:tr>
              <a:tr h="43044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新竹縣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38.07%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61.36%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62.89%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↑24.82%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8541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新竹市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65.05%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68.20%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71.34%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↑6.29%</a:t>
                      </a:r>
                      <a:endParaRPr lang="zh-TW" altLang="en-US" sz="2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8625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苗栗縣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55.04%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54.97%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51.49%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3.55%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375872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臺中市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74.48%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68.47%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57.99%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16.49%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0207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彰化縣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73.30%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75.22%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73.41%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↑0.11%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309004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南投縣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72.15%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67.95%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74.98%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↑2.86%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23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92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2553" y="0"/>
            <a:ext cx="7886700" cy="95040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各縣市學童</a:t>
            </a:r>
            <a:r>
              <a:rPr lang="zh-TW" altLang="en-US" sz="3600" u="sng" dirty="0" smtClean="0"/>
              <a:t>齲齒盛行率</a:t>
            </a:r>
            <a:r>
              <a:rPr lang="zh-TW" altLang="en-US" sz="3600" dirty="0" smtClean="0"/>
              <a:t>比較</a:t>
            </a:r>
            <a:endParaRPr lang="zh-TW" altLang="en-US" sz="36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410693"/>
              </p:ext>
            </p:extLst>
          </p:nvPr>
        </p:nvGraphicFramePr>
        <p:xfrm>
          <a:off x="1317630" y="1073654"/>
          <a:ext cx="6456547" cy="548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129">
                  <a:extLst>
                    <a:ext uri="{9D8B030D-6E8A-4147-A177-3AD203B41FA5}">
                      <a16:colId xmlns:a16="http://schemas.microsoft.com/office/drawing/2014/main" val="3167802242"/>
                    </a:ext>
                  </a:extLst>
                </a:gridCol>
                <a:gridCol w="1202222">
                  <a:extLst>
                    <a:ext uri="{9D8B030D-6E8A-4147-A177-3AD203B41FA5}">
                      <a16:colId xmlns:a16="http://schemas.microsoft.com/office/drawing/2014/main" val="3969511067"/>
                    </a:ext>
                  </a:extLst>
                </a:gridCol>
                <a:gridCol w="1215851">
                  <a:extLst>
                    <a:ext uri="{9D8B030D-6E8A-4147-A177-3AD203B41FA5}">
                      <a16:colId xmlns:a16="http://schemas.microsoft.com/office/drawing/2014/main" val="1167471833"/>
                    </a:ext>
                  </a:extLst>
                </a:gridCol>
                <a:gridCol w="1135464">
                  <a:extLst>
                    <a:ext uri="{9D8B030D-6E8A-4147-A177-3AD203B41FA5}">
                      <a16:colId xmlns:a16="http://schemas.microsoft.com/office/drawing/2014/main" val="364490337"/>
                    </a:ext>
                  </a:extLst>
                </a:gridCol>
                <a:gridCol w="1637881">
                  <a:extLst>
                    <a:ext uri="{9D8B030D-6E8A-4147-A177-3AD203B41FA5}">
                      <a16:colId xmlns:a16="http://schemas.microsoft.com/office/drawing/2014/main" val="597948288"/>
                    </a:ext>
                  </a:extLst>
                </a:gridCol>
              </a:tblGrid>
              <a:tr h="75878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縣市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104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105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106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齲齒盛行率</a:t>
                      </a:r>
                      <a:endParaRPr lang="en-US" altLang="zh-TW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比較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018881"/>
                  </a:ext>
                </a:extLst>
              </a:tr>
              <a:tr h="4249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雲林縣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65.09%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56.69%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76.69%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11.60%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57273"/>
                  </a:ext>
                </a:extLst>
              </a:tr>
              <a:tr h="4379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嘉義縣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69.95%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55.47%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61.00%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8.95%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70373"/>
                  </a:ext>
                </a:extLst>
              </a:tr>
              <a:tr h="4249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嘉義市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61.24%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55.28%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60.81%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0.43%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607393"/>
                  </a:ext>
                </a:extLst>
              </a:tr>
              <a:tr h="4249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台南市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57.03%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55.06%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53.74%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3.29%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10543"/>
                  </a:ext>
                </a:extLst>
              </a:tr>
              <a:tr h="4249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高雄市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62.05%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61.28%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59.11%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2.94%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5663"/>
                  </a:ext>
                </a:extLst>
              </a:tr>
              <a:tr h="4249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屏東縣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65.74%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62.95%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62.07%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3.67%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85413"/>
                  </a:ext>
                </a:extLst>
              </a:tr>
              <a:tr h="4249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花蓮縣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69.93%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68.26%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58.02%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11.91%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86253"/>
                  </a:ext>
                </a:extLst>
              </a:tr>
              <a:tr h="4249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臺東縣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81.98%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75.51%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68.75%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13.23%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375872"/>
                  </a:ext>
                </a:extLst>
              </a:tr>
              <a:tr h="4379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澎湖縣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64.88%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34.15%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70.42%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5.54%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0207"/>
                  </a:ext>
                </a:extLst>
              </a:tr>
              <a:tr h="4249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金門縣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68.69%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62.85%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72.26%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3.57%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309004"/>
                  </a:ext>
                </a:extLst>
              </a:tr>
              <a:tr h="4379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連江縣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67.78%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82.61%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72.38%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4.60%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23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6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2556" y="0"/>
            <a:ext cx="7886700" cy="95040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各縣市</a:t>
            </a:r>
            <a:r>
              <a:rPr lang="en-US" altLang="zh-TW" sz="3600" b="1" dirty="0" smtClean="0"/>
              <a:t>1</a:t>
            </a:r>
            <a:r>
              <a:rPr lang="zh-TW" altLang="en-US" sz="3600" b="1" dirty="0" smtClean="0"/>
              <a:t>年級</a:t>
            </a:r>
            <a:r>
              <a:rPr lang="zh-TW" altLang="en-US" sz="3600" dirty="0" smtClean="0"/>
              <a:t>學童</a:t>
            </a:r>
            <a:r>
              <a:rPr lang="zh-TW" altLang="en-US" sz="3600" u="sng" dirty="0" smtClean="0"/>
              <a:t>齲齒盛行率</a:t>
            </a:r>
            <a:r>
              <a:rPr lang="zh-TW" altLang="en-US" sz="3600" dirty="0" smtClean="0"/>
              <a:t>比較</a:t>
            </a:r>
            <a:endParaRPr lang="zh-TW" altLang="en-US" sz="36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382875"/>
              </p:ext>
            </p:extLst>
          </p:nvPr>
        </p:nvGraphicFramePr>
        <p:xfrm>
          <a:off x="1266272" y="855778"/>
          <a:ext cx="6559268" cy="5890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233">
                  <a:extLst>
                    <a:ext uri="{9D8B030D-6E8A-4147-A177-3AD203B41FA5}">
                      <a16:colId xmlns:a16="http://schemas.microsoft.com/office/drawing/2014/main" val="3167802242"/>
                    </a:ext>
                  </a:extLst>
                </a:gridCol>
                <a:gridCol w="1286361">
                  <a:extLst>
                    <a:ext uri="{9D8B030D-6E8A-4147-A177-3AD203B41FA5}">
                      <a16:colId xmlns:a16="http://schemas.microsoft.com/office/drawing/2014/main" val="3969511067"/>
                    </a:ext>
                  </a:extLst>
                </a:gridCol>
                <a:gridCol w="1099454">
                  <a:extLst>
                    <a:ext uri="{9D8B030D-6E8A-4147-A177-3AD203B41FA5}">
                      <a16:colId xmlns:a16="http://schemas.microsoft.com/office/drawing/2014/main" val="1167471833"/>
                    </a:ext>
                  </a:extLst>
                </a:gridCol>
                <a:gridCol w="1231388">
                  <a:extLst>
                    <a:ext uri="{9D8B030D-6E8A-4147-A177-3AD203B41FA5}">
                      <a16:colId xmlns:a16="http://schemas.microsoft.com/office/drawing/2014/main" val="2928036105"/>
                    </a:ext>
                  </a:extLst>
                </a:gridCol>
                <a:gridCol w="1626832">
                  <a:extLst>
                    <a:ext uri="{9D8B030D-6E8A-4147-A177-3AD203B41FA5}">
                      <a16:colId xmlns:a16="http://schemas.microsoft.com/office/drawing/2014/main" val="597948288"/>
                    </a:ext>
                  </a:extLst>
                </a:gridCol>
              </a:tblGrid>
              <a:tr h="75865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縣市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104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105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106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齲齒盛行率</a:t>
                      </a:r>
                      <a:endParaRPr lang="en-US" altLang="zh-TW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比較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018881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全國</a:t>
                      </a:r>
                      <a:endParaRPr lang="zh-TW" altLang="en-US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66.39%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64.93%</a:t>
                      </a:r>
                      <a:endParaRPr lang="en-US" altLang="zh-TW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63.29%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3.1%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434757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基隆市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71.31%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65.71%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64.37%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6.94%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5727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新北市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69.19%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69.43%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65.42%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3.77%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7037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臺北市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59.36%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49.83%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53.05%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6.31%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607393"/>
                  </a:ext>
                </a:extLst>
              </a:tr>
              <a:tr h="43044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宜蘭縣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69.73%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70.16%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70.43%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↑0.70%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1054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桃園市</a:t>
                      </a:r>
                      <a:endParaRPr lang="zh-TW" altLang="en-US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71.35%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72.87%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69.69%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1.66%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5663"/>
                  </a:ext>
                </a:extLst>
              </a:tr>
              <a:tr h="43044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新竹縣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36.58%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55.31%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64.44%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↑27.86%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8541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新竹市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55.86%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52.29%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54.93%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0.93%</a:t>
                      </a:r>
                      <a:endParaRPr lang="zh-TW" altLang="en-US" sz="22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8625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苗栗縣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62.57%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60.02%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56.09%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6.48%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375872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臺中市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73.76%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69.81%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57.29%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16.47%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0207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彰化縣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73.33%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74.72%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75.91%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↑2.58%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309004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南投縣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74.49%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71.38%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75.13%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↑0.64%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23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2555" y="12461"/>
            <a:ext cx="7886700" cy="95040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各縣市</a:t>
            </a:r>
            <a:r>
              <a:rPr lang="en-US" altLang="zh-TW" sz="3600" b="1" dirty="0" smtClean="0"/>
              <a:t>1</a:t>
            </a:r>
            <a:r>
              <a:rPr lang="zh-TW" altLang="en-US" sz="3600" b="1" dirty="0" smtClean="0"/>
              <a:t>年級</a:t>
            </a:r>
            <a:r>
              <a:rPr lang="zh-TW" altLang="en-US" sz="3600" dirty="0" smtClean="0"/>
              <a:t>學童</a:t>
            </a:r>
            <a:r>
              <a:rPr lang="zh-TW" altLang="en-US" sz="3600" u="sng" dirty="0" smtClean="0"/>
              <a:t>齲齒盛行率</a:t>
            </a:r>
            <a:r>
              <a:rPr lang="zh-TW" altLang="en-US" sz="3600" dirty="0" smtClean="0"/>
              <a:t>比較</a:t>
            </a:r>
            <a:endParaRPr lang="zh-TW" altLang="en-US" sz="36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006627"/>
              </p:ext>
            </p:extLst>
          </p:nvPr>
        </p:nvGraphicFramePr>
        <p:xfrm>
          <a:off x="1317632" y="944113"/>
          <a:ext cx="6456547" cy="5633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129">
                  <a:extLst>
                    <a:ext uri="{9D8B030D-6E8A-4147-A177-3AD203B41FA5}">
                      <a16:colId xmlns:a16="http://schemas.microsoft.com/office/drawing/2014/main" val="3167802242"/>
                    </a:ext>
                  </a:extLst>
                </a:gridCol>
                <a:gridCol w="1202222">
                  <a:extLst>
                    <a:ext uri="{9D8B030D-6E8A-4147-A177-3AD203B41FA5}">
                      <a16:colId xmlns:a16="http://schemas.microsoft.com/office/drawing/2014/main" val="3969511067"/>
                    </a:ext>
                  </a:extLst>
                </a:gridCol>
                <a:gridCol w="1215851">
                  <a:extLst>
                    <a:ext uri="{9D8B030D-6E8A-4147-A177-3AD203B41FA5}">
                      <a16:colId xmlns:a16="http://schemas.microsoft.com/office/drawing/2014/main" val="1167471833"/>
                    </a:ext>
                  </a:extLst>
                </a:gridCol>
                <a:gridCol w="1135464">
                  <a:extLst>
                    <a:ext uri="{9D8B030D-6E8A-4147-A177-3AD203B41FA5}">
                      <a16:colId xmlns:a16="http://schemas.microsoft.com/office/drawing/2014/main" val="364490337"/>
                    </a:ext>
                  </a:extLst>
                </a:gridCol>
                <a:gridCol w="1637881">
                  <a:extLst>
                    <a:ext uri="{9D8B030D-6E8A-4147-A177-3AD203B41FA5}">
                      <a16:colId xmlns:a16="http://schemas.microsoft.com/office/drawing/2014/main" val="597948288"/>
                    </a:ext>
                  </a:extLst>
                </a:gridCol>
              </a:tblGrid>
              <a:tr h="7423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縣市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104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105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106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齲齒盛行率</a:t>
                      </a:r>
                      <a:endParaRPr lang="en-US" altLang="zh-TW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比較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018881"/>
                  </a:ext>
                </a:extLst>
              </a:tr>
              <a:tr h="4157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雲林縣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55.86%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59.16%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76.73%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↑20.87%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57273"/>
                  </a:ext>
                </a:extLst>
              </a:tr>
              <a:tr h="48595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嘉義縣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71.69%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64.50%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66.56%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5.13%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70373"/>
                  </a:ext>
                </a:extLst>
              </a:tr>
              <a:tr h="4157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嘉義市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68.34%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56.63%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62.98%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5.36%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607393"/>
                  </a:ext>
                </a:extLst>
              </a:tr>
              <a:tr h="4157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台南市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59.36%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59.87%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58.58%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0.78%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10543"/>
                  </a:ext>
                </a:extLst>
              </a:tr>
              <a:tr h="4157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高雄市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63.41%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61.76%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60.63%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2.78%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5663"/>
                  </a:ext>
                </a:extLst>
              </a:tr>
              <a:tr h="4157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屏東縣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71.70%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69.78%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68.06%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3.64%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85413"/>
                  </a:ext>
                </a:extLst>
              </a:tr>
              <a:tr h="4157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花蓮縣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75.52%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73.50%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65.73%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9.79%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86253"/>
                  </a:ext>
                </a:extLst>
              </a:tr>
              <a:tr h="4157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臺東縣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83.23%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80.24%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77.35%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5.88%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375872"/>
                  </a:ext>
                </a:extLst>
              </a:tr>
              <a:tr h="48595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澎湖縣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67.49%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45.47%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73.85%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↑6.36%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0207"/>
                  </a:ext>
                </a:extLst>
              </a:tr>
              <a:tr h="4157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金門縣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76.64%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62.83%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78.21%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↑1.57%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309004"/>
                  </a:ext>
                </a:extLst>
              </a:tr>
              <a:tr h="48595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連江縣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70.13%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84.62%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75.00%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↑4.87%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23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78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2556" y="1"/>
            <a:ext cx="7886700" cy="95040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各縣市</a:t>
            </a:r>
            <a:r>
              <a:rPr lang="en-US" altLang="zh-TW" sz="3600" b="1" dirty="0" smtClean="0"/>
              <a:t>4</a:t>
            </a:r>
            <a:r>
              <a:rPr lang="zh-TW" altLang="en-US" sz="3600" b="1" dirty="0" smtClean="0"/>
              <a:t>年級</a:t>
            </a:r>
            <a:r>
              <a:rPr lang="zh-TW" altLang="en-US" sz="3600" dirty="0" smtClean="0"/>
              <a:t>學童</a:t>
            </a:r>
            <a:r>
              <a:rPr lang="zh-TW" altLang="en-US" sz="3600" u="sng" dirty="0" smtClean="0"/>
              <a:t>齲齒盛行率</a:t>
            </a:r>
            <a:r>
              <a:rPr lang="zh-TW" altLang="en-US" sz="3600" dirty="0" smtClean="0"/>
              <a:t>比較</a:t>
            </a:r>
            <a:endParaRPr lang="zh-TW" altLang="en-US" sz="36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32759"/>
              </p:ext>
            </p:extLst>
          </p:nvPr>
        </p:nvGraphicFramePr>
        <p:xfrm>
          <a:off x="1266272" y="855778"/>
          <a:ext cx="6559268" cy="5890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233">
                  <a:extLst>
                    <a:ext uri="{9D8B030D-6E8A-4147-A177-3AD203B41FA5}">
                      <a16:colId xmlns:a16="http://schemas.microsoft.com/office/drawing/2014/main" val="3167802242"/>
                    </a:ext>
                  </a:extLst>
                </a:gridCol>
                <a:gridCol w="1286361">
                  <a:extLst>
                    <a:ext uri="{9D8B030D-6E8A-4147-A177-3AD203B41FA5}">
                      <a16:colId xmlns:a16="http://schemas.microsoft.com/office/drawing/2014/main" val="3969511067"/>
                    </a:ext>
                  </a:extLst>
                </a:gridCol>
                <a:gridCol w="1099454">
                  <a:extLst>
                    <a:ext uri="{9D8B030D-6E8A-4147-A177-3AD203B41FA5}">
                      <a16:colId xmlns:a16="http://schemas.microsoft.com/office/drawing/2014/main" val="1167471833"/>
                    </a:ext>
                  </a:extLst>
                </a:gridCol>
                <a:gridCol w="1231388">
                  <a:extLst>
                    <a:ext uri="{9D8B030D-6E8A-4147-A177-3AD203B41FA5}">
                      <a16:colId xmlns:a16="http://schemas.microsoft.com/office/drawing/2014/main" val="2928036105"/>
                    </a:ext>
                  </a:extLst>
                </a:gridCol>
                <a:gridCol w="1626832">
                  <a:extLst>
                    <a:ext uri="{9D8B030D-6E8A-4147-A177-3AD203B41FA5}">
                      <a16:colId xmlns:a16="http://schemas.microsoft.com/office/drawing/2014/main" val="597948288"/>
                    </a:ext>
                  </a:extLst>
                </a:gridCol>
              </a:tblGrid>
              <a:tr h="75865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縣市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104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105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106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齲齒盛行率</a:t>
                      </a:r>
                      <a:endParaRPr lang="en-US" altLang="zh-TW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比較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018881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全國</a:t>
                      </a:r>
                      <a:endParaRPr lang="zh-TW" altLang="en-US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68.63%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67.70%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63.23%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5.40%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407030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基隆市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74.56%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64.21%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61.91%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12.65%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5727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新北市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71.89%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68.64%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63.27%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8.62%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7037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臺北市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65.50%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60.82%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51.33%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14.17%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607393"/>
                  </a:ext>
                </a:extLst>
              </a:tr>
              <a:tr h="43044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宜蘭縣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53.47%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70.83%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74.11%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↑20.64%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1054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桃園市</a:t>
                      </a:r>
                      <a:endParaRPr lang="zh-TW" altLang="en-US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73.63%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75.06%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69.07%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4.56%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5663"/>
                  </a:ext>
                </a:extLst>
              </a:tr>
              <a:tr h="43044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新竹縣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42.43%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69.48%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66.42%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↑23.99%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8541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新竹市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54.99%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67.71%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64.60%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↑9.61%</a:t>
                      </a:r>
                      <a:endParaRPr lang="zh-TW" altLang="en-US" sz="2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8625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苗栗縣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49.71%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53.95%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49.12%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0.59%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375872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臺中市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77.49%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72.32%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61.35%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16.14%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0207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彰化縣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75.97%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76.95%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75.73%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0.24%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309004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南投縣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75.87%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74.67%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78.77%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2.90%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23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2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2556" y="1"/>
            <a:ext cx="7886700" cy="105260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各縣市</a:t>
            </a:r>
            <a:r>
              <a:rPr lang="en-US" altLang="zh-TW" sz="3600" b="1" dirty="0"/>
              <a:t>4</a:t>
            </a:r>
            <a:r>
              <a:rPr lang="zh-TW" altLang="en-US" sz="3600" b="1" dirty="0" smtClean="0"/>
              <a:t>年級</a:t>
            </a:r>
            <a:r>
              <a:rPr lang="zh-TW" altLang="en-US" sz="3600" dirty="0" smtClean="0"/>
              <a:t>學童</a:t>
            </a:r>
            <a:r>
              <a:rPr lang="zh-TW" altLang="en-US" sz="3600" u="sng" dirty="0" smtClean="0"/>
              <a:t>齲齒盛行率</a:t>
            </a:r>
            <a:r>
              <a:rPr lang="zh-TW" altLang="en-US" sz="3600" dirty="0" smtClean="0"/>
              <a:t>比較</a:t>
            </a:r>
            <a:endParaRPr lang="zh-TW" altLang="en-US" sz="36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540256"/>
              </p:ext>
            </p:extLst>
          </p:nvPr>
        </p:nvGraphicFramePr>
        <p:xfrm>
          <a:off x="1317632" y="974962"/>
          <a:ext cx="6456547" cy="5632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129">
                  <a:extLst>
                    <a:ext uri="{9D8B030D-6E8A-4147-A177-3AD203B41FA5}">
                      <a16:colId xmlns:a16="http://schemas.microsoft.com/office/drawing/2014/main" val="3167802242"/>
                    </a:ext>
                  </a:extLst>
                </a:gridCol>
                <a:gridCol w="1202222">
                  <a:extLst>
                    <a:ext uri="{9D8B030D-6E8A-4147-A177-3AD203B41FA5}">
                      <a16:colId xmlns:a16="http://schemas.microsoft.com/office/drawing/2014/main" val="3969511067"/>
                    </a:ext>
                  </a:extLst>
                </a:gridCol>
                <a:gridCol w="1215851">
                  <a:extLst>
                    <a:ext uri="{9D8B030D-6E8A-4147-A177-3AD203B41FA5}">
                      <a16:colId xmlns:a16="http://schemas.microsoft.com/office/drawing/2014/main" val="1167471833"/>
                    </a:ext>
                  </a:extLst>
                </a:gridCol>
                <a:gridCol w="1135464">
                  <a:extLst>
                    <a:ext uri="{9D8B030D-6E8A-4147-A177-3AD203B41FA5}">
                      <a16:colId xmlns:a16="http://schemas.microsoft.com/office/drawing/2014/main" val="364490337"/>
                    </a:ext>
                  </a:extLst>
                </a:gridCol>
                <a:gridCol w="1637881">
                  <a:extLst>
                    <a:ext uri="{9D8B030D-6E8A-4147-A177-3AD203B41FA5}">
                      <a16:colId xmlns:a16="http://schemas.microsoft.com/office/drawing/2014/main" val="597948288"/>
                    </a:ext>
                  </a:extLst>
                </a:gridCol>
              </a:tblGrid>
              <a:tr h="75904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縣市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104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105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106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齲齒盛行率</a:t>
                      </a:r>
                      <a:endParaRPr lang="en-US" altLang="zh-TW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比較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018881"/>
                  </a:ext>
                </a:extLst>
              </a:tr>
              <a:tr h="42506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雲林縣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62.45%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59.40%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79.91%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17.46%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57273"/>
                  </a:ext>
                </a:extLst>
              </a:tr>
              <a:tr h="4854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嘉義縣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76.48%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55.20%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60.04%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16.44%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70373"/>
                  </a:ext>
                </a:extLst>
              </a:tr>
              <a:tr h="42506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嘉義市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65.88%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58.99%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60.32%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5.56%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607393"/>
                  </a:ext>
                </a:extLst>
              </a:tr>
              <a:tr h="42506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台南市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60.67%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60.27%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57.13%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3.54%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10543"/>
                  </a:ext>
                </a:extLst>
              </a:tr>
              <a:tr h="42506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高雄市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65.92%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66.48%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60.41%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5.51%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5663"/>
                  </a:ext>
                </a:extLst>
              </a:tr>
              <a:tr h="42506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屏東縣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70.85%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66.47%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65.73%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5.12%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85413"/>
                  </a:ext>
                </a:extLst>
              </a:tr>
              <a:tr h="42506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花蓮縣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72.02%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71.38%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62.34%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9.68%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86253"/>
                  </a:ext>
                </a:extLst>
              </a:tr>
              <a:tr h="42506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臺東縣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84.04%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77.37%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72.90%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11.14%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375872"/>
                  </a:ext>
                </a:extLst>
              </a:tr>
              <a:tr h="4854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澎湖縣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60.15%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43.31%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71.76%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11.61%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0207"/>
                  </a:ext>
                </a:extLst>
              </a:tr>
              <a:tr h="42506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金門縣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75.91%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70.99%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79.97%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4.06%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309004"/>
                  </a:ext>
                </a:extLst>
              </a:tr>
              <a:tr h="4854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連江縣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79.35%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81.18%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79.45%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0.10%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23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0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向右箭號 6"/>
          <p:cNvSpPr/>
          <p:nvPr/>
        </p:nvSpPr>
        <p:spPr>
          <a:xfrm>
            <a:off x="938213" y="3532188"/>
            <a:ext cx="7859712" cy="25082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grpSp>
        <p:nvGrpSpPr>
          <p:cNvPr id="2" name="群組 18"/>
          <p:cNvGrpSpPr>
            <a:grpSpLocks/>
          </p:cNvGrpSpPr>
          <p:nvPr/>
        </p:nvGrpSpPr>
        <p:grpSpPr bwMode="auto">
          <a:xfrm>
            <a:off x="279400" y="1135063"/>
            <a:ext cx="2073275" cy="2597150"/>
            <a:chOff x="279026" y="1135634"/>
            <a:chExt cx="2073346" cy="2596025"/>
          </a:xfrm>
        </p:grpSpPr>
        <p:grpSp>
          <p:nvGrpSpPr>
            <p:cNvPr id="107553" name="群組 17"/>
            <p:cNvGrpSpPr>
              <a:grpSpLocks/>
            </p:cNvGrpSpPr>
            <p:nvPr/>
          </p:nvGrpSpPr>
          <p:grpSpPr bwMode="auto">
            <a:xfrm>
              <a:off x="292506" y="2533524"/>
              <a:ext cx="1150858" cy="1198135"/>
              <a:chOff x="65743" y="2513894"/>
              <a:chExt cx="1150858" cy="1198135"/>
            </a:xfrm>
          </p:grpSpPr>
          <p:cxnSp>
            <p:nvCxnSpPr>
              <p:cNvPr id="9" name="直線接點 8"/>
              <p:cNvCxnSpPr/>
              <p:nvPr/>
            </p:nvCxnSpPr>
            <p:spPr>
              <a:xfrm>
                <a:off x="695222" y="3058262"/>
                <a:ext cx="0" cy="653767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556" name="文字方塊 14"/>
              <p:cNvSpPr>
                <a:spLocks noChangeArrowheads="1"/>
              </p:cNvSpPr>
              <p:nvPr/>
            </p:nvSpPr>
            <p:spPr bwMode="auto">
              <a:xfrm>
                <a:off x="65743" y="2513894"/>
                <a:ext cx="1150858" cy="510778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懷孕期</a:t>
                </a:r>
              </a:p>
            </p:txBody>
          </p:sp>
        </p:grpSp>
        <p:sp>
          <p:nvSpPr>
            <p:cNvPr id="107554" name="文字方塊 4"/>
            <p:cNvSpPr>
              <a:spLocks noChangeArrowheads="1"/>
            </p:cNvSpPr>
            <p:nvPr/>
          </p:nvSpPr>
          <p:spPr bwMode="auto">
            <a:xfrm>
              <a:off x="279026" y="1135634"/>
              <a:ext cx="2073346" cy="1123712"/>
            </a:xfrm>
            <a:prstGeom prst="wedgeRoundRectCallout">
              <a:avLst>
                <a:gd name="adj1" fmla="val -27241"/>
                <a:gd name="adj2" fmla="val 71630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+mn-cs"/>
                </a:rPr>
                <a:t>母親的口腔健康影響早產、牙齒胚胎生長</a:t>
              </a:r>
            </a:p>
          </p:txBody>
        </p:sp>
      </p:grpSp>
      <p:sp>
        <p:nvSpPr>
          <p:cNvPr id="107524" name="標題 9"/>
          <p:cNvSpPr>
            <a:spLocks noGrp="1"/>
          </p:cNvSpPr>
          <p:nvPr>
            <p:ph type="title"/>
          </p:nvPr>
        </p:nvSpPr>
        <p:spPr>
          <a:xfrm>
            <a:off x="292880" y="151658"/>
            <a:ext cx="5499100" cy="83185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zh-TW" altLang="en-US" smtClean="0"/>
              <a:t>生命週期的口腔問題</a:t>
            </a:r>
          </a:p>
        </p:txBody>
      </p:sp>
      <p:sp>
        <p:nvSpPr>
          <p:cNvPr id="101387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9AC2DF-BA64-4121-BA64-18BAAF03E0A3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</p:txBody>
      </p:sp>
      <p:grpSp>
        <p:nvGrpSpPr>
          <p:cNvPr id="4" name="群組 20"/>
          <p:cNvGrpSpPr>
            <a:grpSpLocks/>
          </p:cNvGrpSpPr>
          <p:nvPr/>
        </p:nvGrpSpPr>
        <p:grpSpPr bwMode="auto">
          <a:xfrm>
            <a:off x="552450" y="3589338"/>
            <a:ext cx="1646238" cy="1878012"/>
            <a:chOff x="552878" y="3589495"/>
            <a:chExt cx="1645343" cy="1877377"/>
          </a:xfrm>
        </p:grpSpPr>
        <p:grpSp>
          <p:nvGrpSpPr>
            <p:cNvPr id="107549" name="群組 31"/>
            <p:cNvGrpSpPr>
              <a:grpSpLocks/>
            </p:cNvGrpSpPr>
            <p:nvPr/>
          </p:nvGrpSpPr>
          <p:grpSpPr bwMode="auto">
            <a:xfrm>
              <a:off x="552878" y="3589495"/>
              <a:ext cx="1456849" cy="1158808"/>
              <a:chOff x="578278" y="3168577"/>
              <a:chExt cx="1456849" cy="1158808"/>
            </a:xfrm>
          </p:grpSpPr>
          <p:sp>
            <p:nvSpPr>
              <p:cNvPr id="107551" name="文字方塊 32"/>
              <p:cNvSpPr>
                <a:spLocks noChangeArrowheads="1"/>
              </p:cNvSpPr>
              <p:nvPr/>
            </p:nvSpPr>
            <p:spPr bwMode="auto">
              <a:xfrm>
                <a:off x="578278" y="3816607"/>
                <a:ext cx="1456849" cy="510778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嬰幼兒期</a:t>
                </a:r>
              </a:p>
            </p:txBody>
          </p:sp>
          <p:cxnSp>
            <p:nvCxnSpPr>
              <p:cNvPr id="34" name="直線接點 33"/>
              <p:cNvCxnSpPr/>
              <p:nvPr/>
            </p:nvCxnSpPr>
            <p:spPr>
              <a:xfrm>
                <a:off x="1300199" y="3168577"/>
                <a:ext cx="6347" cy="636372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550" name="文字方塊 39"/>
            <p:cNvSpPr>
              <a:spLocks noChangeArrowheads="1"/>
            </p:cNvSpPr>
            <p:nvPr/>
          </p:nvSpPr>
          <p:spPr bwMode="auto">
            <a:xfrm>
              <a:off x="552878" y="5024198"/>
              <a:ext cx="1645343" cy="442674"/>
            </a:xfrm>
            <a:prstGeom prst="wedgeRoundRectCallout">
              <a:avLst>
                <a:gd name="adj1" fmla="val -13773"/>
                <a:gd name="adj2" fmla="val -104648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+mn-cs"/>
                </a:rPr>
                <a:t>早發性齲齒</a:t>
              </a:r>
            </a:p>
          </p:txBody>
        </p:sp>
      </p:grpSp>
      <p:grpSp>
        <p:nvGrpSpPr>
          <p:cNvPr id="6" name="群組 21"/>
          <p:cNvGrpSpPr>
            <a:grpSpLocks/>
          </p:cNvGrpSpPr>
          <p:nvPr/>
        </p:nvGrpSpPr>
        <p:grpSpPr bwMode="auto">
          <a:xfrm>
            <a:off x="2408238" y="1790700"/>
            <a:ext cx="2157412" cy="1933575"/>
            <a:chOff x="1621468" y="1787648"/>
            <a:chExt cx="2158314" cy="1934161"/>
          </a:xfrm>
        </p:grpSpPr>
        <p:cxnSp>
          <p:nvCxnSpPr>
            <p:cNvPr id="41" name="直線接點 40"/>
            <p:cNvCxnSpPr/>
            <p:nvPr/>
          </p:nvCxnSpPr>
          <p:spPr>
            <a:xfrm>
              <a:off x="2118563" y="3069149"/>
              <a:ext cx="0" cy="65266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547" name="文字方塊 41"/>
            <p:cNvSpPr>
              <a:spLocks noChangeArrowheads="1"/>
            </p:cNvSpPr>
            <p:nvPr/>
          </p:nvSpPr>
          <p:spPr bwMode="auto">
            <a:xfrm>
              <a:off x="1621468" y="2533524"/>
              <a:ext cx="690086" cy="510778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+mn-cs"/>
                </a:rPr>
                <a:t>6</a:t>
              </a:r>
              <a:r>
                <a:rPr kumimoji="0" lang="zh-TW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+mn-cs"/>
                </a:rPr>
                <a:t>歲</a:t>
              </a:r>
            </a:p>
          </p:txBody>
        </p:sp>
        <p:sp>
          <p:nvSpPr>
            <p:cNvPr id="107548" name="文字方塊 42"/>
            <p:cNvSpPr>
              <a:spLocks noChangeArrowheads="1"/>
            </p:cNvSpPr>
            <p:nvPr/>
          </p:nvSpPr>
          <p:spPr bwMode="auto">
            <a:xfrm>
              <a:off x="1761454" y="1787648"/>
              <a:ext cx="2018328" cy="442674"/>
            </a:xfrm>
            <a:prstGeom prst="wedgeRoundRectCallout">
              <a:avLst>
                <a:gd name="adj1" fmla="val -36991"/>
                <a:gd name="adj2" fmla="val 106264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+mn-cs"/>
                </a:rPr>
                <a:t>第一大臼齒齲齒</a:t>
              </a:r>
            </a:p>
          </p:txBody>
        </p:sp>
      </p:grpSp>
      <p:grpSp>
        <p:nvGrpSpPr>
          <p:cNvPr id="8" name="群組 23"/>
          <p:cNvGrpSpPr>
            <a:grpSpLocks/>
          </p:cNvGrpSpPr>
          <p:nvPr/>
        </p:nvGrpSpPr>
        <p:grpSpPr bwMode="auto">
          <a:xfrm>
            <a:off x="2860675" y="3562350"/>
            <a:ext cx="1198563" cy="1827213"/>
            <a:chOff x="2860706" y="3562208"/>
            <a:chExt cx="1198062" cy="1826613"/>
          </a:xfrm>
        </p:grpSpPr>
        <p:sp>
          <p:nvSpPr>
            <p:cNvPr id="107543" name="文字方塊 43"/>
            <p:cNvSpPr>
              <a:spLocks noChangeArrowheads="1"/>
            </p:cNvSpPr>
            <p:nvPr/>
          </p:nvSpPr>
          <p:spPr bwMode="auto">
            <a:xfrm>
              <a:off x="2860706" y="4233913"/>
              <a:ext cx="1150858" cy="50944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+mn-cs"/>
                </a:rPr>
                <a:t>學齡期</a:t>
              </a:r>
            </a:p>
          </p:txBody>
        </p:sp>
        <p:cxnSp>
          <p:nvCxnSpPr>
            <p:cNvPr id="47" name="直線接點 46"/>
            <p:cNvCxnSpPr/>
            <p:nvPr/>
          </p:nvCxnSpPr>
          <p:spPr>
            <a:xfrm>
              <a:off x="3436728" y="3562208"/>
              <a:ext cx="6347" cy="636379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545" name="文字方塊 47"/>
            <p:cNvSpPr>
              <a:spLocks noChangeArrowheads="1"/>
            </p:cNvSpPr>
            <p:nvPr/>
          </p:nvSpPr>
          <p:spPr bwMode="auto">
            <a:xfrm>
              <a:off x="3320660" y="4946147"/>
              <a:ext cx="738108" cy="442674"/>
            </a:xfrm>
            <a:prstGeom prst="wedgeRoundRectCallout">
              <a:avLst>
                <a:gd name="adj1" fmla="val -40954"/>
                <a:gd name="adj2" fmla="val -86685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+mn-cs"/>
                </a:rPr>
                <a:t>齲齒</a:t>
              </a:r>
            </a:p>
          </p:txBody>
        </p:sp>
      </p:grpSp>
      <p:grpSp>
        <p:nvGrpSpPr>
          <p:cNvPr id="10" name="群組 30"/>
          <p:cNvGrpSpPr>
            <a:grpSpLocks/>
          </p:cNvGrpSpPr>
          <p:nvPr/>
        </p:nvGrpSpPr>
        <p:grpSpPr bwMode="auto">
          <a:xfrm>
            <a:off x="4138613" y="1870075"/>
            <a:ext cx="2486025" cy="1862138"/>
            <a:chOff x="4139303" y="1869675"/>
            <a:chExt cx="2485310" cy="1861984"/>
          </a:xfrm>
        </p:grpSpPr>
        <p:grpSp>
          <p:nvGrpSpPr>
            <p:cNvPr id="107539" name="群組 48"/>
            <p:cNvGrpSpPr>
              <a:grpSpLocks/>
            </p:cNvGrpSpPr>
            <p:nvPr/>
          </p:nvGrpSpPr>
          <p:grpSpPr bwMode="auto">
            <a:xfrm>
              <a:off x="4139303" y="2567738"/>
              <a:ext cx="1456849" cy="1163921"/>
              <a:chOff x="4910377" y="2582836"/>
              <a:chExt cx="1456849" cy="1163921"/>
            </a:xfrm>
          </p:grpSpPr>
          <p:cxnSp>
            <p:nvCxnSpPr>
              <p:cNvPr id="50" name="直線接點 49"/>
              <p:cNvCxnSpPr/>
              <p:nvPr/>
            </p:nvCxnSpPr>
            <p:spPr>
              <a:xfrm>
                <a:off x="5638829" y="3094348"/>
                <a:ext cx="0" cy="652409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542" name="文字方塊 50"/>
              <p:cNvSpPr>
                <a:spLocks noChangeArrowheads="1"/>
              </p:cNvSpPr>
              <p:nvPr/>
            </p:nvSpPr>
            <p:spPr bwMode="auto">
              <a:xfrm>
                <a:off x="4910377" y="2582836"/>
                <a:ext cx="1456849" cy="510778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青少年期</a:t>
                </a:r>
              </a:p>
            </p:txBody>
          </p:sp>
        </p:grpSp>
        <p:sp>
          <p:nvSpPr>
            <p:cNvPr id="107540" name="文字方塊 51"/>
            <p:cNvSpPr>
              <a:spLocks noChangeArrowheads="1"/>
            </p:cNvSpPr>
            <p:nvPr/>
          </p:nvSpPr>
          <p:spPr bwMode="auto">
            <a:xfrm>
              <a:off x="4867727" y="1869675"/>
              <a:ext cx="1756886" cy="442674"/>
            </a:xfrm>
            <a:prstGeom prst="wedgeRoundRectCallout">
              <a:avLst>
                <a:gd name="adj1" fmla="val -53130"/>
                <a:gd name="adj2" fmla="val 100648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+mn-cs"/>
                </a:rPr>
                <a:t>齲齒、牙齦炎</a:t>
              </a:r>
            </a:p>
          </p:txBody>
        </p:sp>
      </p:grpSp>
      <p:grpSp>
        <p:nvGrpSpPr>
          <p:cNvPr id="12" name="群組 24"/>
          <p:cNvGrpSpPr>
            <a:grpSpLocks/>
          </p:cNvGrpSpPr>
          <p:nvPr/>
        </p:nvGrpSpPr>
        <p:grpSpPr bwMode="auto">
          <a:xfrm>
            <a:off x="5946775" y="3584575"/>
            <a:ext cx="2835275" cy="1914525"/>
            <a:chOff x="5960636" y="3585866"/>
            <a:chExt cx="2834910" cy="1913038"/>
          </a:xfrm>
        </p:grpSpPr>
        <p:sp>
          <p:nvSpPr>
            <p:cNvPr id="107536" name="文字方塊 52"/>
            <p:cNvSpPr>
              <a:spLocks noChangeArrowheads="1"/>
            </p:cNvSpPr>
            <p:nvPr/>
          </p:nvSpPr>
          <p:spPr bwMode="auto">
            <a:xfrm>
              <a:off x="5960636" y="4246389"/>
              <a:ext cx="1456849" cy="483021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+mn-cs"/>
                </a:rPr>
                <a:t>青壯年期</a:t>
              </a:r>
            </a:p>
          </p:txBody>
        </p:sp>
        <p:cxnSp>
          <p:nvCxnSpPr>
            <p:cNvPr id="54" name="直線接點 53"/>
            <p:cNvCxnSpPr/>
            <p:nvPr/>
          </p:nvCxnSpPr>
          <p:spPr>
            <a:xfrm>
              <a:off x="6643173" y="3585866"/>
              <a:ext cx="6349" cy="637679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538" name="文字方塊 54"/>
            <p:cNvSpPr>
              <a:spLocks noChangeArrowheads="1"/>
            </p:cNvSpPr>
            <p:nvPr/>
          </p:nvSpPr>
          <p:spPr bwMode="auto">
            <a:xfrm>
              <a:off x="6019485" y="5056230"/>
              <a:ext cx="2776061" cy="442674"/>
            </a:xfrm>
            <a:prstGeom prst="wedgeRoundRectCallout">
              <a:avLst>
                <a:gd name="adj1" fmla="val -27991"/>
                <a:gd name="adj2" fmla="val -117991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+mn-cs"/>
                </a:rPr>
                <a:t>牙周疾病、敏感性牙齒</a:t>
              </a:r>
            </a:p>
          </p:txBody>
        </p:sp>
      </p:grpSp>
      <p:grpSp>
        <p:nvGrpSpPr>
          <p:cNvPr id="13" name="群組 29"/>
          <p:cNvGrpSpPr>
            <a:grpSpLocks/>
          </p:cNvGrpSpPr>
          <p:nvPr/>
        </p:nvGrpSpPr>
        <p:grpSpPr bwMode="auto">
          <a:xfrm>
            <a:off x="6642100" y="808038"/>
            <a:ext cx="2395538" cy="2924175"/>
            <a:chOff x="6656304" y="807338"/>
            <a:chExt cx="2394897" cy="2924321"/>
          </a:xfrm>
        </p:grpSpPr>
        <p:grpSp>
          <p:nvGrpSpPr>
            <p:cNvPr id="107532" name="群組 55"/>
            <p:cNvGrpSpPr>
              <a:grpSpLocks/>
            </p:cNvGrpSpPr>
            <p:nvPr/>
          </p:nvGrpSpPr>
          <p:grpSpPr bwMode="auto">
            <a:xfrm>
              <a:off x="7754672" y="2554868"/>
              <a:ext cx="1150858" cy="1176791"/>
              <a:chOff x="5057807" y="2569966"/>
              <a:chExt cx="1150858" cy="1176791"/>
            </a:xfrm>
          </p:grpSpPr>
          <p:cxnSp>
            <p:nvCxnSpPr>
              <p:cNvPr id="57" name="直線接點 56"/>
              <p:cNvCxnSpPr/>
              <p:nvPr/>
            </p:nvCxnSpPr>
            <p:spPr>
              <a:xfrm>
                <a:off x="5638565" y="3094261"/>
                <a:ext cx="0" cy="652496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535" name="文字方塊 57"/>
              <p:cNvSpPr>
                <a:spLocks noChangeArrowheads="1"/>
              </p:cNvSpPr>
              <p:nvPr/>
            </p:nvSpPr>
            <p:spPr bwMode="auto">
              <a:xfrm>
                <a:off x="5057807" y="2569966"/>
                <a:ext cx="1150858" cy="510778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7030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老年期</a:t>
                </a:r>
              </a:p>
            </p:txBody>
          </p:sp>
        </p:grpSp>
        <p:sp>
          <p:nvSpPr>
            <p:cNvPr id="107533" name="文字方塊 58"/>
            <p:cNvSpPr>
              <a:spLocks noChangeArrowheads="1"/>
            </p:cNvSpPr>
            <p:nvPr/>
          </p:nvSpPr>
          <p:spPr bwMode="auto">
            <a:xfrm>
              <a:off x="6656304" y="807338"/>
              <a:ext cx="2394897" cy="1123712"/>
            </a:xfrm>
            <a:prstGeom prst="wedgeRoundRectCallout">
              <a:avLst>
                <a:gd name="adj1" fmla="val 24269"/>
                <a:gd name="adj2" fmla="val 101102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+mn-cs"/>
                </a:rPr>
                <a:t>缺牙、牙根齲齒、</a:t>
              </a:r>
              <a:endPara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+mn-cs"/>
                </a:rPr>
                <a:t>口腔機能退化、咀嚼吞嚥障礙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60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2556" y="1"/>
            <a:ext cx="7886700" cy="95040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各縣市</a:t>
            </a:r>
            <a:r>
              <a:rPr lang="en-US" altLang="zh-TW" sz="3600" b="1" dirty="0" smtClean="0"/>
              <a:t>7</a:t>
            </a:r>
            <a:r>
              <a:rPr lang="zh-TW" altLang="en-US" sz="3600" b="1" dirty="0" smtClean="0"/>
              <a:t>年級</a:t>
            </a:r>
            <a:r>
              <a:rPr lang="zh-TW" altLang="en-US" sz="3600" dirty="0" smtClean="0"/>
              <a:t>學童</a:t>
            </a:r>
            <a:r>
              <a:rPr lang="zh-TW" altLang="en-US" sz="3600" u="sng" dirty="0" smtClean="0"/>
              <a:t>齲齒盛行率</a:t>
            </a:r>
            <a:r>
              <a:rPr lang="zh-TW" altLang="en-US" sz="3600" dirty="0" smtClean="0"/>
              <a:t>比較</a:t>
            </a:r>
            <a:endParaRPr lang="zh-TW" altLang="en-US" sz="36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444124"/>
              </p:ext>
            </p:extLst>
          </p:nvPr>
        </p:nvGraphicFramePr>
        <p:xfrm>
          <a:off x="1266272" y="858994"/>
          <a:ext cx="6559268" cy="5890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233">
                  <a:extLst>
                    <a:ext uri="{9D8B030D-6E8A-4147-A177-3AD203B41FA5}">
                      <a16:colId xmlns:a16="http://schemas.microsoft.com/office/drawing/2014/main" val="3167802242"/>
                    </a:ext>
                  </a:extLst>
                </a:gridCol>
                <a:gridCol w="1286361">
                  <a:extLst>
                    <a:ext uri="{9D8B030D-6E8A-4147-A177-3AD203B41FA5}">
                      <a16:colId xmlns:a16="http://schemas.microsoft.com/office/drawing/2014/main" val="3969511067"/>
                    </a:ext>
                  </a:extLst>
                </a:gridCol>
                <a:gridCol w="1099454">
                  <a:extLst>
                    <a:ext uri="{9D8B030D-6E8A-4147-A177-3AD203B41FA5}">
                      <a16:colId xmlns:a16="http://schemas.microsoft.com/office/drawing/2014/main" val="1167471833"/>
                    </a:ext>
                  </a:extLst>
                </a:gridCol>
                <a:gridCol w="1231388">
                  <a:extLst>
                    <a:ext uri="{9D8B030D-6E8A-4147-A177-3AD203B41FA5}">
                      <a16:colId xmlns:a16="http://schemas.microsoft.com/office/drawing/2014/main" val="2928036105"/>
                    </a:ext>
                  </a:extLst>
                </a:gridCol>
                <a:gridCol w="1626832">
                  <a:extLst>
                    <a:ext uri="{9D8B030D-6E8A-4147-A177-3AD203B41FA5}">
                      <a16:colId xmlns:a16="http://schemas.microsoft.com/office/drawing/2014/main" val="597948288"/>
                    </a:ext>
                  </a:extLst>
                </a:gridCol>
              </a:tblGrid>
              <a:tr h="75865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縣市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104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105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106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齲齒盛行率</a:t>
                      </a:r>
                      <a:endParaRPr lang="en-US" altLang="zh-TW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比較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018881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全國</a:t>
                      </a:r>
                      <a:endParaRPr lang="zh-TW" altLang="en-US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61.40%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58.62%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57.07%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↓4.33%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737217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基隆市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54.54%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43.11%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57.45%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2.91%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5727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新北市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62.49%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60.36%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53.71%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↓8.78%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7037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臺北市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53.58%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44.97%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40.44%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↓9.58%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607393"/>
                  </a:ext>
                </a:extLst>
              </a:tr>
              <a:tr h="43044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宜蘭縣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55.83%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73.93%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66.47%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10.64%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1054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桃園市</a:t>
                      </a:r>
                      <a:endParaRPr lang="zh-TW" altLang="en-US" sz="2200" b="0" i="0" u="none" strike="noStrike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60.67%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66.53%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66.59%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1.67%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5663"/>
                  </a:ext>
                </a:extLst>
              </a:tr>
              <a:tr h="43044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新竹縣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35.29%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58.78%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57.45%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22.16%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8541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新竹市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83.09%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83.74%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94.09%</a:t>
                      </a:r>
                      <a:endParaRPr lang="en-US" altLang="zh-TW" sz="22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11.0%</a:t>
                      </a:r>
                      <a:endParaRPr lang="zh-TW" altLang="en-US" sz="2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86253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苗栗縣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53.56%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51.96%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49.76%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↓3.8%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375872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臺中市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72.44%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63.72%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55.38%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↓17.06%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0207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彰化縣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70.96%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74.07%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69.20%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↓1.76%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309004"/>
                  </a:ext>
                </a:extLst>
              </a:tr>
              <a:tr h="4248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南投縣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67.40%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59.68%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71.53%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4.13%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23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89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2556" y="0"/>
            <a:ext cx="7886700" cy="95040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各縣市</a:t>
            </a:r>
            <a:r>
              <a:rPr lang="en-US" altLang="zh-TW" sz="3600" b="1" dirty="0" smtClean="0"/>
              <a:t>7</a:t>
            </a:r>
            <a:r>
              <a:rPr lang="zh-TW" altLang="en-US" sz="3600" b="1" dirty="0" smtClean="0"/>
              <a:t>年級</a:t>
            </a:r>
            <a:r>
              <a:rPr lang="zh-TW" altLang="en-US" sz="3600" dirty="0" smtClean="0"/>
              <a:t>學童</a:t>
            </a:r>
            <a:r>
              <a:rPr lang="zh-TW" altLang="en-US" sz="3600" u="sng" dirty="0" smtClean="0"/>
              <a:t>齲齒盛行率</a:t>
            </a:r>
            <a:r>
              <a:rPr lang="zh-TW" altLang="en-US" sz="3600" dirty="0" smtClean="0"/>
              <a:t>比較</a:t>
            </a:r>
            <a:endParaRPr lang="zh-TW" altLang="en-US" sz="36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489819"/>
              </p:ext>
            </p:extLst>
          </p:nvPr>
        </p:nvGraphicFramePr>
        <p:xfrm>
          <a:off x="1317632" y="1045876"/>
          <a:ext cx="6456547" cy="5574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129">
                  <a:extLst>
                    <a:ext uri="{9D8B030D-6E8A-4147-A177-3AD203B41FA5}">
                      <a16:colId xmlns:a16="http://schemas.microsoft.com/office/drawing/2014/main" val="3167802242"/>
                    </a:ext>
                  </a:extLst>
                </a:gridCol>
                <a:gridCol w="1202222">
                  <a:extLst>
                    <a:ext uri="{9D8B030D-6E8A-4147-A177-3AD203B41FA5}">
                      <a16:colId xmlns:a16="http://schemas.microsoft.com/office/drawing/2014/main" val="3969511067"/>
                    </a:ext>
                  </a:extLst>
                </a:gridCol>
                <a:gridCol w="1215851">
                  <a:extLst>
                    <a:ext uri="{9D8B030D-6E8A-4147-A177-3AD203B41FA5}">
                      <a16:colId xmlns:a16="http://schemas.microsoft.com/office/drawing/2014/main" val="1167471833"/>
                    </a:ext>
                  </a:extLst>
                </a:gridCol>
                <a:gridCol w="1135464">
                  <a:extLst>
                    <a:ext uri="{9D8B030D-6E8A-4147-A177-3AD203B41FA5}">
                      <a16:colId xmlns:a16="http://schemas.microsoft.com/office/drawing/2014/main" val="364490337"/>
                    </a:ext>
                  </a:extLst>
                </a:gridCol>
                <a:gridCol w="1637881">
                  <a:extLst>
                    <a:ext uri="{9D8B030D-6E8A-4147-A177-3AD203B41FA5}">
                      <a16:colId xmlns:a16="http://schemas.microsoft.com/office/drawing/2014/main" val="597948288"/>
                    </a:ext>
                  </a:extLst>
                </a:gridCol>
              </a:tblGrid>
              <a:tr h="7563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縣市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104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105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106</a:t>
                      </a: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學年度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齲齒盛行率</a:t>
                      </a:r>
                      <a:endParaRPr lang="en-US" altLang="zh-TW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比較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018881"/>
                  </a:ext>
                </a:extLst>
              </a:tr>
              <a:tr h="42356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雲林縣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73.76%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52.76%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73.91%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0.15%</a:t>
                      </a:r>
                      <a:endParaRPr lang="zh-TW" altLang="en-US" sz="220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57273"/>
                  </a:ext>
                </a:extLst>
              </a:tr>
              <a:tr h="4663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嘉義縣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62.84%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49.36%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57.60%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5.24%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70373"/>
                  </a:ext>
                </a:extLst>
              </a:tr>
              <a:tr h="42356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嘉義市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53.00%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51.42%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59.55%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6.22%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607393"/>
                  </a:ext>
                </a:extLst>
              </a:tr>
              <a:tr h="42356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台南市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51.92%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46.66%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46.46%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5.46%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10543"/>
                  </a:ext>
                </a:extLst>
              </a:tr>
              <a:tr h="42356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高雄市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57.48%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56.05%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56.65%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0.83%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5663"/>
                  </a:ext>
                </a:extLst>
              </a:tr>
              <a:tr h="42356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屏東縣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56.99%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55.06%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54.43%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2.56%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85413"/>
                  </a:ext>
                </a:extLst>
              </a:tr>
              <a:tr h="42356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花蓮縣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64.09%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61.92%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48.15%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15.94%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86253"/>
                  </a:ext>
                </a:extLst>
              </a:tr>
              <a:tr h="42356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臺東縣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79.29%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70.39%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58.38%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↓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20.91%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375872"/>
                  </a:ext>
                </a:extLst>
              </a:tr>
              <a:tr h="4663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澎湖縣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66.83%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18.69%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67.03%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0.2%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0207"/>
                  </a:ext>
                </a:extLst>
              </a:tr>
              <a:tr h="42356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金門縣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55.36%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55.02%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58.99%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3.63%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309004"/>
                  </a:ext>
                </a:extLst>
              </a:tr>
              <a:tr h="4663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連江縣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55.45%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82.46%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61.54%</a:t>
                      </a:r>
                      <a:endParaRPr lang="en-US" altLang="zh-TW" sz="22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↑</a:t>
                      </a:r>
                      <a:r>
                        <a:rPr lang="en-US" altLang="zh-TW" sz="2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6.09%</a:t>
                      </a:r>
                      <a:endParaRPr lang="zh-TW" altLang="en-US" sz="2200" baseline="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23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12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2424" y="142705"/>
            <a:ext cx="8489287" cy="590462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兒童齲齒健保醫療支出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預估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245738"/>
              </p:ext>
            </p:extLst>
          </p:nvPr>
        </p:nvGraphicFramePr>
        <p:xfrm>
          <a:off x="222425" y="769895"/>
          <a:ext cx="8642932" cy="553247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697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7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6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3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225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472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8961">
                <a:tc>
                  <a:txBody>
                    <a:bodyPr/>
                    <a:lstStyle/>
                    <a:p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年齡</a:t>
                      </a:r>
                      <a:endParaRPr lang="zh-TW" altLang="en-US" sz="1600" b="1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22" marR="63222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人口數</a:t>
                      </a:r>
                      <a:endParaRPr lang="zh-TW" altLang="en-US" sz="1600" b="1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22" marR="63222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乳齒 </a:t>
                      </a:r>
                      <a:r>
                        <a:rPr lang="en-US" altLang="zh-TW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恆齒齲齒盛行率</a:t>
                      </a:r>
                      <a:endParaRPr lang="zh-TW" altLang="en-US" sz="1600" b="1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22" marR="63222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dmft</a:t>
                      </a:r>
                      <a:r>
                        <a:rPr lang="zh-TW" altLang="en-US" sz="15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5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DMFT</a:t>
                      </a:r>
                      <a:endParaRPr lang="zh-TW" altLang="en-US" sz="1500" b="1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22" marR="63222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乳齒 </a:t>
                      </a:r>
                      <a:r>
                        <a:rPr lang="en-US" altLang="zh-TW" sz="15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zh-TW" altLang="en-US" sz="15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恆齒</a:t>
                      </a:r>
                      <a:endParaRPr lang="en-US" altLang="zh-TW" sz="1500" b="1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5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總齲齒顆數</a:t>
                      </a:r>
                      <a:endParaRPr lang="zh-TW" altLang="en-US" sz="1500" b="1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22" marR="63222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單顆齲齒平均治療費用</a:t>
                      </a:r>
                      <a:endParaRPr lang="zh-TW" altLang="en-US" sz="1600" b="1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22" marR="63222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乳齒 </a:t>
                      </a:r>
                      <a:r>
                        <a:rPr lang="en-US" altLang="zh-TW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恆齒</a:t>
                      </a:r>
                      <a:endParaRPr lang="en-US" altLang="zh-TW" sz="1600" b="1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齲齒治療總金額</a:t>
                      </a:r>
                      <a:endParaRPr lang="zh-TW" altLang="en-US" sz="1600" b="1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22" marR="63222" marT="34290" marB="3429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227,319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58.11%</a:t>
                      </a: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3.18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420062.3255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rowSpan="18">
                  <a:txBody>
                    <a:bodyPr/>
                    <a:lstStyle/>
                    <a:p>
                      <a:pPr algn="l" fontAlgn="ctr"/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診察費</a:t>
                      </a:r>
                      <a:r>
                        <a:rPr lang="en-US" altLang="zh-TW" sz="1600" b="1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313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元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複合樹脂填補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750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元</a:t>
                      </a:r>
                    </a:p>
                    <a:p>
                      <a:pPr algn="l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個人負擔掛號費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元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l" fontAlgn="ctr"/>
                      <a:endParaRPr lang="en-US" altLang="zh-TW" sz="2000" b="1" i="0" u="none" strike="noStrike" baseline="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zh-TW" altLang="en-US" sz="20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其他自費項目支出</a:t>
                      </a:r>
                      <a:r>
                        <a:rPr lang="en-US" altLang="zh-TW" sz="20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zh-TW" altLang="en-US" sz="20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0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假牙、空間維持器等</a:t>
                      </a:r>
                      <a:r>
                        <a:rPr lang="en-US" altLang="zh-TW" sz="20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l" fontAlgn="ctr"/>
                      <a:endParaRPr lang="en-US" altLang="zh-TW" sz="1600" b="1" i="0" u="none" strike="noStrike" baseline="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endParaRPr lang="en-US" altLang="zh-TW" sz="1600" b="1" i="0" u="none" strike="noStrike" baseline="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2,006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246,269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72.59%</a:t>
                      </a: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4.98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890258.0022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9,026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257,231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73.65%</a:t>
                      </a: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5.58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1057134.524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5,713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306,404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78.08%</a:t>
                      </a: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6.26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1497643.922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9,764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1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3-6</a:t>
                      </a:r>
                      <a:r>
                        <a:rPr lang="zh-TW" altLang="en-US" sz="1600" b="1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歲</a:t>
                      </a:r>
                      <a:endParaRPr lang="zh-TW" alt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zh-TW" altLang="en-US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乳齒</a:t>
                      </a:r>
                      <a:r>
                        <a:rPr lang="en-US" altLang="zh-TW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)38</a:t>
                      </a:r>
                      <a:r>
                        <a:rPr lang="zh-TW" altLang="en-US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6,510</a:t>
                      </a:r>
                      <a:r>
                        <a:rPr lang="zh-TW" altLang="en-US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282,866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12.50%</a:t>
                      </a: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0.4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14143.3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1,414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267,352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19.90%</a:t>
                      </a: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0.62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32985.88976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3,299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323,307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20.44%</a:t>
                      </a: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1.07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70709.82736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7,071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322,466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21.77%</a:t>
                      </a: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1.5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105301.2723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530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324,429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28.84%</a:t>
                      </a: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1.85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173095.8487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7,310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322,381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37.30%</a:t>
                      </a: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2.58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310240.1315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1,024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1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7-12</a:t>
                      </a:r>
                      <a:r>
                        <a:rPr lang="zh-TW" altLang="en-US" sz="1600" b="1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歲</a:t>
                      </a:r>
                      <a:endParaRPr lang="zh-TW" alt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zh-TW" altLang="en-US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恆齒</a:t>
                      </a:r>
                      <a:r>
                        <a:rPr lang="en-US" altLang="zh-TW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)7</a:t>
                      </a:r>
                      <a:r>
                        <a:rPr lang="zh-TW" altLang="en-US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648</a:t>
                      </a:r>
                      <a:r>
                        <a:rPr lang="zh-TW" altLang="en-US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326,249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52.17%</a:t>
                      </a: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3.78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643371.5105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4,337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320,004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54.12%</a:t>
                      </a: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4.23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732577.4771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3,258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318,074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57.80%</a:t>
                      </a: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4.52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830987.4094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3,099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16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334,118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51.94%</a:t>
                      </a: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4.72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819112.997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1,911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17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309,358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50.69%</a:t>
                      </a: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5.14</a:t>
                      </a:r>
                      <a:endParaRPr lang="en-US" altLang="zh-TW" sz="16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806021.7508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602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1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13-17</a:t>
                      </a:r>
                      <a:r>
                        <a:rPr lang="zh-TW" altLang="en-US" sz="1600" b="1" u="none" strike="noStrike" baseline="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歲</a:t>
                      </a:r>
                      <a:endParaRPr lang="zh-TW" alt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恆齒</a:t>
                      </a:r>
                      <a:r>
                        <a:rPr lang="en-US" altLang="zh-TW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)38</a:t>
                      </a:r>
                      <a:r>
                        <a:rPr lang="zh-TW" altLang="en-US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3,207</a:t>
                      </a:r>
                      <a:r>
                        <a:rPr lang="zh-TW" altLang="en-US" sz="16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220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3-18</a:t>
                      </a:r>
                      <a:r>
                        <a:rPr lang="zh-TW" alt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歲</a:t>
                      </a:r>
                      <a:endParaRPr lang="zh-TW" alt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總支出</a:t>
                      </a:r>
                      <a:endParaRPr lang="zh-TW" altLang="en-US" sz="28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84</a:t>
                      </a:r>
                      <a:r>
                        <a:rPr lang="zh-TW" altLang="en-US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428</a:t>
                      </a:r>
                      <a:r>
                        <a:rPr lang="zh-TW" altLang="en-US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2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副標題 2"/>
          <p:cNvSpPr txBox="1">
            <a:spLocks/>
          </p:cNvSpPr>
          <p:nvPr/>
        </p:nvSpPr>
        <p:spPr>
          <a:xfrm>
            <a:off x="106065" y="6240804"/>
            <a:ext cx="8759292" cy="51834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資料來源：</a:t>
            </a:r>
            <a:endParaRPr kumimoji="0" lang="en-US" altLang="zh-TW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1.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衛生福利部</a:t>
            </a: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_93~94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年台灣地區六歲以下口腔狀況調查成果報告   </a:t>
            </a: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2.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衛生福利部</a:t>
            </a: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_ 94-95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年台灣地區兒童及青少年口腔狀況調查成果報告</a:t>
            </a:r>
            <a:endParaRPr kumimoji="0" lang="en-US" altLang="zh-TW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3.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內政部統計年報</a:t>
            </a: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_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人口年齡分布  </a:t>
            </a: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4.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全民健康保險醫療服務給付項目及支付標準</a:t>
            </a:r>
            <a:endParaRPr kumimoji="0" lang="en-US" altLang="zh-TW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63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9420"/>
          </a:xfrm>
        </p:spPr>
        <p:txBody>
          <a:bodyPr/>
          <a:lstStyle/>
          <a:p>
            <a:r>
              <a:rPr lang="zh-TW" altLang="en-US" dirty="0"/>
              <a:t>恆牙</a:t>
            </a:r>
            <a:r>
              <a:rPr lang="zh-TW" altLang="en-US" dirty="0" smtClean="0"/>
              <a:t>齲齒治療及衍生費用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472161" y="1215053"/>
          <a:ext cx="8350944" cy="5277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183">
                  <a:extLst>
                    <a:ext uri="{9D8B030D-6E8A-4147-A177-3AD203B41FA5}">
                      <a16:colId xmlns:a16="http://schemas.microsoft.com/office/drawing/2014/main" val="2601362104"/>
                    </a:ext>
                  </a:extLst>
                </a:gridCol>
                <a:gridCol w="3620025">
                  <a:extLst>
                    <a:ext uri="{9D8B030D-6E8A-4147-A177-3AD203B41FA5}">
                      <a16:colId xmlns:a16="http://schemas.microsoft.com/office/drawing/2014/main" val="1332908172"/>
                    </a:ext>
                  </a:extLst>
                </a:gridCol>
                <a:gridCol w="2087736">
                  <a:extLst>
                    <a:ext uri="{9D8B030D-6E8A-4147-A177-3AD203B41FA5}">
                      <a16:colId xmlns:a16="http://schemas.microsoft.com/office/drawing/2014/main" val="946812771"/>
                    </a:ext>
                  </a:extLst>
                </a:gridCol>
              </a:tblGrid>
              <a:tr h="384613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  <a:r>
                        <a:rPr lang="en-US" altLang="zh-TW" sz="2000" dirty="0" smtClean="0">
                          <a:solidFill>
                            <a:sysClr val="windowText" lastClr="000000"/>
                          </a:solidFill>
                        </a:rPr>
                        <a:t>(</a:t>
                      </a:r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健保給付</a:t>
                      </a:r>
                      <a:r>
                        <a:rPr lang="en-US" altLang="zh-TW" sz="2000" dirty="0" smtClean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金額</a:t>
                      </a:r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347947"/>
                  </a:ext>
                </a:extLst>
              </a:tr>
              <a:tr h="680469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填補</a:t>
                      </a:r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個人負擔掛號費</a:t>
                      </a:r>
                      <a:r>
                        <a:rPr lang="en-US" altLang="zh-TW" sz="2000" dirty="0" smtClean="0">
                          <a:solidFill>
                            <a:sysClr val="windowText" lastClr="000000"/>
                          </a:solidFill>
                        </a:rPr>
                        <a:t>100</a:t>
                      </a:r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元</a:t>
                      </a:r>
                      <a:r>
                        <a:rPr lang="en-US" altLang="zh-TW" sz="2000" dirty="0" smtClean="0">
                          <a:solidFill>
                            <a:sysClr val="windowText" lastClr="000000"/>
                          </a:solidFill>
                        </a:rPr>
                        <a:t>(</a:t>
                      </a:r>
                      <a:r>
                        <a:rPr lang="zh-TW" altLang="en-US" sz="2000" b="1" dirty="0" smtClean="0">
                          <a:solidFill>
                            <a:sysClr val="windowText" lastClr="000000"/>
                          </a:solidFill>
                        </a:rPr>
                        <a:t>自付</a:t>
                      </a:r>
                      <a:r>
                        <a:rPr lang="en-US" altLang="zh-TW" sz="2000" dirty="0" smtClean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</a:p>
                    <a:p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診察費</a:t>
                      </a:r>
                      <a:r>
                        <a:rPr lang="en-US" altLang="zh-TW" sz="2000" dirty="0" smtClean="0">
                          <a:solidFill>
                            <a:sysClr val="windowText" lastClr="000000"/>
                          </a:solidFill>
                        </a:rPr>
                        <a:t>200</a:t>
                      </a:r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元</a:t>
                      </a:r>
                      <a:r>
                        <a:rPr lang="en-US" altLang="zh-TW" sz="2000" dirty="0" smtClean="0">
                          <a:solidFill>
                            <a:sysClr val="windowText" lastClr="000000"/>
                          </a:solidFill>
                        </a:rPr>
                        <a:t>+</a:t>
                      </a:r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複合樹脂填補</a:t>
                      </a:r>
                      <a:r>
                        <a:rPr lang="en-US" altLang="zh-TW" sz="2000" dirty="0" smtClean="0">
                          <a:solidFill>
                            <a:sysClr val="windowText" lastClr="000000"/>
                          </a:solidFill>
                        </a:rPr>
                        <a:t>750</a:t>
                      </a:r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元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72482"/>
                  </a:ext>
                </a:extLst>
              </a:tr>
              <a:tr h="976326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恆牙根管治療</a:t>
                      </a:r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個人負擔掛號費</a:t>
                      </a:r>
                      <a:r>
                        <a:rPr lang="en-US" altLang="zh-TW" sz="2000" dirty="0" smtClean="0">
                          <a:solidFill>
                            <a:sysClr val="windowText" lastClr="000000"/>
                          </a:solidFill>
                        </a:rPr>
                        <a:t>100</a:t>
                      </a:r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元</a:t>
                      </a:r>
                      <a:r>
                        <a:rPr lang="en-US" altLang="zh-TW" sz="2000" dirty="0" smtClean="0">
                          <a:solidFill>
                            <a:sysClr val="windowText" lastClr="000000"/>
                          </a:solidFill>
                        </a:rPr>
                        <a:t>(</a:t>
                      </a:r>
                      <a:r>
                        <a:rPr lang="zh-TW" altLang="en-US" sz="2000" b="1" dirty="0" smtClean="0">
                          <a:solidFill>
                            <a:sysClr val="windowText" lastClr="000000"/>
                          </a:solidFill>
                        </a:rPr>
                        <a:t>自付</a:t>
                      </a:r>
                      <a:r>
                        <a:rPr lang="en-US" altLang="zh-TW" sz="2000" dirty="0" smtClean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</a:p>
                    <a:p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診察費</a:t>
                      </a:r>
                      <a:r>
                        <a:rPr lang="en-US" altLang="zh-TW" sz="2000" b="1" dirty="0" smtClean="0">
                          <a:solidFill>
                            <a:sysClr val="windowText" lastClr="000000"/>
                          </a:solidFill>
                        </a:rPr>
                        <a:t>313</a:t>
                      </a:r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元</a:t>
                      </a:r>
                      <a:r>
                        <a:rPr lang="en-US" altLang="zh-TW" sz="2000" dirty="0" smtClean="0">
                          <a:solidFill>
                            <a:sysClr val="windowText" lastClr="000000"/>
                          </a:solidFill>
                        </a:rPr>
                        <a:t>+</a:t>
                      </a:r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恆牙根管治療（三根以上）</a:t>
                      </a:r>
                      <a:r>
                        <a:rPr lang="en-US" altLang="zh-TW" sz="2000" b="1" dirty="0" smtClean="0">
                          <a:solidFill>
                            <a:srgbClr val="C00000"/>
                          </a:solidFill>
                        </a:rPr>
                        <a:t>3000</a:t>
                      </a:r>
                      <a:r>
                        <a:rPr lang="zh-TW" altLang="en-US" sz="2000" b="1" dirty="0" smtClean="0">
                          <a:solidFill>
                            <a:srgbClr val="C00000"/>
                          </a:solidFill>
                        </a:rPr>
                        <a:t>元</a:t>
                      </a:r>
                      <a:endParaRPr lang="en-US" altLang="zh-TW" sz="2000" b="1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診察費</a:t>
                      </a:r>
                      <a:r>
                        <a:rPr lang="en-US" altLang="zh-TW" sz="2000" b="1" dirty="0" smtClean="0">
                          <a:solidFill>
                            <a:sysClr val="windowText" lastClr="000000"/>
                          </a:solidFill>
                        </a:rPr>
                        <a:t>313</a:t>
                      </a:r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元</a:t>
                      </a:r>
                      <a:r>
                        <a:rPr lang="en-US" altLang="zh-TW" sz="2000" dirty="0" smtClean="0">
                          <a:solidFill>
                            <a:sysClr val="windowText" lastClr="000000"/>
                          </a:solidFill>
                        </a:rPr>
                        <a:t>+</a:t>
                      </a:r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恆牙根管治療（雙根以上）</a:t>
                      </a:r>
                      <a:r>
                        <a:rPr lang="en-US" altLang="zh-TW" sz="2000" b="1" dirty="0" smtClean="0">
                          <a:solidFill>
                            <a:srgbClr val="C00000"/>
                          </a:solidFill>
                        </a:rPr>
                        <a:t>2000</a:t>
                      </a:r>
                      <a:r>
                        <a:rPr lang="zh-TW" altLang="en-US" sz="2000" b="1" dirty="0" smtClean="0">
                          <a:solidFill>
                            <a:srgbClr val="C00000"/>
                          </a:solidFill>
                        </a:rPr>
                        <a:t>元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151041"/>
                  </a:ext>
                </a:extLst>
              </a:tr>
              <a:tr h="384613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  <a:r>
                        <a:rPr lang="en-US" altLang="zh-TW" sz="2000" dirty="0" smtClean="0">
                          <a:solidFill>
                            <a:sysClr val="windowText" lastClr="000000"/>
                          </a:solidFill>
                        </a:rPr>
                        <a:t>(</a:t>
                      </a:r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需</a:t>
                      </a:r>
                      <a:r>
                        <a:rPr lang="zh-TW" altLang="en-US" sz="2000" b="1" dirty="0" smtClean="0">
                          <a:solidFill>
                            <a:srgbClr val="FF0000"/>
                          </a:solidFill>
                        </a:rPr>
                        <a:t>自費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ysClr val="windowText" lastClr="000000"/>
                          </a:solidFill>
                        </a:rPr>
                        <a:t>金額</a:t>
                      </a:r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AA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036919"/>
                  </a:ext>
                </a:extLst>
              </a:tr>
              <a:tr h="384613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牙套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57856"/>
                  </a:ext>
                </a:extLst>
              </a:tr>
              <a:tr h="384613">
                <a:tc>
                  <a:txBody>
                    <a:bodyPr/>
                    <a:lstStyle/>
                    <a:p>
                      <a:pPr lvl="1"/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金屬牙冠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4,000~38,000</a:t>
                      </a:r>
                      <a:endParaRPr lang="zh-TW" alt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35064"/>
                  </a:ext>
                </a:extLst>
              </a:tr>
              <a:tr h="384613">
                <a:tc>
                  <a:txBody>
                    <a:bodyPr/>
                    <a:lstStyle/>
                    <a:p>
                      <a:pPr lvl="1"/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金屬陶瓷複合冠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5,000~30,000</a:t>
                      </a:r>
                      <a:endParaRPr lang="zh-TW" alt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83159"/>
                  </a:ext>
                </a:extLst>
              </a:tr>
              <a:tr h="384613">
                <a:tc>
                  <a:txBody>
                    <a:bodyPr/>
                    <a:lstStyle/>
                    <a:p>
                      <a:pPr lvl="1"/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全瓷牙冠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</a:rPr>
                        <a:t>12,000~35,000</a:t>
                      </a:r>
                      <a:endParaRPr lang="zh-TW" altLang="en-US" sz="2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369654"/>
                  </a:ext>
                </a:extLst>
              </a:tr>
              <a:tr h="384613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單顆活動假牙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</a:rPr>
                        <a:t>5,000~7,000</a:t>
                      </a:r>
                      <a:endParaRPr lang="zh-TW" altLang="en-US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488563"/>
                  </a:ext>
                </a:extLst>
              </a:tr>
              <a:tr h="797269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牙橋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以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單顆與材質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計算，</a:t>
                      </a:r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</a:rPr>
                        <a:t>4,000~30,000</a:t>
                      </a:r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</a:rPr>
                        <a:t>元</a:t>
                      </a:r>
                      <a:endParaRPr lang="en-US" altLang="zh-TW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若以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顆牙齒之牙套為例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</a:rPr>
                        <a:t>12,000~90,000</a:t>
                      </a:r>
                      <a:endParaRPr lang="zh-TW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834956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141AF-F7DB-4FA9-9BE5-21D26C67E5E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內容版面配置區 3" descr="crown.jpg"/>
          <p:cNvPicPr>
            <a:picLocks noChangeAspect="1"/>
          </p:cNvPicPr>
          <p:nvPr/>
        </p:nvPicPr>
        <p:blipFill rotWithShape="1">
          <a:blip r:embed="rId2" cstate="print"/>
          <a:srcRect l="50176" r="23898" b="23021"/>
          <a:stretch/>
        </p:blipFill>
        <p:spPr>
          <a:xfrm>
            <a:off x="5092700" y="3853976"/>
            <a:ext cx="833036" cy="1360501"/>
          </a:xfrm>
          <a:prstGeom prst="rect">
            <a:avLst/>
          </a:prstGeom>
        </p:spPr>
      </p:pic>
      <p:pic>
        <p:nvPicPr>
          <p:cNvPr id="9" name="內容版面配置區 3" descr="single-RPD.jpg"/>
          <p:cNvPicPr>
            <a:picLocks noChangeAspect="1"/>
          </p:cNvPicPr>
          <p:nvPr/>
        </p:nvPicPr>
        <p:blipFill rotWithShape="1">
          <a:blip r:embed="rId3" cstate="print"/>
          <a:srcRect l="12616" t="13821" r="11354" b="12928"/>
          <a:stretch/>
        </p:blipFill>
        <p:spPr>
          <a:xfrm>
            <a:off x="6244462" y="3853960"/>
            <a:ext cx="1257300" cy="1115170"/>
          </a:xfrm>
          <a:prstGeom prst="rect">
            <a:avLst/>
          </a:prstGeom>
        </p:spPr>
      </p:pic>
      <p:pic>
        <p:nvPicPr>
          <p:cNvPr id="10" name="圖片 9" descr="bridge2.jpg"/>
          <p:cNvPicPr>
            <a:picLocks noChangeAspect="1"/>
          </p:cNvPicPr>
          <p:nvPr/>
        </p:nvPicPr>
        <p:blipFill rotWithShape="1">
          <a:blip r:embed="rId4" cstate="print"/>
          <a:srcRect l="17422" t="24271" r="21795" b="24272"/>
          <a:stretch/>
        </p:blipFill>
        <p:spPr>
          <a:xfrm>
            <a:off x="7326549" y="5088056"/>
            <a:ext cx="1464112" cy="10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齲齒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的成因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0E40-EE87-41B0-B79D-FFD017B98A4F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679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齲齒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四因素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28650" y="1825625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4098290" cy="435133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牙齒：有牙齒才有齲齒</a:t>
            </a:r>
            <a:endParaRPr lang="en-US" altLang="zh-TW" dirty="0" smtClean="0"/>
          </a:p>
          <a:p>
            <a:r>
              <a:rPr lang="zh-TW" altLang="en-US" b="1" dirty="0" smtClean="0"/>
              <a:t>食物</a:t>
            </a:r>
            <a:r>
              <a:rPr lang="zh-TW" altLang="en-US" dirty="0" smtClean="0"/>
              <a:t>：只要飲食就有食物殘渣留於口中</a:t>
            </a:r>
            <a:endParaRPr lang="en-US" altLang="zh-TW" dirty="0" smtClean="0"/>
          </a:p>
          <a:p>
            <a:r>
              <a:rPr lang="zh-TW" altLang="en-US" b="1" dirty="0" smtClean="0"/>
              <a:t>細菌</a:t>
            </a:r>
            <a:r>
              <a:rPr lang="zh-TW" altLang="en-US" dirty="0" smtClean="0"/>
              <a:t>：利用食物殘渣增生，混合成</a:t>
            </a:r>
            <a:r>
              <a:rPr lang="zh-TW" altLang="en-US" b="1" dirty="0" smtClean="0">
                <a:solidFill>
                  <a:srgbClr val="FF0000"/>
                </a:solidFill>
              </a:rPr>
              <a:t>牙菌斑</a:t>
            </a:r>
            <a:r>
              <a:rPr lang="zh-TW" altLang="en-US" dirty="0" smtClean="0"/>
              <a:t>，使口腔環境</a:t>
            </a:r>
            <a:r>
              <a:rPr lang="zh-TW" altLang="en-US" b="1" dirty="0" smtClean="0">
                <a:solidFill>
                  <a:srgbClr val="0000FF"/>
                </a:solidFill>
              </a:rPr>
              <a:t>酸化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r>
              <a:rPr lang="zh-TW" altLang="en-US" b="1" dirty="0" smtClean="0"/>
              <a:t>時間</a:t>
            </a:r>
            <a:r>
              <a:rPr lang="zh-TW" altLang="en-US" dirty="0" smtClean="0"/>
              <a:t>：經過足夠的時間後，</a:t>
            </a:r>
            <a:r>
              <a:rPr lang="zh-TW" altLang="en-US" b="1" dirty="0" smtClean="0">
                <a:solidFill>
                  <a:srgbClr val="0000FF"/>
                </a:solidFill>
              </a:rPr>
              <a:t>酸</a:t>
            </a:r>
            <a:r>
              <a:rPr lang="zh-TW" altLang="en-US" b="1" dirty="0" smtClean="0">
                <a:solidFill>
                  <a:srgbClr val="FF0000"/>
                </a:solidFill>
              </a:rPr>
              <a:t>使牙齒</a:t>
            </a:r>
            <a:r>
              <a:rPr lang="zh-TW" altLang="en-US" b="1" dirty="0" smtClean="0">
                <a:solidFill>
                  <a:srgbClr val="0000FF"/>
                </a:solidFill>
              </a:rPr>
              <a:t>脫鈣</a:t>
            </a:r>
            <a:r>
              <a:rPr lang="zh-TW" altLang="en-US" b="1" dirty="0" smtClean="0">
                <a:solidFill>
                  <a:srgbClr val="FF0000"/>
                </a:solidFill>
              </a:rPr>
              <a:t>速度大於再礦化</a:t>
            </a:r>
            <a:r>
              <a:rPr lang="zh-TW" altLang="en-US" dirty="0" smtClean="0"/>
              <a:t>，而後產生窩洞</a:t>
            </a:r>
            <a:endParaRPr lang="en-US" altLang="zh-TW" dirty="0" smtClean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0E40-EE87-41B0-B79D-FFD017B98A4F}" type="slidenum">
              <a:rPr lang="zh-TW" altLang="en-US" smtClean="0"/>
              <a:t>45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078770" y="2995751"/>
            <a:ext cx="98552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4800" dirty="0" smtClean="0"/>
              <a:t>齲齒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31088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914401" y="590550"/>
            <a:ext cx="72866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000" b="1" dirty="0" smtClean="0">
                <a:solidFill>
                  <a:srgbClr val="1A7D83"/>
                </a:solidFill>
                <a:latin typeface="MElleHK-Medium" panose="00000600000000000000" pitchFamily="50" charset="-120"/>
                <a:ea typeface="MElleHK-Medium" panose="00000600000000000000" pitchFamily="50" charset="-120"/>
              </a:rPr>
              <a:t>牙菌斑</a:t>
            </a:r>
            <a:endParaRPr lang="zh-TW" altLang="en-US" sz="5000" b="1" dirty="0">
              <a:solidFill>
                <a:srgbClr val="1A7D83"/>
              </a:solidFill>
              <a:latin typeface="MElleHK-Medium" panose="00000600000000000000" pitchFamily="50" charset="-120"/>
              <a:ea typeface="MElleHK-Medium" panose="00000600000000000000" pitchFamily="50" charset="-120"/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2102666" y="1360595"/>
            <a:ext cx="4938679" cy="0"/>
          </a:xfrm>
          <a:prstGeom prst="line">
            <a:avLst/>
          </a:prstGeom>
          <a:ln w="28575" cap="rnd" cmpd="sng" algn="ctr">
            <a:solidFill>
              <a:srgbClr val="1A7D8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" name="Picture 3" descr="DSC_92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4475" y="2425707"/>
            <a:ext cx="3028950" cy="2682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DSC_92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7725" y="2425707"/>
            <a:ext cx="3028950" cy="2682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893594" y="5552958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1A7D83"/>
                </a:solidFill>
                <a:latin typeface="MElleHK-Medium" panose="00000600000000000000" pitchFamily="50" charset="-120"/>
                <a:ea typeface="MElleHK-Medium" panose="00000600000000000000" pitchFamily="50" charset="-120"/>
              </a:rPr>
              <a:t>資料提供</a:t>
            </a:r>
            <a:r>
              <a:rPr lang="en-US" altLang="zh-TW" sz="2000" dirty="0" smtClean="0">
                <a:solidFill>
                  <a:srgbClr val="1A7D83"/>
                </a:solidFill>
                <a:latin typeface="MElleHK-Medium" panose="00000600000000000000" pitchFamily="50" charset="-120"/>
                <a:ea typeface="MElleHK-Medium" panose="00000600000000000000" pitchFamily="50" charset="-120"/>
              </a:rPr>
              <a:t>:</a:t>
            </a:r>
            <a:r>
              <a:rPr lang="zh-TW" altLang="en-US" sz="2000" dirty="0" smtClean="0">
                <a:solidFill>
                  <a:srgbClr val="1A7D83"/>
                </a:solidFill>
                <a:latin typeface="MElleHK-Medium" panose="00000600000000000000" pitchFamily="50" charset="-120"/>
                <a:ea typeface="MElleHK-Medium" panose="00000600000000000000" pitchFamily="50" charset="-120"/>
              </a:rPr>
              <a:t>陳日生</a:t>
            </a:r>
            <a:endParaRPr lang="zh-TW" altLang="en-US" sz="2000" dirty="0">
              <a:solidFill>
                <a:srgbClr val="1A7D83"/>
              </a:solidFill>
              <a:latin typeface="MElleHK-Medium" panose="00000600000000000000" pitchFamily="50" charset="-120"/>
              <a:ea typeface="MElleHK-Medium" panose="00000600000000000000" pitchFamily="50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54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進食後口中酸性變化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Stephen Curve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" y="2277393"/>
            <a:ext cx="7111093" cy="3918613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7082-9EAF-43B5-B783-B89C48BA5F2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342448"/>
            <a:ext cx="8852092" cy="6196465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7082-9EAF-43B5-B783-B89C48BA5F2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5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8942" t="9599" r="29950" b="6005"/>
          <a:stretch/>
        </p:blipFill>
        <p:spPr>
          <a:xfrm>
            <a:off x="1664958" y="1"/>
            <a:ext cx="5938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22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迷思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zh-TW" dirty="0" smtClean="0"/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zh-TW" dirty="0" smtClean="0"/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zh-TW" dirty="0" smtClean="0"/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zh-TW" dirty="0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zh-TW" dirty="0" smtClean="0">
                <a:solidFill>
                  <a:srgbClr val="FF0000"/>
                </a:solidFill>
              </a:rPr>
              <a:t>8020=80</a:t>
            </a:r>
            <a:r>
              <a:rPr lang="zh-TW" altLang="en-US" dirty="0" smtClean="0">
                <a:solidFill>
                  <a:srgbClr val="FF0000"/>
                </a:solidFill>
              </a:rPr>
              <a:t>歲，擁有</a:t>
            </a:r>
            <a:r>
              <a:rPr lang="en-US" altLang="zh-TW" dirty="0" smtClean="0">
                <a:solidFill>
                  <a:srgbClr val="FF0000"/>
                </a:solidFill>
              </a:rPr>
              <a:t>20</a:t>
            </a:r>
            <a:r>
              <a:rPr lang="zh-TW" altLang="en-US" dirty="0" smtClean="0">
                <a:solidFill>
                  <a:srgbClr val="FF0000"/>
                </a:solidFill>
              </a:rPr>
              <a:t>顆真牙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zh-TW" altLang="en-US" dirty="0" smtClean="0">
                <a:solidFill>
                  <a:srgbClr val="FF0000"/>
                </a:solidFill>
              </a:rPr>
              <a:t>到老還能擁有真牙，從年輕就要開始保養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2334403" y="2120900"/>
            <a:ext cx="4423006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60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老人</a:t>
            </a:r>
            <a:r>
              <a:rPr kumimoji="0" lang="en-US" altLang="zh-TW" sz="660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=</a:t>
            </a:r>
            <a:r>
              <a:rPr kumimoji="0" lang="zh-TW" altLang="en-US" sz="660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假牙</a:t>
            </a:r>
            <a:r>
              <a:rPr kumimoji="0" lang="en-US" altLang="zh-TW" sz="660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n-lt"/>
                <a:ea typeface="+mn-ea"/>
              </a:rPr>
              <a:t>?</a:t>
            </a:r>
            <a:endParaRPr kumimoji="0" lang="zh-TW" altLang="en-US" sz="6600" dirty="0">
              <a:ln w="0"/>
              <a:solidFill>
                <a:schemeClr val="tx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  <a:ea typeface="+mn-ea"/>
            </a:endParaRPr>
          </a:p>
        </p:txBody>
      </p:sp>
      <p:sp>
        <p:nvSpPr>
          <p:cNvPr id="93189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7CE54E39-EB0D-43D9-8428-FCC90A1CC99D}" type="slidenum">
              <a:rPr kumimoji="0"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pPr eaLnBrk="1" hangingPunct="1"/>
              <a:t>5</a:t>
            </a:fld>
            <a:endParaRPr kumimoji="0" lang="zh-TW" altLang="en-US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371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Hant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台灣本籍與外籍兒童</a:t>
            </a:r>
            <a:r>
              <a:rPr lang="en-US" altLang="zh-Hant" sz="36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dmft</a:t>
            </a:r>
            <a:r>
              <a:rPr lang="en-US" altLang="zh-Hant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Index</a:t>
            </a:r>
            <a:r>
              <a:rPr lang="zh-Hant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比較</a:t>
            </a:r>
            <a:endParaRPr lang="zh-Hant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48C9-C28C-42BB-814E-B27BCC38EA9C}" type="slidenum">
              <a:rPr lang="zh-Hant" altLang="en-US" smtClean="0"/>
              <a:t>50</a:t>
            </a:fld>
            <a:endParaRPr lang="zh-Hant" altLang="en-US"/>
          </a:p>
        </p:txBody>
      </p:sp>
      <p:pic>
        <p:nvPicPr>
          <p:cNvPr id="5" name="圖片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59" y="1854367"/>
            <a:ext cx="6793082" cy="40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910918" y="6106838"/>
            <a:ext cx="5322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zh-Hant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Hant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本籍與外籍兒童之</a:t>
            </a:r>
            <a:r>
              <a:rPr lang="en-US" altLang="zh-Hant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dmft</a:t>
            </a:r>
            <a:r>
              <a:rPr lang="en-US" altLang="zh-Hant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index(Lin, et al., 2014)</a:t>
            </a:r>
          </a:p>
        </p:txBody>
      </p:sp>
    </p:spTree>
    <p:extLst>
      <p:ext uri="{BB962C8B-B14F-4D97-AF65-F5344CB8AC3E}">
        <p14:creationId xmlns:p14="http://schemas.microsoft.com/office/powerpoint/2010/main" val="19936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8836" t="19476" r="29505" b="6225"/>
          <a:stretch/>
        </p:blipFill>
        <p:spPr>
          <a:xfrm>
            <a:off x="1431985" y="112143"/>
            <a:ext cx="6423280" cy="644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259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8440" t="29542" r="29192" b="24661"/>
          <a:stretch/>
        </p:blipFill>
        <p:spPr>
          <a:xfrm>
            <a:off x="520819" y="1095554"/>
            <a:ext cx="7916483" cy="4813540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3864634" y="1449238"/>
            <a:ext cx="1043796" cy="819509"/>
          </a:xfrm>
          <a:prstGeom prst="roundRect">
            <a:avLst/>
          </a:prstGeom>
          <a:noFill/>
          <a:ln w="38100">
            <a:solidFill>
              <a:srgbClr val="E537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5888966" y="2343510"/>
            <a:ext cx="1184694" cy="848264"/>
          </a:xfrm>
          <a:prstGeom prst="roundRect">
            <a:avLst/>
          </a:prstGeom>
          <a:noFill/>
          <a:ln w="38100">
            <a:solidFill>
              <a:srgbClr val="E537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1719532" y="2343510"/>
            <a:ext cx="1184694" cy="848264"/>
          </a:xfrm>
          <a:prstGeom prst="roundRect">
            <a:avLst/>
          </a:prstGeom>
          <a:noFill/>
          <a:ln w="38100">
            <a:solidFill>
              <a:srgbClr val="E537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56199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9968" t="32131" r="29629" b="34274"/>
          <a:stretch/>
        </p:blipFill>
        <p:spPr>
          <a:xfrm>
            <a:off x="457199" y="1350033"/>
            <a:ext cx="8484210" cy="3968152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569344" y="2863970"/>
            <a:ext cx="7875916" cy="189781"/>
          </a:xfrm>
          <a:prstGeom prst="roundRect">
            <a:avLst/>
          </a:prstGeom>
          <a:noFill/>
          <a:ln w="28575">
            <a:solidFill>
              <a:srgbClr val="E537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569344" y="3226279"/>
            <a:ext cx="7944928" cy="172529"/>
          </a:xfrm>
          <a:prstGeom prst="roundRect">
            <a:avLst/>
          </a:prstGeom>
          <a:noFill/>
          <a:ln w="28575">
            <a:solidFill>
              <a:srgbClr val="E537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40808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兒童照護者對口腔保健重要性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74800"/>
            <a:ext cx="7886700" cy="4781551"/>
          </a:xfrm>
        </p:spPr>
        <p:txBody>
          <a:bodyPr>
            <a:normAutofit/>
          </a:bodyPr>
          <a:lstStyle/>
          <a:p>
            <a:r>
              <a:rPr lang="zh-TW" altLang="en-US" dirty="0"/>
              <a:t>許多研究指出，</a:t>
            </a:r>
            <a:r>
              <a:rPr lang="zh-TW" altLang="en-US" b="1" dirty="0">
                <a:solidFill>
                  <a:srgbClr val="FF0000"/>
                </a:solidFill>
              </a:rPr>
              <a:t>家長本身</a:t>
            </a:r>
            <a:r>
              <a:rPr lang="zh-TW" altLang="en-US" dirty="0"/>
              <a:t>對口腔保健的信念與態度和孩童的齲齒、牙齒清潔、甜食攝取習慣具有強大的關聯</a:t>
            </a:r>
            <a:r>
              <a:rPr lang="zh-TW" altLang="en-US" dirty="0" smtClean="0"/>
              <a:t>性。</a:t>
            </a:r>
            <a:r>
              <a:rPr lang="en-US" altLang="zh-TW" sz="2000" baseline="-25000" dirty="0"/>
              <a:t>(</a:t>
            </a:r>
            <a:r>
              <a:rPr lang="en-US" altLang="zh-TW" sz="2000" baseline="-25000" dirty="0" err="1"/>
              <a:t>Skeie</a:t>
            </a:r>
            <a:r>
              <a:rPr lang="en-US" altLang="zh-TW" sz="2000" baseline="-25000" dirty="0"/>
              <a:t>, Riordan, </a:t>
            </a:r>
            <a:r>
              <a:rPr lang="en-US" altLang="zh-TW" sz="2000" baseline="-25000" dirty="0" err="1"/>
              <a:t>Klock</a:t>
            </a:r>
            <a:r>
              <a:rPr lang="en-US" altLang="zh-TW" sz="2000" baseline="-25000" dirty="0"/>
              <a:t>, &amp; </a:t>
            </a:r>
            <a:r>
              <a:rPr lang="en-US" altLang="zh-TW" sz="2000" baseline="-25000" dirty="0" err="1"/>
              <a:t>Espelid</a:t>
            </a:r>
            <a:r>
              <a:rPr lang="en-US" altLang="zh-TW" sz="2000" baseline="-25000" dirty="0"/>
              <a:t>, 2006)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Children’s </a:t>
            </a:r>
            <a:r>
              <a:rPr lang="en-US" altLang="zh-TW" dirty="0"/>
              <a:t>dental health relies especially on parental participation and the support of dental services. </a:t>
            </a:r>
            <a:r>
              <a:rPr lang="zh-TW" altLang="en-US" dirty="0" smtClean="0"/>
              <a:t>    </a:t>
            </a:r>
            <a:r>
              <a:rPr lang="en-US" altLang="zh-TW" sz="2000" baseline="-25000" dirty="0" smtClean="0"/>
              <a:t>(</a:t>
            </a:r>
            <a:r>
              <a:rPr lang="en-US" altLang="zh-TW" sz="2000" baseline="-25000" dirty="0"/>
              <a:t>Pine et al., 2004)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Children </a:t>
            </a:r>
            <a:r>
              <a:rPr lang="en-US" altLang="zh-TW" dirty="0"/>
              <a:t>with a history or evidence of caries or whose primary caregiver has severe caries should be regarded as at increased risk for the disease</a:t>
            </a:r>
            <a:r>
              <a:rPr lang="en-US" altLang="zh-TW" sz="2000" baseline="-25000" dirty="0" smtClean="0"/>
              <a:t>.(</a:t>
            </a:r>
            <a:r>
              <a:rPr lang="en-US" altLang="zh-TW" sz="2000" baseline="-25000" dirty="0" err="1"/>
              <a:t>Krol</a:t>
            </a:r>
            <a:r>
              <a:rPr lang="en-US" altLang="zh-TW" sz="2000" baseline="-25000" dirty="0"/>
              <a:t>, 2003</a:t>
            </a:r>
            <a:r>
              <a:rPr lang="en-US" altLang="zh-TW" sz="2000" baseline="-25000" dirty="0" smtClean="0"/>
              <a:t>)</a:t>
            </a:r>
            <a:endParaRPr lang="zh-TW" altLang="en-US" sz="2000" baseline="-250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4DE3-72E1-4ED3-AC51-9C465828ED1A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536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內容版面配置區 13"/>
          <p:cNvGraphicFramePr>
            <a:graphicFrameLocks noGrp="1"/>
          </p:cNvGraphicFramePr>
          <p:nvPr>
            <p:ph idx="1"/>
            <p:extLst/>
          </p:nvPr>
        </p:nvGraphicFramePr>
        <p:xfrm>
          <a:off x="590204" y="1006921"/>
          <a:ext cx="8038407" cy="4023360"/>
        </p:xfrm>
        <a:graphic>
          <a:graphicData uri="http://schemas.openxmlformats.org/drawingml/2006/table">
            <a:tbl>
              <a:tblPr firstRow="1" firstCol="1" bandRow="1"/>
              <a:tblGrid>
                <a:gridCol w="357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0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24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48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3115">
                <a:tc gridSpan="6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表</a:t>
                      </a:r>
                      <a:r>
                        <a:rPr lang="en-US" sz="22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sz="22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臺北市</a:t>
                      </a:r>
                      <a:r>
                        <a:rPr lang="zh-TW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學齡前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3-5</a:t>
                      </a:r>
                      <a:r>
                        <a:rPr lang="zh-TW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歲</a:t>
                      </a:r>
                      <a:r>
                        <a:rPr lang="zh-TW" sz="22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兒童齲齒與決定因子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84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SECC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Non-SECC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84"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aOR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(95%CI)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aOR</a:t>
                      </a:r>
                      <a:endParaRPr lang="zh-TW" sz="2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(95%CI)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084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zh-TW" altLang="en-US" sz="22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父母協助兒童睡覺前刷牙</a:t>
                      </a:r>
                      <a:endParaRPr lang="zh-TW" altLang="en-US" sz="2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084">
                <a:tc>
                  <a:txBody>
                    <a:bodyPr/>
                    <a:lstStyle/>
                    <a:p>
                      <a:pPr marL="304800" algn="just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1.00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1.00</a:t>
                      </a:r>
                      <a:endParaRPr lang="zh-TW" sz="2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084">
                <a:tc>
                  <a:txBody>
                    <a:bodyPr/>
                    <a:lstStyle/>
                    <a:p>
                      <a:pPr marL="304800" algn="just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有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0.79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(0.75-0.84)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0.76</a:t>
                      </a:r>
                      <a:endParaRPr lang="zh-TW" sz="2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(0.71-0.81)</a:t>
                      </a:r>
                      <a:endParaRPr lang="zh-TW" sz="2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84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定期塗氟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084">
                <a:tc>
                  <a:txBody>
                    <a:bodyPr/>
                    <a:lstStyle/>
                    <a:p>
                      <a:pPr marL="304800" algn="just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否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1.00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1.00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084">
                <a:tc>
                  <a:txBody>
                    <a:bodyPr/>
                    <a:lstStyle/>
                    <a:p>
                      <a:pPr marL="304800" algn="just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是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0.86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(0.80-0.92)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0.74</a:t>
                      </a:r>
                      <a:endParaRPr lang="zh-TW" sz="2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(0.68-0.81)</a:t>
                      </a:r>
                      <a:endParaRPr lang="zh-TW" sz="2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0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飲食</a:t>
                      </a:r>
                      <a:r>
                        <a:rPr lang="zh-TW" sz="22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習慣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2084">
                <a:tc>
                  <a:txBody>
                    <a:bodyPr/>
                    <a:lstStyle/>
                    <a:p>
                      <a:pPr marL="152400" algn="just">
                        <a:spcAft>
                          <a:spcPts val="0"/>
                        </a:spcAft>
                      </a:pPr>
                      <a:r>
                        <a:rPr lang="zh-TW" sz="22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點心攝取頻率</a:t>
                      </a:r>
                      <a:r>
                        <a:rPr lang="en-US" sz="22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(0-14</a:t>
                      </a:r>
                      <a:r>
                        <a:rPr lang="zh-TW" sz="22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r>
                        <a:rPr lang="en-US" sz="22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1.03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(1.02-1.04)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1.06</a:t>
                      </a:r>
                      <a:endParaRPr lang="zh-TW" sz="2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(1.05-1.06)</a:t>
                      </a:r>
                      <a:endParaRPr lang="zh-TW" sz="2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913">
                <a:tc>
                  <a:txBody>
                    <a:bodyPr/>
                    <a:lstStyle/>
                    <a:p>
                      <a:pPr marL="152400" algn="l">
                        <a:spcAft>
                          <a:spcPts val="0"/>
                        </a:spcAft>
                      </a:pPr>
                      <a:r>
                        <a:rPr lang="zh-TW" sz="22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含糖飲料攝取頻率</a:t>
                      </a:r>
                      <a:r>
                        <a:rPr lang="en-US" sz="22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(0-21</a:t>
                      </a:r>
                      <a:r>
                        <a:rPr lang="zh-TW" sz="22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r>
                        <a:rPr lang="en-US" altLang="zh-TW" sz="2200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1.05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(1.04-1.06)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1.10</a:t>
                      </a:r>
                      <a:endParaRPr lang="zh-TW" sz="2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(1.08-1.11)</a:t>
                      </a:r>
                      <a:endParaRPr lang="zh-TW" sz="2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4DE3-72E1-4ED3-AC51-9C465828ED1A}" type="slidenum">
              <a:rPr lang="zh-TW" altLang="en-US" smtClean="0"/>
              <a:t>55</a:t>
            </a:fld>
            <a:endParaRPr lang="zh-TW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105150" y="255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52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52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kumimoji="0" lang="en-US" altLang="zh-TW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kumimoji="0" lang="en-US" altLang="zh-TW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52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13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83" y="127907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3600" b="1" dirty="0" smtClean="0"/>
              <a:t>含糖飲料</a:t>
            </a:r>
            <a:r>
              <a:rPr lang="zh-TW" altLang="en-US" sz="3600" dirty="0" smtClean="0"/>
              <a:t>與</a:t>
            </a:r>
            <a:r>
              <a:rPr lang="zh-TW" altLang="en-US" sz="3600" b="1" dirty="0" smtClean="0"/>
              <a:t>口腔保健行為</a:t>
            </a:r>
            <a:r>
              <a:rPr lang="zh-TW" altLang="en-US" sz="3600" dirty="0" smtClean="0"/>
              <a:t>的交互作用</a:t>
            </a:r>
            <a:endParaRPr lang="zh-TW" altLang="en-US" sz="3600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249" y="1729532"/>
            <a:ext cx="7886700" cy="3686783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0E40-EE87-41B0-B79D-FFD017B98A4F}" type="slidenum">
              <a:rPr lang="zh-TW" altLang="en-US" smtClean="0"/>
              <a:t>56</a:t>
            </a:fld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7489796" y="3455582"/>
            <a:ext cx="9994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698249" y="999895"/>
            <a:ext cx="7297435" cy="1183212"/>
            <a:chOff x="698249" y="1003520"/>
            <a:chExt cx="7297435" cy="1183212"/>
          </a:xfrm>
        </p:grpSpPr>
        <p:sp>
          <p:nvSpPr>
            <p:cNvPr id="11" name="橢圓 10"/>
            <p:cNvSpPr/>
            <p:nvPr/>
          </p:nvSpPr>
          <p:spPr>
            <a:xfrm>
              <a:off x="698249" y="1017151"/>
              <a:ext cx="1828799" cy="1169581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1"/>
                  </a:solidFill>
                </a:rPr>
                <a:t>母親</a:t>
              </a:r>
              <a:r>
                <a:rPr lang="zh-TW" altLang="en-US" dirty="0" smtClean="0">
                  <a:solidFill>
                    <a:srgbClr val="FF0000"/>
                  </a:solidFill>
                </a:rPr>
                <a:t>未</a:t>
              </a:r>
              <a:r>
                <a:rPr lang="zh-TW" altLang="en-US" dirty="0" smtClean="0">
                  <a:solidFill>
                    <a:schemeClr val="tx1"/>
                  </a:solidFill>
                </a:rPr>
                <a:t>在</a:t>
              </a:r>
              <a:r>
                <a:rPr lang="zh-TW" alt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睡前幫孩童潔牙</a:t>
              </a:r>
              <a:endPara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2622741" y="1265146"/>
              <a:ext cx="4475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</a:t>
              </a:r>
              <a:endParaRPr lang="zh-TW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6" name="橢圓 15"/>
            <p:cNvSpPr/>
            <p:nvPr/>
          </p:nvSpPr>
          <p:spPr>
            <a:xfrm>
              <a:off x="3165992" y="1003520"/>
              <a:ext cx="1932082" cy="1169581"/>
            </a:xfrm>
            <a:prstGeom prst="ellipse">
              <a:avLst/>
            </a:prstGeom>
            <a:solidFill>
              <a:srgbClr val="C2D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孩童攝取含糖飲料</a:t>
              </a:r>
              <a:r>
                <a:rPr lang="zh-TW" altLang="en-US" dirty="0" smtClean="0">
                  <a:solidFill>
                    <a:srgbClr val="FF0000"/>
                  </a:solidFill>
                </a:rPr>
                <a:t>一天大於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3</a:t>
              </a:r>
              <a:r>
                <a:rPr lang="zh-TW" altLang="en-US" dirty="0" smtClean="0">
                  <a:solidFill>
                    <a:srgbClr val="FF0000"/>
                  </a:solidFill>
                </a:rPr>
                <a:t>次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9" name="橢圓 18"/>
            <p:cNvSpPr/>
            <p:nvPr/>
          </p:nvSpPr>
          <p:spPr>
            <a:xfrm>
              <a:off x="6010465" y="1017151"/>
              <a:ext cx="1985219" cy="1169581"/>
            </a:xfrm>
            <a:prstGeom prst="ellipse">
              <a:avLst/>
            </a:prstGeom>
            <a:solidFill>
              <a:srgbClr val="FACE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有</a:t>
              </a:r>
              <a:r>
                <a:rPr lang="en-US" altLang="zh-TW" b="1" dirty="0" smtClean="0">
                  <a:solidFill>
                    <a:srgbClr val="FF0000"/>
                  </a:solidFill>
                </a:rPr>
                <a:t>4.3</a:t>
              </a:r>
              <a:r>
                <a:rPr lang="zh-TW" altLang="en-US" b="1" dirty="0" smtClean="0">
                  <a:solidFill>
                    <a:srgbClr val="FF0000"/>
                  </a:solidFill>
                </a:rPr>
                <a:t>倍</a:t>
              </a:r>
              <a:r>
                <a:rPr lang="zh-TW" altLang="en-US" dirty="0" smtClean="0">
                  <a:solidFill>
                    <a:schemeClr val="tx1"/>
                  </a:solidFill>
                </a:rPr>
                <a:t>的可能</a:t>
              </a:r>
              <a:r>
                <a:rPr lang="zh-TW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發生嚴重早發性齲齒</a:t>
              </a:r>
              <a:endPara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" name="向右箭號 19"/>
            <p:cNvSpPr/>
            <p:nvPr/>
          </p:nvSpPr>
          <p:spPr>
            <a:xfrm>
              <a:off x="5219344" y="1426726"/>
              <a:ext cx="669851" cy="389011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865369" y="4958317"/>
            <a:ext cx="7361074" cy="1183227"/>
            <a:chOff x="737893" y="5248303"/>
            <a:chExt cx="7361074" cy="1183227"/>
          </a:xfrm>
        </p:grpSpPr>
        <p:sp>
          <p:nvSpPr>
            <p:cNvPr id="22" name="橢圓 21"/>
            <p:cNvSpPr/>
            <p:nvPr/>
          </p:nvSpPr>
          <p:spPr>
            <a:xfrm>
              <a:off x="737893" y="5248303"/>
              <a:ext cx="1828799" cy="1169581"/>
            </a:xfrm>
            <a:prstGeom prst="ellipse">
              <a:avLst/>
            </a:prstGeom>
            <a:solidFill>
              <a:srgbClr val="CBE7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1"/>
                  </a:solidFill>
                </a:rPr>
                <a:t>孩童</a:t>
              </a:r>
              <a:r>
                <a:rPr lang="zh-TW" altLang="en-US" dirty="0" smtClean="0">
                  <a:solidFill>
                    <a:srgbClr val="FF0000"/>
                  </a:solidFill>
                </a:rPr>
                <a:t>沒有</a:t>
              </a:r>
              <a:r>
                <a:rPr lang="zh-TW" altLang="en-US" b="1" dirty="0" smtClean="0">
                  <a:solidFill>
                    <a:schemeClr val="tx1"/>
                  </a:solidFill>
                </a:rPr>
                <a:t>定期塗氟</a:t>
              </a:r>
              <a:endPara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2622741" y="5369210"/>
              <a:ext cx="4475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</a:t>
              </a:r>
              <a:endParaRPr lang="zh-TW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3165992" y="5260961"/>
              <a:ext cx="1941254" cy="1169581"/>
            </a:xfrm>
            <a:prstGeom prst="ellipse">
              <a:avLst/>
            </a:prstGeom>
            <a:solidFill>
              <a:srgbClr val="F2C9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孩童攝取含糖飲料</a:t>
              </a:r>
              <a:r>
                <a:rPr lang="zh-TW" altLang="en-US" dirty="0" smtClean="0">
                  <a:solidFill>
                    <a:srgbClr val="FF0000"/>
                  </a:solidFill>
                </a:rPr>
                <a:t>一天大於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3</a:t>
              </a:r>
              <a:r>
                <a:rPr lang="zh-TW" altLang="en-US" dirty="0" smtClean="0">
                  <a:solidFill>
                    <a:srgbClr val="FF0000"/>
                  </a:solidFill>
                </a:rPr>
                <a:t>次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5" name="向右箭號 24"/>
            <p:cNvSpPr/>
            <p:nvPr/>
          </p:nvSpPr>
          <p:spPr>
            <a:xfrm>
              <a:off x="5219344" y="5652235"/>
              <a:ext cx="669851" cy="38901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橢圓 25"/>
            <p:cNvSpPr/>
            <p:nvPr/>
          </p:nvSpPr>
          <p:spPr>
            <a:xfrm>
              <a:off x="6113748" y="5261949"/>
              <a:ext cx="1985219" cy="1169581"/>
            </a:xfrm>
            <a:prstGeom prst="ellipse">
              <a:avLst/>
            </a:prstGeom>
            <a:solidFill>
              <a:srgbClr val="FACE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有</a:t>
              </a:r>
              <a:r>
                <a:rPr lang="en-US" altLang="zh-TW" b="1" dirty="0" smtClean="0">
                  <a:solidFill>
                    <a:srgbClr val="FF0000"/>
                  </a:solidFill>
                </a:rPr>
                <a:t>3.5</a:t>
              </a:r>
              <a:r>
                <a:rPr lang="zh-TW" altLang="en-US" b="1" dirty="0" smtClean="0">
                  <a:solidFill>
                    <a:srgbClr val="FF0000"/>
                  </a:solidFill>
                </a:rPr>
                <a:t>倍</a:t>
              </a:r>
              <a:r>
                <a:rPr lang="zh-TW" altLang="en-US" dirty="0" smtClean="0">
                  <a:solidFill>
                    <a:schemeClr val="tx1"/>
                  </a:solidFill>
                </a:rPr>
                <a:t>的可能</a:t>
              </a:r>
              <a:r>
                <a:rPr lang="zh-TW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發生嚴重早發性齲齒</a:t>
              </a:r>
              <a:endPara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30" name="直線接點 29"/>
          <p:cNvCxnSpPr/>
          <p:nvPr/>
        </p:nvCxnSpPr>
        <p:spPr>
          <a:xfrm>
            <a:off x="7476550" y="4958317"/>
            <a:ext cx="9994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/>
          <p:cNvSpPr txBox="1"/>
          <p:nvPr/>
        </p:nvSpPr>
        <p:spPr>
          <a:xfrm>
            <a:off x="3592266" y="6273225"/>
            <a:ext cx="5297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T</a:t>
            </a:r>
            <a:r>
              <a:rPr lang="en-US" altLang="zh-TW" sz="1400" dirty="0" smtClean="0"/>
              <a:t>he </a:t>
            </a:r>
            <a:r>
              <a:rPr lang="en-US" altLang="zh-TW" sz="1400" dirty="0"/>
              <a:t>Department of Health, Taipei City, Government of Taiwan in 2014.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82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382386" y="778148"/>
          <a:ext cx="8329352" cy="5154587"/>
        </p:xfrm>
        <a:graphic>
          <a:graphicData uri="http://schemas.openxmlformats.org/drawingml/2006/table">
            <a:tbl>
              <a:tblPr firstRow="1" firstCol="1" bandRow="1"/>
              <a:tblGrid>
                <a:gridCol w="4004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2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3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5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9845">
                <a:tc gridSpan="6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表</a:t>
                      </a: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臺北市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學齡前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3-5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歲</a:t>
                      </a:r>
                      <a:r>
                        <a:rPr 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兒童齲齒與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飲食習慣之關係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個案數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=34,941)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32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變項</a:t>
                      </a: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Non-SECC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SECC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1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 err="1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aOR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(95%CI)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 err="1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aOR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(95%CI)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8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糖果、巧克力、</a:t>
                      </a: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甜味餅乾</a:t>
                      </a:r>
                      <a:r>
                        <a:rPr lang="zh-TW" sz="20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等</a:t>
                      </a:r>
                      <a:r>
                        <a:rPr lang="zh-TW" sz="20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甜食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845">
                <a:tc>
                  <a:txBody>
                    <a:bodyPr/>
                    <a:lstStyle/>
                    <a:p>
                      <a:pPr marL="152400" algn="l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幾乎不吃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845">
                <a:tc>
                  <a:txBody>
                    <a:bodyPr/>
                    <a:lstStyle/>
                    <a:p>
                      <a:pPr marL="152400" algn="l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每星期</a:t>
                      </a:r>
                      <a:r>
                        <a:rPr lang="en-US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1-3</a:t>
                      </a:r>
                      <a:r>
                        <a:rPr lang="zh-TW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endParaRPr lang="zh-TW" sz="20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1.46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(1.34-1.59)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2.02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(1.79-2.28)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845">
                <a:tc>
                  <a:txBody>
                    <a:bodyPr/>
                    <a:lstStyle/>
                    <a:p>
                      <a:pPr marL="152400" algn="l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每星期</a:t>
                      </a:r>
                      <a:r>
                        <a:rPr lang="en-US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4-6</a:t>
                      </a:r>
                      <a:r>
                        <a:rPr lang="zh-TW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endParaRPr lang="zh-TW" sz="20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1.61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(1.47-1.78)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2.54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(2.23-2.90)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845">
                <a:tc>
                  <a:txBody>
                    <a:bodyPr/>
                    <a:lstStyle/>
                    <a:p>
                      <a:pPr marL="152400" algn="l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每星期</a:t>
                      </a:r>
                      <a:r>
                        <a:rPr lang="en-US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次以上</a:t>
                      </a:r>
                      <a:endParaRPr lang="zh-TW" sz="20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1.62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(1.43-4.83)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2.91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(2.49-3.40)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5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i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for trend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&lt;0.001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&lt;0.001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96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洋芋片、乖乖、蝦味先、科學麵、鹹味餅乾等</a:t>
                      </a:r>
                      <a:r>
                        <a:rPr lang="zh-TW" sz="20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鹹味</a:t>
                      </a:r>
                      <a:r>
                        <a:rPr lang="zh-TW" sz="20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零食食品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845">
                <a:tc>
                  <a:txBody>
                    <a:bodyPr/>
                    <a:lstStyle/>
                    <a:p>
                      <a:pPr marL="152400" algn="l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幾乎不吃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9845">
                <a:tc>
                  <a:txBody>
                    <a:bodyPr/>
                    <a:lstStyle/>
                    <a:p>
                      <a:pPr marL="152400" algn="l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每星期</a:t>
                      </a:r>
                      <a:r>
                        <a:rPr lang="en-US" sz="20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1-3</a:t>
                      </a:r>
                      <a:r>
                        <a:rPr lang="zh-TW" sz="20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1.26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(1.20-1.33)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1.62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(1.51-1.72)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9845">
                <a:tc>
                  <a:txBody>
                    <a:bodyPr/>
                    <a:lstStyle/>
                    <a:p>
                      <a:pPr marL="152400" algn="l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每星期</a:t>
                      </a:r>
                      <a:r>
                        <a:rPr lang="en-US" sz="20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4-6</a:t>
                      </a:r>
                      <a:r>
                        <a:rPr lang="zh-TW" sz="20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1.37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(1.21-1.54)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1.77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(1.53-2.04)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9845">
                <a:tc>
                  <a:txBody>
                    <a:bodyPr/>
                    <a:lstStyle/>
                    <a:p>
                      <a:pPr marL="152400" algn="l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每星期</a:t>
                      </a:r>
                      <a:r>
                        <a:rPr lang="en-US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次以上</a:t>
                      </a:r>
                      <a:endParaRPr lang="zh-TW" sz="20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1.19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(0.92-1.53)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2.09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(1.59-2.75)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48988">
                <a:tc>
                  <a:txBody>
                    <a:bodyPr/>
                    <a:lstStyle/>
                    <a:p>
                      <a:pPr marL="152400" algn="l">
                        <a:spcAft>
                          <a:spcPts val="0"/>
                        </a:spcAft>
                      </a:pPr>
                      <a:r>
                        <a:rPr lang="en-US" sz="2000" i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for trend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&lt;0.001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&lt;0.001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4DE3-72E1-4ED3-AC51-9C465828ED1A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00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623456" y="204722"/>
          <a:ext cx="7772645" cy="6470398"/>
        </p:xfrm>
        <a:graphic>
          <a:graphicData uri="http://schemas.openxmlformats.org/drawingml/2006/table">
            <a:tbl>
              <a:tblPr firstRow="1" firstCol="1" bandRow="1"/>
              <a:tblGrid>
                <a:gridCol w="398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04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1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90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5090">
                <a:tc gridSpan="7"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表</a:t>
                      </a:r>
                      <a:r>
                        <a:rPr lang="en-US" altLang="zh-TW" sz="18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altLang="zh-TW" sz="18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續</a:t>
                      </a:r>
                      <a:r>
                        <a:rPr lang="en-US" altLang="zh-TW" sz="18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sz="18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臺北市</a:t>
                      </a: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學齡前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3-5</a:t>
                      </a: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歲</a:t>
                      </a:r>
                      <a:r>
                        <a:rPr lang="zh-TW" sz="18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兒童齲齒與</a:t>
                      </a: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飲食習慣之關係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個案數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=34,941)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588">
                <a:tc rowSpan="2">
                  <a:txBody>
                    <a:bodyPr/>
                    <a:lstStyle/>
                    <a:p>
                      <a:pPr algn="just" defTabSz="54000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變項</a:t>
                      </a: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defTabSz="540000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Non-SECC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defTabSz="540000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SECC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 dirty="0" err="1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aOR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(95%CI)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 dirty="0" err="1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aOR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(95%CI)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汽水、可樂等含</a:t>
                      </a:r>
                      <a:r>
                        <a:rPr lang="zh-TW" sz="20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氣泡飲料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marL="152400" algn="l" defTabSz="540000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幾乎不喝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1.00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1.00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marL="152400" algn="l" defTabSz="540000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每星期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1-3</a:t>
                      </a:r>
                      <a:r>
                        <a:rPr lang="zh-TW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1.41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(1.33-1.50)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1.82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(1.69-1.95)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marL="152400" algn="l" defTabSz="540000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每星期</a:t>
                      </a:r>
                      <a:r>
                        <a:rPr lang="en-US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4-6</a:t>
                      </a:r>
                      <a:r>
                        <a:rPr lang="zh-TW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endParaRPr lang="zh-TW" sz="20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1.56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(1.16-2.11)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2.60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(1.91-3.55)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marL="152400" algn="l" defTabSz="540000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每星期</a:t>
                      </a:r>
                      <a:r>
                        <a:rPr lang="en-US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次以上</a:t>
                      </a:r>
                      <a:endParaRPr lang="zh-TW" sz="20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1.43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(0.75-2.71)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3.33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(1.80-6.19)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marL="152400" algn="l" defTabSz="540000">
                        <a:spcAft>
                          <a:spcPts val="0"/>
                        </a:spcAft>
                      </a:pPr>
                      <a:r>
                        <a:rPr lang="en-US" sz="2000" i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p 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for trend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&lt;0.001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&lt;0.001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養樂多等</a:t>
                      </a:r>
                      <a:r>
                        <a:rPr lang="zh-TW" sz="20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乳酸飲料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marL="152400" algn="l" defTabSz="540000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幾乎不喝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marL="152400" algn="l" defTabSz="540000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每星期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1-3</a:t>
                      </a:r>
                      <a:r>
                        <a:rPr lang="zh-TW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1.16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(1.10-1.23)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1.40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(1.30-1.50)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marL="152400" algn="l" defTabSz="540000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每星期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4-6</a:t>
                      </a:r>
                      <a:r>
                        <a:rPr lang="zh-TW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1.16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(1.04-1.29)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1.50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(1.32-1.70)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marL="152400" algn="l" defTabSz="540000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每星期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次以上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0.93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(0.67-1.27)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1.26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(0.88-1.81)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marL="152400" algn="l" defTabSz="540000">
                        <a:spcAft>
                          <a:spcPts val="0"/>
                        </a:spcAft>
                      </a:pPr>
                      <a:r>
                        <a:rPr lang="en-US" sz="2000" i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for trend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&lt;0.001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&lt;0.001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珍珠奶茶、紅茶</a:t>
                      </a:r>
                      <a:r>
                        <a:rPr lang="zh-TW" sz="2000" b="1" kern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等</a:t>
                      </a:r>
                      <a:r>
                        <a:rPr lang="zh-TW" altLang="en-US" sz="2000" b="1" kern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含</a:t>
                      </a:r>
                      <a:r>
                        <a:rPr lang="zh-TW" sz="2000" b="1" kern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糖</a:t>
                      </a:r>
                      <a:r>
                        <a:rPr lang="zh-TW" sz="20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飲料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marL="152400" algn="l" defTabSz="540000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幾乎不喝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1.00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marL="152400" algn="l" defTabSz="540000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每星期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1-3</a:t>
                      </a:r>
                      <a:r>
                        <a:rPr lang="zh-TW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1.35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(1.27-1.43)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1.83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(1.71-1.95)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marL="152400" algn="l" defTabSz="540000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每星期</a:t>
                      </a:r>
                      <a:r>
                        <a:rPr lang="en-US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4-6</a:t>
                      </a:r>
                      <a:r>
                        <a:rPr lang="zh-TW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endParaRPr lang="zh-TW" sz="20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1.45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(1.16-1.82)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2.50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(1.98-3.17)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marL="152400" algn="l" defTabSz="540000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每星期</a:t>
                      </a:r>
                      <a:r>
                        <a:rPr lang="en-US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20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次以上</a:t>
                      </a:r>
                      <a:endParaRPr lang="zh-TW" sz="20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1.65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(1.00-2.74)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540000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2.45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(1.42-4.23)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3440">
                <a:tc>
                  <a:txBody>
                    <a:bodyPr/>
                    <a:lstStyle/>
                    <a:p>
                      <a:pPr marL="152400" algn="l" defTabSz="540000">
                        <a:spcAft>
                          <a:spcPts val="0"/>
                        </a:spcAft>
                      </a:pPr>
                      <a:r>
                        <a:rPr lang="en-US" sz="2000" i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for trend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&lt;0.001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5400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3715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defTabSz="5400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&lt;0.001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7156" marR="371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4DE3-72E1-4ED3-AC51-9C465828ED1A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311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657140" y="1718054"/>
            <a:ext cx="7886700" cy="2637816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科學實證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有效的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口腔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預防保健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策略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401" lvl="1" indent="-228467"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0000FF"/>
                </a:solidFill>
              </a:rPr>
              <a:t>初段預防</a:t>
            </a:r>
            <a:r>
              <a:rPr lang="en-US" altLang="zh-TW" sz="2800" b="1" dirty="0">
                <a:solidFill>
                  <a:srgbClr val="0000FF"/>
                </a:solidFill>
              </a:rPr>
              <a:t>:</a:t>
            </a:r>
            <a:r>
              <a:rPr lang="zh-TW" altLang="en-US" sz="2800" b="1" dirty="0">
                <a:solidFill>
                  <a:srgbClr val="0000FF"/>
                </a:solidFill>
              </a:rPr>
              <a:t> 健康促進與特殊防護</a:t>
            </a:r>
            <a:endParaRPr lang="en-US" altLang="zh-TW" sz="2800" b="1" dirty="0">
              <a:solidFill>
                <a:srgbClr val="0000FF"/>
              </a:solidFill>
            </a:endParaRPr>
          </a:p>
          <a:p>
            <a:pPr marL="685401" lvl="1" indent="-228467"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prstClr val="black"/>
                </a:solidFill>
              </a:rPr>
              <a:t>次段預防</a:t>
            </a:r>
            <a:r>
              <a:rPr lang="en-US" altLang="zh-TW" sz="2800" b="1" dirty="0">
                <a:solidFill>
                  <a:prstClr val="black"/>
                </a:solidFill>
              </a:rPr>
              <a:t>:</a:t>
            </a:r>
            <a:r>
              <a:rPr lang="zh-TW" altLang="en-US" sz="2800" dirty="0">
                <a:solidFill>
                  <a:prstClr val="black"/>
                </a:solidFill>
              </a:rPr>
              <a:t>定期口腔檢查</a:t>
            </a:r>
            <a:endParaRPr lang="en-US" altLang="zh-TW" sz="2800" dirty="0">
              <a:solidFill>
                <a:prstClr val="black"/>
              </a:solidFill>
            </a:endParaRPr>
          </a:p>
          <a:p>
            <a:pPr marL="685401" lvl="1" indent="-22846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prstClr val="black"/>
                </a:solidFill>
              </a:rPr>
              <a:t>末段預防</a:t>
            </a:r>
            <a:r>
              <a:rPr lang="en-US" altLang="zh-TW" sz="2800" b="1" dirty="0">
                <a:solidFill>
                  <a:prstClr val="black"/>
                </a:solidFill>
              </a:rPr>
              <a:t>:</a:t>
            </a:r>
            <a:r>
              <a:rPr lang="zh-TW" altLang="en-US" sz="2800" dirty="0">
                <a:solidFill>
                  <a:prstClr val="black"/>
                </a:solidFill>
              </a:rPr>
              <a:t> 齲齒治療</a:t>
            </a:r>
            <a:endParaRPr lang="en-US" altLang="zh-TW" sz="2800" dirty="0">
              <a:solidFill>
                <a:prstClr val="black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396E-8390-4A46-A60B-EA1A914D456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7200" dirty="0" smtClean="0">
                <a:latin typeface="微軟正黑體" panose="020B0604030504040204" pitchFamily="34" charset="-120"/>
              </a:rPr>
              <a:t>8020</a:t>
            </a:r>
            <a:endParaRPr lang="zh-TW" altLang="en-US" sz="7200" dirty="0">
              <a:latin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2092960"/>
            <a:ext cx="7886700" cy="3783965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日本近二十年來，提倡「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8020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」口腔保健運動。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  <a:p>
            <a:pPr marL="0" indent="0">
              <a:buNone/>
            </a:pPr>
            <a:r>
              <a:rPr lang="en-US" altLang="zh-TW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20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顆自然牙，可保有最基本的咀嚼力</a:t>
            </a:r>
            <a:endParaRPr lang="en-US" altLang="zh-TW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41AF-F7DB-4FA9-9BE5-21D26C67E5E3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561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科學實證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強度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396E-8390-4A46-A60B-EA1A914D456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38760" y="6067318"/>
            <a:ext cx="8529320" cy="369277"/>
          </a:xfrm>
          <a:prstGeom prst="rect">
            <a:avLst/>
          </a:prstGeom>
          <a:noFill/>
        </p:spPr>
        <p:txBody>
          <a:bodyPr wrap="square" lIns="91386" tIns="45693" rIns="91386" bIns="45693" rtlCol="0">
            <a:spAutoFit/>
          </a:bodyPr>
          <a:lstStyle/>
          <a:p>
            <a:pPr defTabSz="456933"/>
            <a:r>
              <a:rPr lang="zh-TW" altLang="en-US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因不同政府單位與機構認定方式稍有差異，且使用不同符號</a:t>
            </a:r>
            <a:r>
              <a:rPr lang="zh-TW" altLang="en-US" kern="1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，但大致遵守上述規則</a:t>
            </a:r>
            <a:endParaRPr lang="zh-TW" altLang="en-US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內容版面配置區 4"/>
          <p:cNvGraphicFramePr>
            <a:graphicFrameLocks/>
          </p:cNvGraphicFramePr>
          <p:nvPr>
            <p:extLst/>
          </p:nvPr>
        </p:nvGraphicFramePr>
        <p:xfrm>
          <a:off x="284480" y="1467360"/>
          <a:ext cx="8483600" cy="4492867"/>
        </p:xfrm>
        <a:graphic>
          <a:graphicData uri="http://schemas.openxmlformats.org/drawingml/2006/table">
            <a:tbl>
              <a:tblPr firstRow="1" firstCol="1" bandRow="1"/>
              <a:tblGrid>
                <a:gridCol w="192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9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實證等級</a:t>
                      </a:r>
                      <a:endParaRPr lang="zh-TW" sz="28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61290"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科學實證強度</a:t>
                      </a:r>
                      <a:endParaRPr lang="zh-TW" sz="28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956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I,A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12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強有力的實證，來自至少一個系統性評論，此評論乃針對</a:t>
                      </a: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多個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設計妥善之</a:t>
                      </a: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隨機對照試驗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(RCT)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582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II,B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12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強有力的實證，來自</a:t>
                      </a: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至少一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個設計妥善且樣本數適當的</a:t>
                      </a: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隨機對照</a:t>
                      </a:r>
                      <a:r>
                        <a:rPr lang="zh-TW" sz="2000" b="1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試驗</a:t>
                      </a:r>
                      <a:r>
                        <a:rPr lang="en-US" altLang="zh-TW" sz="2000" b="1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(RCT)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894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III,C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12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實證來自設計妥善但</a:t>
                      </a: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非隨機的試驗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介入單一族群之前後測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世代追蹤研究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配對病例對照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之時間序列研究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208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IV,D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12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實證來自二個以上的中心或研究團隊的設計妥善但</a:t>
                      </a: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非實驗性質之研究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3207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V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12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受尊敬的權威人士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，根據臨床實證、描述性研究、或專家委員會報告，所提出之意見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323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GP</a:t>
                      </a:r>
                      <a:r>
                        <a:rPr lang="en-US" sz="2000" kern="100" dirty="0" smtClean="0">
                          <a:effectLst/>
                          <a:latin typeface="Segoe UI Symbol" panose="020B0502040204020203" pitchFamily="34" charset="0"/>
                          <a:ea typeface="新細明體" panose="02020500000000000000" pitchFamily="18" charset="-120"/>
                          <a:cs typeface="Segoe UI Symbol" panose="020B0502040204020203" pitchFamily="34" charset="0"/>
                        </a:rPr>
                        <a:t>✔</a:t>
                      </a: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,GPP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12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無實證但實務可行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1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39478"/>
          </a:xfrm>
        </p:spPr>
        <p:txBody>
          <a:bodyPr>
            <a:normAutofit/>
          </a:bodyPr>
          <a:lstStyle/>
          <a:p>
            <a:r>
              <a:rPr lang="zh-TW" altLang="zh-TW" dirty="0" smtClean="0"/>
              <a:t>兒童</a:t>
            </a:r>
            <a:r>
              <a:rPr lang="zh-TW" altLang="en-US" dirty="0" smtClean="0"/>
              <a:t>具</a:t>
            </a:r>
            <a:r>
              <a:rPr lang="zh-TW" altLang="zh-TW" dirty="0" smtClean="0"/>
              <a:t>科學實證</a:t>
            </a:r>
            <a:r>
              <a:rPr lang="zh-TW" altLang="en-US" dirty="0" smtClean="0"/>
              <a:t>之</a:t>
            </a:r>
            <a:r>
              <a:rPr lang="zh-TW" altLang="zh-TW" dirty="0" smtClean="0"/>
              <a:t>防齲措施</a:t>
            </a:r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30ED6-9F87-436C-94D5-8677D041DEC0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graphicFrame>
        <p:nvGraphicFramePr>
          <p:cNvPr id="3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2890516"/>
              </p:ext>
            </p:extLst>
          </p:nvPr>
        </p:nvGraphicFramePr>
        <p:xfrm>
          <a:off x="471516" y="2108200"/>
          <a:ext cx="7155180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607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3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項次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自我防齲措施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證據等級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牙膏氟離子濃度應在</a:t>
                      </a: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1,350-1,500 ppm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I, A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每天用</a:t>
                      </a: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含氟牙膏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至少刷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次牙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I, B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刷完牙吐出即可，不再漱口，以保持氟離子濃度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III, B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應減少含糖飲食之次數與用量。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III,I, D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睡前刷牙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，選另外時機至少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次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III,GPP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4830227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532016" y="4447308"/>
          <a:ext cx="6121285" cy="914400"/>
        </p:xfrm>
        <a:graphic>
          <a:graphicData uri="http://schemas.openxmlformats.org/drawingml/2006/table">
            <a:tbl>
              <a:tblPr firstRow="1" firstCol="1" bandRow="1"/>
              <a:tblGrid>
                <a:gridCol w="74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2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項次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專業人員施作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證據等級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每半年</a:t>
                      </a: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塗氟漆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次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(2.2%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NaF</a:t>
                      </a:r>
                      <a:r>
                        <a:rPr lang="en-US" sz="2000" b="1" kern="100" baseline="300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I, A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0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臼齒</a:t>
                      </a: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窩溝封填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I, 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292118" y="6257056"/>
            <a:ext cx="7925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(</a:t>
            </a: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林子賢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, </a:t>
            </a: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口腔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健康國際趨勢及策略文獻</a:t>
            </a: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回顧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2015, </a:t>
            </a: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英國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衛生署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, 2007, 2009, 2014;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愛爾蘭衛生署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, 2009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)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532015" y="1487979"/>
            <a:ext cx="7429154" cy="817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初段預防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: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健康促進與特殊防護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636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03" y="127910"/>
            <a:ext cx="6679941" cy="6511017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1731191" y="4770468"/>
            <a:ext cx="6084160" cy="314613"/>
            <a:chOff x="1669774" y="4579953"/>
            <a:chExt cx="5812403" cy="302149"/>
          </a:xfrm>
        </p:grpSpPr>
        <p:cxnSp>
          <p:nvCxnSpPr>
            <p:cNvPr id="8" name="直線接點 7"/>
            <p:cNvCxnSpPr/>
            <p:nvPr/>
          </p:nvCxnSpPr>
          <p:spPr>
            <a:xfrm>
              <a:off x="4508390" y="4579953"/>
              <a:ext cx="2973787" cy="79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flipV="1">
              <a:off x="1669774" y="4731025"/>
              <a:ext cx="2838616" cy="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4572001" y="4731025"/>
              <a:ext cx="289427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 flipV="1">
              <a:off x="1669774" y="4882101"/>
              <a:ext cx="4882101" cy="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396E-8390-4A46-A60B-EA1A914D456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02" y="1962203"/>
            <a:ext cx="8564000" cy="3074103"/>
          </a:xfrm>
          <a:prstGeom prst="rect">
            <a:avLst/>
          </a:prstGeom>
        </p:spPr>
      </p:pic>
      <p:cxnSp>
        <p:nvCxnSpPr>
          <p:cNvPr id="5" name="直線單箭頭接點 4"/>
          <p:cNvCxnSpPr/>
          <p:nvPr/>
        </p:nvCxnSpPr>
        <p:spPr>
          <a:xfrm>
            <a:off x="4604898" y="2743617"/>
            <a:ext cx="26094" cy="19979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>
            <a:off x="3142352" y="2743617"/>
            <a:ext cx="26094" cy="19979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>
            <a:off x="6664758" y="2743617"/>
            <a:ext cx="26094" cy="19979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>
            <a:off x="8068312" y="2736238"/>
            <a:ext cx="26094" cy="19979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無齲齒率與窩溝封填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396E-8390-4A46-A60B-EA1A914D456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4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632" t="34040" r="37174" b="35675"/>
          <a:stretch/>
        </p:blipFill>
        <p:spPr>
          <a:xfrm>
            <a:off x="295274" y="2176239"/>
            <a:ext cx="8524876" cy="2539041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>
          <a:xfrm flipV="1">
            <a:off x="4524380" y="3483860"/>
            <a:ext cx="4295775" cy="22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323850" y="3781431"/>
            <a:ext cx="7867650" cy="9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323851" y="4095957"/>
            <a:ext cx="5324475" cy="134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396E-8390-4A46-A60B-EA1A914D456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6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窩溝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封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Pit and Fissure Sealant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44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939797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兒童的頭骨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(Skull of child)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304926"/>
            <a:ext cx="7886700" cy="4872038"/>
          </a:xfrm>
        </p:spPr>
        <p:txBody>
          <a:bodyPr>
            <a:norm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</a:rPr>
              <a:t>六歲牙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第一大臼齒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)</a:t>
            </a:r>
            <a:r>
              <a:rPr lang="zh-TW" altLang="en-US" sz="2400" b="1" dirty="0" smtClean="0"/>
              <a:t>，沒有相對的乳牙位置，是直接從最後方萌出</a:t>
            </a:r>
            <a:endParaRPr lang="en-US" altLang="zh-TW" sz="2400" b="1" dirty="0" smtClean="0"/>
          </a:p>
          <a:p>
            <a:r>
              <a:rPr lang="zh-TW" altLang="en-US" sz="2400" b="1" dirty="0" smtClean="0">
                <a:solidFill>
                  <a:srgbClr val="FF0000"/>
                </a:solidFill>
              </a:rPr>
              <a:t>恆牙</a:t>
            </a:r>
            <a:r>
              <a:rPr lang="zh-TW" altLang="en-US" sz="2400" b="1" dirty="0" smtClean="0"/>
              <a:t>等候換牙的時間，會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推擠乳牙而萌發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41AF-F7DB-4FA9-9BE5-21D26C67E5E3}" type="slidenum">
              <a:rPr lang="zh-TW" altLang="en-US" smtClean="0"/>
              <a:t>66</a:t>
            </a:fld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965200" y="2971800"/>
            <a:ext cx="6698556" cy="3530600"/>
            <a:chOff x="1200150" y="2352676"/>
            <a:chExt cx="6858000" cy="3609975"/>
          </a:xfrm>
        </p:grpSpPr>
        <p:pic>
          <p:nvPicPr>
            <p:cNvPr id="2050" name="Picture 2" descr="D:\Pictures\child-skull-teeth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2352676"/>
              <a:ext cx="6858000" cy="3609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橢圓 4"/>
            <p:cNvSpPr/>
            <p:nvPr/>
          </p:nvSpPr>
          <p:spPr>
            <a:xfrm>
              <a:off x="5086350" y="2646847"/>
              <a:ext cx="1003300" cy="1116012"/>
            </a:xfrm>
            <a:prstGeom prst="ellipse">
              <a:avLst/>
            </a:prstGeom>
            <a:noFill/>
            <a:ln w="38100">
              <a:solidFill>
                <a:srgbClr val="E214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819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986151"/>
          </a:xfrm>
        </p:spPr>
        <p:txBody>
          <a:bodyPr/>
          <a:lstStyle/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第一大臼齒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齲齒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28750"/>
            <a:ext cx="7886700" cy="4748213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臼齒咬合</a:t>
            </a:r>
            <a:r>
              <a:rPr lang="zh-TW" altLang="en-US" b="1" dirty="0">
                <a:solidFill>
                  <a:srgbClr val="FF0000"/>
                </a:solidFill>
              </a:rPr>
              <a:t>面</a:t>
            </a:r>
            <a:r>
              <a:rPr lang="zh-TW" altLang="en-US" dirty="0"/>
              <a:t>非常容易發生齲齒</a:t>
            </a:r>
            <a:endParaRPr lang="en-US" altLang="zh-TW" dirty="0"/>
          </a:p>
          <a:p>
            <a:r>
              <a:rPr lang="zh-TW" altLang="en-US" dirty="0" smtClean="0"/>
              <a:t>國小</a:t>
            </a:r>
            <a:r>
              <a:rPr lang="zh-TW" altLang="en-US" dirty="0"/>
              <a:t>一年級恆牙</a:t>
            </a:r>
            <a:r>
              <a:rPr lang="zh-TW" altLang="en-US" b="1" dirty="0"/>
              <a:t>第一大臼齒</a:t>
            </a:r>
            <a:r>
              <a:rPr lang="zh-TW" altLang="en-US" dirty="0"/>
              <a:t>占所有齲齒近</a:t>
            </a:r>
            <a:r>
              <a:rPr lang="en-US" altLang="zh-TW" b="1" dirty="0"/>
              <a:t>50</a:t>
            </a:r>
            <a:r>
              <a:rPr lang="en-US" altLang="zh-TW" b="1" dirty="0" smtClean="0"/>
              <a:t>%</a:t>
            </a:r>
          </a:p>
          <a:p>
            <a:r>
              <a:rPr kumimoji="1" lang="zh-TW" altLang="en-US" b="1" dirty="0" smtClean="0"/>
              <a:t>台灣</a:t>
            </a:r>
            <a:r>
              <a:rPr kumimoji="1" lang="en-US" altLang="zh-TW" dirty="0"/>
              <a:t>1~2</a:t>
            </a:r>
            <a:r>
              <a:rPr kumimoji="1" lang="zh-TW" altLang="en-US" dirty="0"/>
              <a:t>年級大學生</a:t>
            </a:r>
            <a:r>
              <a:rPr kumimoji="1" lang="zh-TW" altLang="en-US" b="1" dirty="0">
                <a:solidFill>
                  <a:srgbClr val="FF0000"/>
                </a:solidFill>
              </a:rPr>
              <a:t>第一大臼齒拔除率</a:t>
            </a:r>
            <a:r>
              <a:rPr kumimoji="1" lang="zh-TW" altLang="en-US" dirty="0"/>
              <a:t>為</a:t>
            </a:r>
            <a:r>
              <a:rPr kumimoji="1" lang="zh-TW" altLang="en-US" b="1" dirty="0"/>
              <a:t>日本</a:t>
            </a:r>
            <a:r>
              <a:rPr kumimoji="1" lang="zh-TW" altLang="en-US" dirty="0"/>
              <a:t>的</a:t>
            </a:r>
            <a:r>
              <a:rPr kumimoji="1" lang="en-US" altLang="zh-TW" sz="3200" b="1" dirty="0"/>
              <a:t>13.1</a:t>
            </a:r>
            <a:r>
              <a:rPr kumimoji="1" lang="zh-TW" altLang="en-US" b="1" dirty="0" smtClean="0"/>
              <a:t>倍</a:t>
            </a:r>
            <a:r>
              <a:rPr kumimoji="1" lang="en-US" altLang="zh-TW" sz="1600" dirty="0" smtClean="0"/>
              <a:t>(</a:t>
            </a:r>
            <a:r>
              <a:rPr kumimoji="1" lang="en-US" altLang="zh-TW" sz="1600" dirty="0"/>
              <a:t>CS Chang, 2010</a:t>
            </a:r>
            <a:r>
              <a:rPr kumimoji="1" lang="en-US" altLang="zh-TW" sz="1600" dirty="0" smtClean="0"/>
              <a:t>)</a:t>
            </a:r>
            <a:endParaRPr lang="en-US" altLang="zh-TW" sz="24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41AF-F7DB-4FA9-9BE5-21D26C67E5E3}" type="slidenum">
              <a:rPr lang="zh-TW" altLang="en-US" smtClean="0"/>
              <a:t>67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9" y="3775075"/>
            <a:ext cx="3413785" cy="24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1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6" y="342422"/>
            <a:ext cx="4177808" cy="6260124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48C9-C28C-42BB-814E-B27BCC38EA9C}" type="slidenum">
              <a:rPr lang="zh-TW" altLang="en-US" smtClean="0"/>
              <a:pPr/>
              <a:t>68</a:t>
            </a:fld>
            <a:endParaRPr lang="zh-TW" altLang="en-US" dirty="0"/>
          </a:p>
        </p:txBody>
      </p:sp>
      <p:sp>
        <p:nvSpPr>
          <p:cNvPr id="6" name="橢圓 5"/>
          <p:cNvSpPr/>
          <p:nvPr/>
        </p:nvSpPr>
        <p:spPr>
          <a:xfrm>
            <a:off x="2329962" y="2998178"/>
            <a:ext cx="1037492" cy="89681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3833444" y="350660"/>
            <a:ext cx="4828418" cy="164129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過去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年來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公共衛生里程碑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en-US" altLang="zh-TW" sz="2400" b="1" i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ooth </a:t>
            </a:r>
            <a:r>
              <a:rPr lang="en-US" altLang="zh-TW" sz="2400" b="1" i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with protective </a:t>
            </a:r>
            <a:r>
              <a:rPr lang="en-US" altLang="zh-TW" sz="2400" b="1" i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sealant</a:t>
            </a:r>
          </a:p>
          <a:p>
            <a:pPr algn="ctr"/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臼齒窩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溝封</a:t>
            </a:r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 </a:t>
            </a:r>
            <a:r>
              <a:rPr lang="en-US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400" dirty="0" err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Buonocore</a:t>
            </a:r>
            <a:r>
              <a:rPr lang="en-US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1955)</a:t>
            </a:r>
          </a:p>
        </p:txBody>
      </p:sp>
      <p:pic>
        <p:nvPicPr>
          <p:cNvPr id="1026" name="Picture 2" descr="C:\Users\HLH\AppData\Local\Microsoft\Windows Live Mail\WLMDSS.tmp\WLM1DBF.tmp\溝隙封填圖片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176" y="4213025"/>
            <a:ext cx="3412427" cy="255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LH\AppData\Local\Microsoft\Windows Live Mail\WLMDSS.tmp\WLM80E.tmp\溝隙封填圖片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665" y="2125499"/>
            <a:ext cx="2830812" cy="209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4179437" y="4824617"/>
          <a:ext cx="99939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1247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處置前</a:t>
                      </a:r>
                      <a:endParaRPr lang="zh-TW" alt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表格 15"/>
          <p:cNvGraphicFramePr>
            <a:graphicFrameLocks noGrp="1"/>
          </p:cNvGraphicFramePr>
          <p:nvPr>
            <p:extLst/>
          </p:nvPr>
        </p:nvGraphicFramePr>
        <p:xfrm>
          <a:off x="5898730" y="4829889"/>
          <a:ext cx="99939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處置後</a:t>
                      </a:r>
                      <a:endParaRPr lang="zh-TW" alt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6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學童「窩溝封填」補助服務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99</a:t>
            </a:r>
            <a:r>
              <a:rPr lang="zh-TW" altLang="en-US" dirty="0" smtClean="0"/>
              <a:t>年公告補助「弱勢兒童臼齒窩溝封劑服務補助」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低收入、中低收入、身心障礙者、原住民山地鄉及離島地區國小一、二年級學童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r>
              <a:rPr lang="en-US" altLang="zh-TW" dirty="0" smtClean="0"/>
              <a:t>102</a:t>
            </a:r>
            <a:r>
              <a:rPr lang="zh-TW" altLang="en-US" dirty="0" smtClean="0"/>
              <a:t>年</a:t>
            </a:r>
            <a:r>
              <a:rPr lang="en-US" altLang="zh-TW" dirty="0" smtClean="0"/>
              <a:t>9</a:t>
            </a:r>
            <a:r>
              <a:rPr lang="zh-TW" altLang="en-US" dirty="0" smtClean="0"/>
              <a:t>月台北市衛生局「學童窩溝封填防齲計畫」，針對國小一年級學童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b="1" dirty="0" smtClean="0">
                <a:solidFill>
                  <a:srgbClr val="FF0000"/>
                </a:solidFill>
              </a:rPr>
              <a:t>103</a:t>
            </a:r>
            <a:r>
              <a:rPr lang="zh-TW" altLang="en-US" b="1" dirty="0" smtClean="0">
                <a:solidFill>
                  <a:srgbClr val="FF0000"/>
                </a:solidFill>
              </a:rPr>
              <a:t>年</a:t>
            </a:r>
            <a:r>
              <a:rPr lang="en-US" altLang="zh-TW" b="1" dirty="0" smtClean="0">
                <a:solidFill>
                  <a:srgbClr val="FF0000"/>
                </a:solidFill>
              </a:rPr>
              <a:t>9</a:t>
            </a:r>
            <a:r>
              <a:rPr lang="zh-TW" altLang="en-US" b="1" dirty="0" smtClean="0">
                <a:solidFill>
                  <a:srgbClr val="FF0000"/>
                </a:solidFill>
              </a:rPr>
              <a:t>月全國執行「國小學童窩溝封填補助服務」</a:t>
            </a:r>
            <a:endParaRPr lang="en-US" altLang="zh-TW" b="1" dirty="0" smtClean="0">
              <a:solidFill>
                <a:srgbClr val="FF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4FD77-FAF6-4EFB-BA84-7C8C7F6E9A72}" type="slidenum">
              <a:rPr lang="zh-TW" altLang="en-US" smtClean="0">
                <a:solidFill>
                  <a:prstClr val="black"/>
                </a:solidFill>
              </a:rPr>
              <a:pPr/>
              <a:t>69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0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1908175"/>
            <a:ext cx="6451600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58B4A733-38C9-47E0-8985-107144ED9A71}" type="slidenum">
              <a:rPr kumimoji="0" lang="zh-TW" altLang="en-US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pPr eaLnBrk="1" hangingPunct="1"/>
              <a:t>7</a:t>
            </a:fld>
            <a:endParaRPr kumimoji="0" lang="zh-TW" altLang="en-US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02404" name="文字方塊 4"/>
          <p:cNvSpPr txBox="1">
            <a:spLocks noChangeArrowheads="1"/>
          </p:cNvSpPr>
          <p:nvPr/>
        </p:nvSpPr>
        <p:spPr bwMode="auto">
          <a:xfrm>
            <a:off x="2689225" y="246063"/>
            <a:ext cx="3775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4000" u="sng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嚴重牙菌斑堆積</a:t>
            </a:r>
          </a:p>
        </p:txBody>
      </p:sp>
      <p:sp>
        <p:nvSpPr>
          <p:cNvPr id="102405" name="文字方塊 5"/>
          <p:cNvSpPr txBox="1">
            <a:spLocks noChangeArrowheads="1"/>
          </p:cNvSpPr>
          <p:nvPr/>
        </p:nvSpPr>
        <p:spPr bwMode="auto">
          <a:xfrm>
            <a:off x="1816100" y="976313"/>
            <a:ext cx="5519738" cy="10763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32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沒有好好刷牙，食物殘渣形成</a:t>
            </a:r>
            <a:endParaRPr kumimoji="0" lang="en-US" altLang="zh-TW" sz="32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ctr" eaLnBrk="1" hangingPunct="1"/>
            <a:r>
              <a:rPr kumimoji="0" lang="zh-TW" altLang="en-US" sz="32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牙菌斑，堆滿在齒頸部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2867025" y="3275013"/>
            <a:ext cx="4135438" cy="118745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102407" name="文字方塊 8"/>
          <p:cNvSpPr txBox="1">
            <a:spLocks noChangeArrowheads="1"/>
          </p:cNvSpPr>
          <p:nvPr/>
        </p:nvSpPr>
        <p:spPr bwMode="auto">
          <a:xfrm>
            <a:off x="7248525" y="6492875"/>
            <a:ext cx="1620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1400">
                <a:latin typeface="Times New Roman" panose="02020603050405020304" pitchFamily="18" charset="0"/>
                <a:ea typeface="標楷體" panose="03000509000000000000" pitchFamily="65" charset="-120"/>
              </a:rPr>
              <a:t>由黃純德教授提供</a:t>
            </a:r>
          </a:p>
        </p:txBody>
      </p:sp>
    </p:spTree>
    <p:extLst>
      <p:ext uri="{BB962C8B-B14F-4D97-AF65-F5344CB8AC3E}">
        <p14:creationId xmlns:p14="http://schemas.microsoft.com/office/powerpoint/2010/main" val="20752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</a:rPr>
              <a:t>氟化物的作用</a:t>
            </a:r>
            <a:endParaRPr lang="zh-TW" altLang="en-US" b="1" dirty="0">
              <a:latin typeface="微軟正黑體" panose="020B0604030504040204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系統性使用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局部性使用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4FD77-FAF6-4EFB-BA84-7C8C7F6E9A7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7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口中的酸會使牙齒脫鈣                                    「氟化物」則把鈣拉回牙齒表面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sp>
        <p:nvSpPr>
          <p:cNvPr id="59393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7544AB-968D-4BF2-9F37-B018809CE2B3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1870092"/>
            <a:ext cx="7975600" cy="46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7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2556" y="323850"/>
            <a:ext cx="7886700" cy="1129620"/>
          </a:xfrm>
        </p:spPr>
        <p:txBody>
          <a:bodyPr/>
          <a:lstStyle/>
          <a:p>
            <a:r>
              <a:rPr lang="en-US" altLang="zh-TW" sz="4400" dirty="0" smtClean="0">
                <a:latin typeface="標楷體"/>
                <a:ea typeface="標楷體"/>
              </a:rPr>
              <a:t>『</a:t>
            </a:r>
            <a:r>
              <a:rPr lang="zh-TW" altLang="en-US" sz="4400" b="1" dirty="0" smtClean="0">
                <a:solidFill>
                  <a:srgbClr val="0000FF"/>
                </a:solidFill>
              </a:rPr>
              <a:t>氟化物</a:t>
            </a:r>
            <a:r>
              <a:rPr lang="en-US" altLang="zh-TW" sz="4400" dirty="0" smtClean="0">
                <a:latin typeface="標楷體"/>
                <a:ea typeface="標楷體"/>
              </a:rPr>
              <a:t>』</a:t>
            </a:r>
            <a:r>
              <a:rPr lang="zh-TW" altLang="en-US" dirty="0" smtClean="0"/>
              <a:t>防齲</a:t>
            </a:r>
            <a:r>
              <a:rPr lang="zh-TW" altLang="en-US" dirty="0"/>
              <a:t>機轉</a:t>
            </a:r>
            <a:r>
              <a:rPr lang="en-US" altLang="zh-TW" sz="1600" dirty="0"/>
              <a:t>(WHO,2005)</a:t>
            </a:r>
            <a:endParaRPr lang="zh-TW" altLang="en-US" sz="1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27710" y="1644040"/>
            <a:ext cx="7886700" cy="45481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3200" dirty="0"/>
              <a:t>經由</a:t>
            </a:r>
            <a:r>
              <a:rPr lang="zh-TW" altLang="en-US" sz="3200" b="1" dirty="0"/>
              <a:t>加速牙齒</a:t>
            </a:r>
            <a:r>
              <a:rPr lang="zh-TW" altLang="en-US" sz="3200" b="1" dirty="0">
                <a:solidFill>
                  <a:srgbClr val="FF0000"/>
                </a:solidFill>
              </a:rPr>
              <a:t>再礦化</a:t>
            </a:r>
            <a:r>
              <a:rPr lang="zh-TW" altLang="en-US" sz="3200" dirty="0"/>
              <a:t>速率，發揮修復初期齲齒病灶之能力</a:t>
            </a:r>
            <a:r>
              <a:rPr lang="zh-TW" altLang="en-US" sz="3200" dirty="0" smtClean="0"/>
              <a:t>。</a:t>
            </a:r>
            <a:endParaRPr lang="en-US" altLang="zh-TW" sz="3200" dirty="0"/>
          </a:p>
          <a:p>
            <a:pPr>
              <a:spcAft>
                <a:spcPts val="1200"/>
              </a:spcAft>
            </a:pPr>
            <a:r>
              <a:rPr lang="zh-TW" altLang="en-US" sz="3200" dirty="0"/>
              <a:t>經由改善</a:t>
            </a:r>
            <a:r>
              <a:rPr lang="zh-TW" altLang="en-US" sz="3200" b="1" dirty="0">
                <a:solidFill>
                  <a:srgbClr val="FF0000"/>
                </a:solidFill>
              </a:rPr>
              <a:t>琺瑯質</a:t>
            </a:r>
            <a:r>
              <a:rPr lang="zh-TW" altLang="en-US" sz="3200" dirty="0"/>
              <a:t>化學結構，提升其</a:t>
            </a:r>
            <a:r>
              <a:rPr lang="zh-TW" altLang="en-US" sz="3200" b="1" dirty="0">
                <a:solidFill>
                  <a:srgbClr val="FF0000"/>
                </a:solidFill>
              </a:rPr>
              <a:t>抗酸性</a:t>
            </a:r>
            <a:r>
              <a:rPr lang="zh-TW" altLang="en-US" sz="3200" dirty="0"/>
              <a:t>之作用</a:t>
            </a:r>
            <a:r>
              <a:rPr lang="zh-TW" altLang="en-US" sz="3200" dirty="0" smtClean="0"/>
              <a:t>。</a:t>
            </a:r>
            <a:endParaRPr lang="en-US" altLang="zh-TW" sz="3200" dirty="0"/>
          </a:p>
          <a:p>
            <a:pPr>
              <a:spcAft>
                <a:spcPts val="1200"/>
              </a:spcAft>
            </a:pPr>
            <a:r>
              <a:rPr lang="zh-TW" altLang="en-US" sz="3200" dirty="0"/>
              <a:t>經由</a:t>
            </a:r>
            <a:r>
              <a:rPr lang="zh-TW" altLang="en-US" sz="3200" b="1" dirty="0">
                <a:solidFill>
                  <a:srgbClr val="FF0000"/>
                </a:solidFill>
              </a:rPr>
              <a:t>干擾致齲菌</a:t>
            </a:r>
            <a:r>
              <a:rPr lang="zh-TW" altLang="en-US" sz="3200" dirty="0"/>
              <a:t>新陳代謝與生長，</a:t>
            </a:r>
            <a:r>
              <a:rPr lang="zh-TW" altLang="en-US" sz="3200" b="1" dirty="0">
                <a:solidFill>
                  <a:srgbClr val="FF0000"/>
                </a:solidFill>
              </a:rPr>
              <a:t>降低</a:t>
            </a:r>
            <a:r>
              <a:rPr lang="zh-TW" altLang="en-US" sz="3200" dirty="0"/>
              <a:t>致齲菌</a:t>
            </a:r>
            <a:r>
              <a:rPr lang="zh-TW" altLang="en-US" sz="3200" b="1" dirty="0">
                <a:solidFill>
                  <a:srgbClr val="FF0000"/>
                </a:solidFill>
              </a:rPr>
              <a:t>產酸能力</a:t>
            </a:r>
            <a:r>
              <a:rPr lang="zh-TW" altLang="en-US" sz="3200" dirty="0"/>
              <a:t>之功效。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10E40-EE87-41B0-B79D-FFD017B98A4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7343" y="188640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/>
              <a:t>氟化物之種類及防齲效果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4066539"/>
              </p:ext>
            </p:extLst>
          </p:nvPr>
        </p:nvGraphicFramePr>
        <p:xfrm>
          <a:off x="467544" y="2204864"/>
          <a:ext cx="8304666" cy="39624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960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7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767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974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種類</a:t>
                      </a:r>
                      <a:endParaRPr lang="zh-TW" altLang="en-US" sz="22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82776" marR="82776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使用</a:t>
                      </a:r>
                      <a:endParaRPr lang="en-US" altLang="zh-TW" sz="22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方法</a:t>
                      </a: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防蛀效率</a:t>
                      </a: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優點</a:t>
                      </a: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缺點</a:t>
                      </a: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備註</a:t>
                      </a:r>
                    </a:p>
                  </a:txBody>
                  <a:tcPr marL="82776" marR="82776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2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u="none" strike="noStrike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自來水加氟 </a:t>
                      </a:r>
                      <a:endParaRPr lang="zh-TW" altLang="en-US" sz="2200" b="1" i="0" u="none" strike="noStrike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82776" marR="82776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添加</a:t>
                      </a:r>
                    </a:p>
                    <a:p>
                      <a:pPr algn="ctr"/>
                      <a:r>
                        <a:rPr lang="zh-TW" altLang="en-US" sz="2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適當氟</a:t>
                      </a: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齲齒率 </a:t>
                      </a:r>
                    </a:p>
                    <a:p>
                      <a:pPr algn="ctr"/>
                      <a:r>
                        <a:rPr lang="zh-TW" altLang="en-US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下降</a:t>
                      </a:r>
                      <a:r>
                        <a:rPr lang="en-US" altLang="zh-TW" sz="2200" b="1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50~70% </a:t>
                      </a:r>
                      <a:endParaRPr lang="en-US" altLang="zh-TW" sz="2200" b="1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全人口 </a:t>
                      </a:r>
                    </a:p>
                    <a:p>
                      <a:pPr algn="ctr"/>
                      <a:r>
                        <a:rPr lang="zh-TW" altLang="en-US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自然食用 </a:t>
                      </a:r>
                      <a:endParaRPr lang="zh-TW" altLang="en-US" sz="2200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需注意水氟量測定 </a:t>
                      </a:r>
                    </a:p>
                    <a:p>
                      <a:pPr algn="ctr"/>
                      <a:endParaRPr lang="zh-TW" altLang="en-US" sz="22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全球近</a:t>
                      </a:r>
                      <a:r>
                        <a:rPr lang="en-US" altLang="zh-TW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億</a:t>
                      </a:r>
                      <a:r>
                        <a:rPr lang="en-US" altLang="zh-TW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仟萬人口使用。</a:t>
                      </a:r>
                      <a:endParaRPr lang="zh-TW" altLang="en-US" sz="2200" b="1" i="0" u="none" strike="noStrike" kern="12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93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食鹽</a:t>
                      </a:r>
                      <a:endParaRPr lang="en-US" altLang="zh-TW" sz="2200" b="1" u="none" strike="noStrike" kern="12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加氟</a:t>
                      </a:r>
                      <a:endParaRPr lang="zh-TW" altLang="en-US" sz="2200" b="1" i="0" u="none" strike="noStrike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82776" marR="82776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添加</a:t>
                      </a:r>
                    </a:p>
                    <a:p>
                      <a:pPr algn="ctr"/>
                      <a:r>
                        <a:rPr lang="zh-TW" altLang="en-US" sz="2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適當氟</a:t>
                      </a: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齲齒率 </a:t>
                      </a:r>
                    </a:p>
                    <a:p>
                      <a:pPr algn="ctr"/>
                      <a:r>
                        <a:rPr lang="zh-TW" altLang="en-US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下降</a:t>
                      </a:r>
                      <a:r>
                        <a:rPr lang="en-US" altLang="zh-TW" sz="2200" b="1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50~70%</a:t>
                      </a:r>
                      <a:endParaRPr lang="en-US" altLang="zh-TW" sz="2200" b="1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全人口或選擇自然食用 </a:t>
                      </a:r>
                    </a:p>
                    <a:p>
                      <a:pPr algn="ctr"/>
                      <a:endParaRPr lang="zh-TW" altLang="en-US" sz="22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需了解人口食鹽攝取量及氟量作添加依據 </a:t>
                      </a:r>
                      <a:endParaRPr lang="zh-TW" altLang="en-US" sz="22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全球</a:t>
                      </a:r>
                      <a:r>
                        <a:rPr lang="zh-TW" altLang="en-US" sz="2200" b="1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近</a:t>
                      </a:r>
                      <a:r>
                        <a:rPr lang="en-US" altLang="zh-TW" sz="2200" b="1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200" b="1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億</a:t>
                      </a:r>
                      <a:r>
                        <a:rPr lang="en-US" altLang="zh-TW" sz="2200" b="1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2200" b="1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仟萬</a:t>
                      </a:r>
                      <a:r>
                        <a:rPr lang="zh-TW" altLang="en-US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人口使用，近年來</a:t>
                      </a:r>
                      <a:r>
                        <a:rPr lang="en-US" altLang="zh-TW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WHO</a:t>
                      </a:r>
                      <a:r>
                        <a:rPr lang="zh-TW" altLang="en-US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推薦代替飲用水加氟，</a:t>
                      </a:r>
                      <a:r>
                        <a:rPr lang="zh-TW" altLang="en-US" sz="2200" b="1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為安全、低廉又有效的</a:t>
                      </a:r>
                      <a:r>
                        <a:rPr lang="zh-TW" altLang="en-US" sz="22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防龋措施。</a:t>
                      </a:r>
                      <a:endParaRPr lang="zh-TW" altLang="en-US" sz="2200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4FD77-FAF6-4EFB-BA84-7C8C7F6E9A7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43048" y="1399966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系統性使用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139183" y="4981510"/>
            <a:ext cx="3646968" cy="2125848"/>
            <a:chOff x="133640" y="5042914"/>
            <a:chExt cx="3151821" cy="1815011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74" y="5264621"/>
              <a:ext cx="2894087" cy="1593304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133640" y="5042914"/>
              <a:ext cx="1139434" cy="443413"/>
            </a:xfrm>
            <a:prstGeom prst="wedgeEllipseCallout">
              <a:avLst>
                <a:gd name="adj1" fmla="val 17957"/>
                <a:gd name="adj2" fmla="val 8297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rgbClr val="DA251C"/>
                  </a:solidFill>
                </a:rPr>
                <a:t>新包裝</a:t>
              </a:r>
              <a:endParaRPr lang="zh-TW" altLang="en-US" b="1" dirty="0">
                <a:solidFill>
                  <a:srgbClr val="DA251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3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7343" y="188640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/>
              <a:t>氟化物之種類及防齲</a:t>
            </a:r>
            <a:r>
              <a:rPr lang="zh-TW" altLang="en-US" dirty="0" smtClean="0"/>
              <a:t>效果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1532670"/>
              </p:ext>
            </p:extLst>
          </p:nvPr>
        </p:nvGraphicFramePr>
        <p:xfrm>
          <a:off x="467544" y="2204864"/>
          <a:ext cx="8304666" cy="323088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960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0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7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2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478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9743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zh-TW" altLang="en-US" sz="2200" baseline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種類</a:t>
                      </a:r>
                      <a:endParaRPr lang="zh-TW" altLang="en-US" sz="22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82776" marR="82776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zh-TW" altLang="en-US" sz="2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使用</a:t>
                      </a:r>
                      <a:endParaRPr lang="en-US" altLang="zh-TW" sz="22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zh-TW" altLang="en-US" sz="2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方法</a:t>
                      </a: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zh-TW" altLang="en-US" sz="2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防蛀效率</a:t>
                      </a: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zh-TW" altLang="en-US" sz="2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優點</a:t>
                      </a: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zh-TW" altLang="en-US" sz="2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缺點</a:t>
                      </a: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zh-TW" altLang="en-US" sz="2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備註</a:t>
                      </a:r>
                    </a:p>
                  </a:txBody>
                  <a:tcPr marL="82776" marR="82776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2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氟錠 </a:t>
                      </a:r>
                      <a:endParaRPr lang="zh-TW" altLang="en-US" sz="2000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睡前及刷完牙後使用，置於齒齦和臉頰之間緩慢地溶解， 須每日使用。</a:t>
                      </a: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齲齒率 </a:t>
                      </a:r>
                    </a:p>
                    <a:p>
                      <a:pPr algn="ctr"/>
                      <a:r>
                        <a:rPr lang="zh-TW" altLang="en-US" sz="20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下降</a:t>
                      </a:r>
                      <a:r>
                        <a:rPr lang="en-US" altLang="zh-TW" sz="20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30~40%</a:t>
                      </a:r>
                      <a:r>
                        <a:rPr lang="en-US" altLang="zh-TW" sz="20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20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</a:t>
                      </a:r>
                      <a:endParaRPr lang="en-US" altLang="zh-TW" sz="2000" b="0" i="0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有系統性氟化物效果 </a:t>
                      </a: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費用較高，</a:t>
                      </a:r>
                      <a:endParaRPr lang="en-US" altLang="zh-TW" sz="2000" b="0" i="0" u="none" strike="noStrike" kern="12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algn="ctr"/>
                      <a:r>
                        <a:rPr lang="zh-TW" altLang="en-US" sz="20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需</a:t>
                      </a:r>
                      <a:r>
                        <a:rPr lang="zh-TW" altLang="en-US" sz="20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定時測定氟攝取</a:t>
                      </a:r>
                      <a:r>
                        <a:rPr lang="zh-TW" altLang="en-US" sz="20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量，</a:t>
                      </a:r>
                      <a:r>
                        <a:rPr lang="zh-TW" altLang="en-US" sz="2000" b="1" i="0" u="none" strike="noStrike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長期</a:t>
                      </a:r>
                      <a:r>
                        <a:rPr lang="zh-TW" altLang="en-US" sz="20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使用配合有問題</a:t>
                      </a:r>
                      <a:r>
                        <a:rPr lang="zh-TW" altLang="en-US" sz="20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endParaRPr lang="zh-TW" altLang="en-US" sz="2000" b="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82776" marR="82776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於過去二十年前推動，由於操作方法冗長，配合度有問題，也較不適用於身心障礙者。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u="none" strike="noStrike" kern="12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	</a:t>
                      </a:r>
                      <a:endParaRPr lang="zh-TW" altLang="en-US" sz="2000" b="0" i="0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4FD77-FAF6-4EFB-BA84-7C8C7F6E9A7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43048" y="1399966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系統性使用</a:t>
            </a:r>
          </a:p>
        </p:txBody>
      </p:sp>
    </p:spTree>
    <p:extLst>
      <p:ext uri="{BB962C8B-B14F-4D97-AF65-F5344CB8AC3E}">
        <p14:creationId xmlns:p14="http://schemas.microsoft.com/office/powerpoint/2010/main" val="382300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75642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氟化物之種類及防齲</a:t>
            </a:r>
            <a:r>
              <a:rPr lang="zh-TW" altLang="en-US" sz="4000" dirty="0" smtClean="0"/>
              <a:t>效果</a:t>
            </a:r>
            <a:endParaRPr lang="zh-TW" altLang="en-US" sz="400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323530" y="2204864"/>
          <a:ext cx="8448680" cy="36271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77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7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7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66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834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氟化物類別</a:t>
                      </a:r>
                    </a:p>
                  </a:txBody>
                  <a:tcPr marL="82776" marR="82776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使用</a:t>
                      </a:r>
                      <a:endParaRPr lang="en-US" altLang="zh-TW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方法</a:t>
                      </a:r>
                    </a:p>
                  </a:txBody>
                  <a:tcPr marL="82776" marR="82776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防蛀效率</a:t>
                      </a:r>
                    </a:p>
                  </a:txBody>
                  <a:tcPr marL="82776" marR="82776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優點</a:t>
                      </a:r>
                    </a:p>
                  </a:txBody>
                  <a:tcPr marL="82776" marR="82776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缺點</a:t>
                      </a:r>
                    </a:p>
                  </a:txBody>
                  <a:tcPr marL="82776" marR="82776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備註</a:t>
                      </a:r>
                    </a:p>
                  </a:txBody>
                  <a:tcPr marL="82776" marR="82776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u="none" strike="noStrike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氟漆 	</a:t>
                      </a:r>
                      <a:endParaRPr lang="zh-TW" altLang="en-US" sz="2000" b="1" i="0" u="none" strike="noStrike" baseline="0" dirty="0">
                        <a:solidFill>
                          <a:srgbClr val="0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2776" marR="82776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由</a:t>
                      </a:r>
                      <a:r>
                        <a:rPr lang="zh-TW" altLang="en-US" sz="2000" b="0" u="sng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專業人員操作</a:t>
                      </a: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，每半年塗一次</a:t>
                      </a:r>
                    </a:p>
                  </a:txBody>
                  <a:tcPr marL="82776" marR="82776"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齲齒率</a:t>
                      </a:r>
                    </a:p>
                    <a:p>
                      <a:pPr algn="ctr"/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下降</a:t>
                      </a:r>
                      <a:r>
                        <a:rPr lang="en-US" altLang="zh-TW" sz="20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46%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2776" marR="82776"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使用</a:t>
                      </a:r>
                      <a:r>
                        <a:rPr lang="zh-TW" altLang="en-US" sz="20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方便安全</a:t>
                      </a:r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性與牙膏一樣</a:t>
                      </a:r>
                    </a:p>
                  </a:txBody>
                  <a:tcPr marL="82776" marR="82776"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2776" marR="82776"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u="none" strike="noStrike" kern="120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美、歐洲已推行二、三十年，成效良好。</a:t>
                      </a:r>
                      <a:endParaRPr lang="zh-TW" altLang="en-US" sz="2000" b="0" i="0" u="none" strike="noStrike" kern="1200" baseline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87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u="none" strike="noStrike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氟膠</a:t>
                      </a:r>
                      <a:endParaRPr lang="zh-TW" altLang="en-US" sz="2000" b="1" i="0" u="none" strike="noStrike" baseline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2776" marR="82776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u="none" strike="noStrike" kern="120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由</a:t>
                      </a:r>
                      <a:r>
                        <a:rPr lang="zh-TW" altLang="en-US" sz="2000" b="0" u="sng" strike="noStrike" kern="12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專業人員操作</a:t>
                      </a:r>
                      <a:r>
                        <a:rPr lang="zh-TW" altLang="en-US" sz="2000" u="none" strike="noStrike" kern="120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 三個月或四個月塗一次 	</a:t>
                      </a:r>
                      <a:endParaRPr lang="zh-TW" altLang="en-US" sz="2000" b="0" i="0" u="none" strike="noStrike" kern="1200" baseline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u="none" strike="noStrike" kern="120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齲齒率 </a:t>
                      </a:r>
                    </a:p>
                    <a:p>
                      <a:pPr algn="ctr"/>
                      <a:r>
                        <a:rPr lang="zh-TW" altLang="en-US" sz="2000" u="none" strike="noStrike" kern="120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下降</a:t>
                      </a:r>
                      <a:r>
                        <a:rPr lang="en-US" altLang="zh-TW" sz="2000" b="1" u="none" strike="noStrike" kern="120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28%</a:t>
                      </a:r>
                      <a:r>
                        <a:rPr lang="en-US" altLang="zh-TW" sz="2000" u="none" strike="noStrike" kern="120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	</a:t>
                      </a:r>
                      <a:endParaRPr lang="en-US" altLang="zh-TW" sz="2000" b="0" i="0" u="none" strike="noStrike" kern="1200" baseline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u="none" strike="noStrike" kern="120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局部效果 	</a:t>
                      </a:r>
                    </a:p>
                    <a:p>
                      <a:pPr algn="ctr"/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2776" marR="82776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u="none" strike="noStrike" kern="120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需特製牙托並隨時抽取口水，以避免吞入。</a:t>
                      </a:r>
                      <a:endParaRPr lang="zh-TW" altLang="en-US" sz="2000" b="0" i="0" u="none" strike="noStrike" kern="1200" baseline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u="none" strike="noStrike" kern="120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需於診間由專業人員配合抽吸裝置及牙托使用，故</a:t>
                      </a:r>
                      <a:r>
                        <a:rPr lang="zh-TW" altLang="en-US" sz="2000" b="1" u="none" strike="noStrike" kern="120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不適合大量的公共衛生使</a:t>
                      </a:r>
                      <a:r>
                        <a:rPr lang="zh-TW" altLang="en-US" sz="2000" u="none" strike="noStrike" kern="120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用。</a:t>
                      </a:r>
                    </a:p>
                    <a:p>
                      <a:pPr algn="ctr"/>
                      <a:endParaRPr lang="zh-TW" altLang="en-US" sz="2000" b="0" i="0" u="none" strike="noStrike" kern="1200" baseline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4FD77-FAF6-4EFB-BA84-7C8C7F6E9A7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66700" y="1438300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局部性使用</a:t>
            </a:r>
          </a:p>
        </p:txBody>
      </p:sp>
    </p:spTree>
    <p:extLst>
      <p:ext uri="{BB962C8B-B14F-4D97-AF65-F5344CB8AC3E}">
        <p14:creationId xmlns:p14="http://schemas.microsoft.com/office/powerpoint/2010/main" val="29483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75642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氟化物之種類及防齲效果</a:t>
            </a:r>
            <a:r>
              <a:rPr lang="en-US" altLang="zh-TW" sz="4000" dirty="0"/>
              <a:t>(</a:t>
            </a:r>
            <a:r>
              <a:rPr lang="zh-TW" altLang="en-US" sz="4000" dirty="0"/>
              <a:t>續</a:t>
            </a:r>
            <a:r>
              <a:rPr lang="en-US" altLang="zh-TW" sz="4000" dirty="0"/>
              <a:t>)</a:t>
            </a:r>
            <a:endParaRPr lang="zh-TW" altLang="en-US" sz="400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8150241"/>
              </p:ext>
            </p:extLst>
          </p:nvPr>
        </p:nvGraphicFramePr>
        <p:xfrm>
          <a:off x="374423" y="2256155"/>
          <a:ext cx="8448682" cy="281262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05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9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576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112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氟化物類別</a:t>
                      </a:r>
                    </a:p>
                  </a:txBody>
                  <a:tcPr marL="82776" marR="82776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使用</a:t>
                      </a:r>
                      <a:endParaRPr lang="en-US" altLang="zh-TW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方法</a:t>
                      </a:r>
                    </a:p>
                  </a:txBody>
                  <a:tcPr marL="82776" marR="82776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防蛀效率</a:t>
                      </a:r>
                    </a:p>
                  </a:txBody>
                  <a:tcPr marL="82776" marR="82776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優點</a:t>
                      </a:r>
                    </a:p>
                  </a:txBody>
                  <a:tcPr marL="82776" marR="82776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缺點</a:t>
                      </a:r>
                    </a:p>
                  </a:txBody>
                  <a:tcPr marL="82776" marR="82776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備註</a:t>
                      </a:r>
                    </a:p>
                  </a:txBody>
                  <a:tcPr marL="82776" marR="82776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9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含氟 </a:t>
                      </a:r>
                      <a:endParaRPr lang="zh-TW" altLang="en-US" sz="20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algn="ctr"/>
                      <a:r>
                        <a:rPr lang="zh-TW" altLang="en-US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牙膏 </a:t>
                      </a:r>
                      <a:r>
                        <a:rPr lang="zh-TW" altLang="en-US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	</a:t>
                      </a:r>
                    </a:p>
                    <a:p>
                      <a:pPr algn="ctr"/>
                      <a:r>
                        <a:rPr lang="zh-TW" altLang="en-US" sz="2000" b="1" u="none" strike="noStrike" baseline="0" dirty="0">
                          <a:latin typeface="+mn-lt"/>
                          <a:ea typeface="標楷體" panose="03000509000000000000" pitchFamily="65" charset="-120"/>
                        </a:rPr>
                        <a:t>	</a:t>
                      </a:r>
                      <a:endParaRPr lang="zh-TW" altLang="en-US" sz="2000" b="1" i="0" u="none" strike="noStrike" baseline="0" dirty="0">
                        <a:solidFill>
                          <a:srgbClr val="000000"/>
                        </a:solidFill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 marL="82776" marR="82776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成人</a:t>
                      </a:r>
                      <a:endParaRPr lang="en-US" altLang="zh-TW" sz="20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algn="ctr"/>
                      <a:r>
                        <a:rPr lang="en-US" altLang="zh-TW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1500ppm </a:t>
                      </a:r>
                    </a:p>
                    <a:p>
                      <a:pPr algn="ctr"/>
                      <a:r>
                        <a:rPr lang="zh-TW" altLang="en-US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小孩 </a:t>
                      </a:r>
                      <a:r>
                        <a:rPr lang="en-US" altLang="zh-TW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1000ppm </a:t>
                      </a:r>
                    </a:p>
                  </a:txBody>
                  <a:tcPr marL="82776" marR="8277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齲齒</a:t>
                      </a:r>
                      <a:r>
                        <a:rPr lang="zh-TW" altLang="en-US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率</a:t>
                      </a:r>
                      <a:endParaRPr lang="en-US" altLang="zh-TW" sz="2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algn="ctr"/>
                      <a:r>
                        <a:rPr lang="zh-TW" altLang="en-US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下降 </a:t>
                      </a:r>
                      <a:r>
                        <a:rPr lang="en-US" altLang="zh-TW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4</a:t>
                      </a:r>
                      <a:r>
                        <a:rPr lang="en-US" altLang="zh-TW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% </a:t>
                      </a:r>
                      <a:r>
                        <a:rPr lang="en-US" altLang="zh-TW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	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u="none" strike="noStrike" kern="1200" baseline="0" dirty="0">
                          <a:latin typeface="+mn-lt"/>
                          <a:ea typeface="標楷體" panose="03000509000000000000" pitchFamily="65" charset="-120"/>
                        </a:rPr>
                        <a:t> </a:t>
                      </a:r>
                      <a:endParaRPr lang="en-US" altLang="zh-TW" sz="20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方便 </a:t>
                      </a:r>
                    </a:p>
                  </a:txBody>
                  <a:tcPr marL="82776" marR="8277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 marL="82776" marR="8277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由於使用方便，全球均主張刷牙時一定要搭配含氟牙膏使用。 </a:t>
                      </a:r>
                      <a:r>
                        <a:rPr lang="zh-TW" altLang="en-US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	</a:t>
                      </a:r>
                    </a:p>
                  </a:txBody>
                  <a:tcPr marL="82776" marR="82776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9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u="none" strike="noStrike" kern="1200" baseline="0" dirty="0" smtClean="0">
                          <a:latin typeface="+mn-lt"/>
                          <a:ea typeface="標楷體" panose="03000509000000000000" pitchFamily="65" charset="-120"/>
                        </a:rPr>
                        <a:t>含氟</a:t>
                      </a:r>
                      <a:endParaRPr lang="en-US" altLang="zh-TW" sz="2000" b="1" u="none" strike="noStrike" kern="1200" baseline="0" dirty="0" smtClean="0">
                        <a:latin typeface="+mn-lt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000" b="1" u="none" strike="noStrike" kern="1200" baseline="0" dirty="0" smtClean="0">
                          <a:latin typeface="+mn-lt"/>
                          <a:ea typeface="標楷體" panose="03000509000000000000" pitchFamily="65" charset="-120"/>
                        </a:rPr>
                        <a:t>漱口水</a:t>
                      </a:r>
                      <a:endParaRPr lang="zh-TW" altLang="en-US" sz="20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u="none" strike="noStrike" kern="1200" baseline="0" dirty="0" smtClean="0">
                          <a:latin typeface="+mn-lt"/>
                          <a:ea typeface="標楷體" panose="03000509000000000000" pitchFamily="65" charset="-120"/>
                        </a:rPr>
                        <a:t>每週一次</a:t>
                      </a:r>
                      <a:endParaRPr lang="zh-TW" altLang="en-US" sz="20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u="none" strike="noStrike" kern="1200" baseline="0" dirty="0" smtClean="0">
                          <a:latin typeface="+mn-lt"/>
                          <a:ea typeface="標楷體" panose="03000509000000000000" pitchFamily="65" charset="-120"/>
                        </a:rPr>
                        <a:t>齲齒率 </a:t>
                      </a:r>
                    </a:p>
                    <a:p>
                      <a:pPr algn="ctr"/>
                      <a:r>
                        <a:rPr lang="zh-TW" altLang="en-US" sz="2000" b="1" u="none" strike="noStrike" kern="1200" baseline="0" dirty="0" smtClean="0">
                          <a:latin typeface="+mn-lt"/>
                          <a:ea typeface="標楷體" panose="03000509000000000000" pitchFamily="65" charset="-120"/>
                        </a:rPr>
                        <a:t>下降</a:t>
                      </a:r>
                      <a:r>
                        <a:rPr lang="en-US" altLang="zh-TW" sz="2000" b="1" u="none" strike="noStrike" kern="1200" baseline="0" dirty="0" smtClean="0">
                          <a:latin typeface="+mn-lt"/>
                          <a:ea typeface="標楷體" panose="03000509000000000000" pitchFamily="65" charset="-120"/>
                        </a:rPr>
                        <a:t>26%</a:t>
                      </a:r>
                      <a:endParaRPr lang="en-US" altLang="zh-TW" sz="20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u="none" strike="noStrike" kern="1200" baseline="0" dirty="0" smtClean="0">
                          <a:latin typeface="+mn-lt"/>
                          <a:ea typeface="標楷體" panose="03000509000000000000" pitchFamily="65" charset="-120"/>
                        </a:rPr>
                        <a:t>局部效果</a:t>
                      </a:r>
                      <a:endParaRPr lang="zh-TW" altLang="en-US" sz="20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0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 marL="82776" marR="82776"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標楷體" panose="03000509000000000000" pitchFamily="65" charset="-120"/>
                        </a:rPr>
                        <a:t>效果與含氟牙膏相仿，但牙膏自備即可。</a:t>
                      </a:r>
                      <a:endParaRPr lang="zh-TW" altLang="en-US" sz="2000" b="1" i="0" u="none" strike="noStrike" kern="1200" baseline="0" dirty="0" smtClean="0">
                        <a:solidFill>
                          <a:srgbClr val="FF0000"/>
                        </a:solidFill>
                        <a:latin typeface="+mn-lt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2776" marR="82776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233688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4FD77-FAF6-4EFB-BA84-7C8C7F6E9A7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0525" y="1419250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局部性使用</a:t>
            </a:r>
          </a:p>
        </p:txBody>
      </p:sp>
    </p:spTree>
    <p:extLst>
      <p:ext uri="{BB962C8B-B14F-4D97-AF65-F5344CB8AC3E}">
        <p14:creationId xmlns:p14="http://schemas.microsoft.com/office/powerpoint/2010/main" val="69877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15034"/>
          </a:xfrm>
        </p:spPr>
        <p:txBody>
          <a:bodyPr/>
          <a:lstStyle/>
          <a:p>
            <a:r>
              <a:rPr lang="en-US" altLang="zh-TW" dirty="0" smtClean="0"/>
              <a:t>7-12</a:t>
            </a:r>
            <a:r>
              <a:rPr lang="zh-TW" altLang="en-US" dirty="0" smtClean="0"/>
              <a:t>歲兒童口腔保健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4950"/>
            <a:ext cx="7886700" cy="467201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潔牙搭配含氟牙膏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一天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潔牙</a:t>
            </a:r>
            <a:r>
              <a:rPr lang="en-US" altLang="zh-TW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次，</a:t>
            </a:r>
            <a:r>
              <a:rPr lang="zh-TW" altLang="en-US" sz="28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睡前潔牙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最重要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搭配</a:t>
            </a: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含氟牙膏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(1000ppm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lvl="1">
              <a:spcBef>
                <a:spcPts val="600"/>
              </a:spcBef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低年級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睡</a:t>
            </a: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zh-TW" altLang="en-US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由照護者協助潔牙</a:t>
            </a:r>
            <a:endParaRPr lang="en-US" altLang="zh-TW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中高年級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牙線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600"/>
              </a:spcBef>
            </a:pP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潔牙方式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低年級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馮尼式刷牙法或水平橫刷法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中高年級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貝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氏刷牙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每半年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定期牙科檢查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氟化物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塗氟、含氟鹽</a:t>
            </a:r>
            <a:endParaRPr lang="en-US" altLang="zh-TW" sz="28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altLang="zh-TW" sz="2800" b="1" dirty="0" smtClean="0">
              <a:solidFill>
                <a:prstClr val="black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141AF-F7DB-4FA9-9BE5-21D26C67E5E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65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/>
              <a:t>近三年口腔保健計畫輔導成效</a:t>
            </a:r>
            <a:endParaRPr lang="en-US" altLang="zh-TW" sz="4400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82681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平行四邊形 9"/>
          <p:cNvSpPr/>
          <p:nvPr/>
        </p:nvSpPr>
        <p:spPr>
          <a:xfrm>
            <a:off x="270000" y="2633400"/>
            <a:ext cx="4410000" cy="1591200"/>
          </a:xfrm>
          <a:prstGeom prst="parallelogram">
            <a:avLst>
              <a:gd name="adj" fmla="val 15322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計畫</a:t>
            </a:r>
            <a:r>
              <a:rPr lang="zh-TW" altLang="en-US" dirty="0" smtClean="0"/>
              <a:t>口號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619914" y="1525209"/>
            <a:ext cx="7886700" cy="618359"/>
          </a:xfrm>
        </p:spPr>
        <p:txBody>
          <a:bodyPr/>
          <a:lstStyle/>
          <a:p>
            <a:r>
              <a:rPr lang="zh-TW" altLang="en-US" dirty="0" smtClean="0"/>
              <a:t>此口號呼應本次計畫中的</a:t>
            </a:r>
            <a:r>
              <a:rPr lang="zh-TW" altLang="en-US" b="1" dirty="0" smtClean="0"/>
              <a:t>主要推動項目</a:t>
            </a:r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548C9-C28C-42BB-814E-B27BCC38EA9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4485372" y="3472180"/>
            <a:ext cx="4410888" cy="1591367"/>
          </a:xfrm>
          <a:prstGeom prst="parallelogram">
            <a:avLst>
              <a:gd name="adj" fmla="val 16412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154150" y="4452124"/>
            <a:ext cx="6361200" cy="1015841"/>
          </a:xfrm>
          <a:prstGeom prst="parallelogram">
            <a:avLst>
              <a:gd name="adj" fmla="val 16606"/>
            </a:avLst>
          </a:prstGeom>
          <a:ln w="5715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《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Prevention: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預防保健行為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正確潔牙與含糖飲食控制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37074" y="2082769"/>
            <a:ext cx="6359289" cy="1015841"/>
          </a:xfrm>
          <a:prstGeom prst="parallelogram">
            <a:avLst>
              <a:gd name="adj" fmla="val 15599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《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Protection: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專業口腔保護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》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氟漆與</a:t>
            </a:r>
            <a:r>
              <a:rPr kumimoji="0" lang="zh-TW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第一大臼齒窩溝封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填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7739" y="3427213"/>
            <a:ext cx="86485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塗氟填溝有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保障　潔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牙少糖好口腔</a:t>
            </a:r>
          </a:p>
        </p:txBody>
      </p:sp>
    </p:spTree>
    <p:extLst>
      <p:ext uri="{BB962C8B-B14F-4D97-AF65-F5344CB8AC3E}">
        <p14:creationId xmlns:p14="http://schemas.microsoft.com/office/powerpoint/2010/main" val="283094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牙周疾病分期</a:t>
            </a:r>
          </a:p>
        </p:txBody>
      </p:sp>
      <p:sp>
        <p:nvSpPr>
          <p:cNvPr id="79879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4CA3B-6D6E-455F-8DC2-FCD25AA67CF6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</p:txBody>
      </p:sp>
      <p:grpSp>
        <p:nvGrpSpPr>
          <p:cNvPr id="86019" name="群組 11"/>
          <p:cNvGrpSpPr>
            <a:grpSpLocks/>
          </p:cNvGrpSpPr>
          <p:nvPr/>
        </p:nvGrpSpPr>
        <p:grpSpPr bwMode="auto">
          <a:xfrm>
            <a:off x="770508" y="1530533"/>
            <a:ext cx="3100388" cy="2073275"/>
            <a:chOff x="923925" y="1787009"/>
            <a:chExt cx="2780336" cy="1991135"/>
          </a:xfrm>
        </p:grpSpPr>
        <p:pic>
          <p:nvPicPr>
            <p:cNvPr id="86028" name="圖片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275" y="2365891"/>
              <a:ext cx="2124986" cy="141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字方塊 7"/>
            <p:cNvSpPr txBox="1"/>
            <p:nvPr/>
          </p:nvSpPr>
          <p:spPr>
            <a:xfrm>
              <a:off x="923925" y="1787009"/>
              <a:ext cx="1311157" cy="57935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rPr>
                <a:t>牙齦炎</a:t>
              </a:r>
            </a:p>
          </p:txBody>
        </p:sp>
      </p:grpSp>
      <p:grpSp>
        <p:nvGrpSpPr>
          <p:cNvPr id="3" name="群組 12"/>
          <p:cNvGrpSpPr/>
          <p:nvPr/>
        </p:nvGrpSpPr>
        <p:grpSpPr>
          <a:xfrm>
            <a:off x="4833814" y="1530533"/>
            <a:ext cx="3543300" cy="2073169"/>
            <a:chOff x="4869964" y="1819048"/>
            <a:chExt cx="3331061" cy="1959096"/>
          </a:xfrm>
          <a:solidFill>
            <a:schemeClr val="accent4">
              <a:lumMod val="60000"/>
              <a:lumOff val="40000"/>
            </a:schemeClr>
          </a:solidFill>
        </p:grpSpPr>
        <p:pic>
          <p:nvPicPr>
            <p:cNvPr id="5" name="圖片 4"/>
            <p:cNvPicPr/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 bwMode="auto">
            <a:xfrm>
              <a:off x="5809339" y="2388922"/>
              <a:ext cx="2391686" cy="1389222"/>
            </a:xfrm>
            <a:prstGeom prst="rect">
              <a:avLst/>
            </a:prstGeom>
            <a:grpFill/>
          </p:spPr>
        </p:pic>
        <p:sp>
          <p:nvSpPr>
            <p:cNvPr id="9" name="文字方塊 8"/>
            <p:cNvSpPr txBox="1"/>
            <p:nvPr/>
          </p:nvSpPr>
          <p:spPr>
            <a:xfrm>
              <a:off x="4869964" y="1819048"/>
              <a:ext cx="2018328" cy="578882"/>
            </a:xfrm>
            <a:prstGeom prst="round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rPr>
                <a:t>輕度牙周炎</a:t>
              </a:r>
            </a:p>
          </p:txBody>
        </p:sp>
      </p:grpSp>
      <p:grpSp>
        <p:nvGrpSpPr>
          <p:cNvPr id="86021" name="群組 13"/>
          <p:cNvGrpSpPr>
            <a:grpSpLocks/>
          </p:cNvGrpSpPr>
          <p:nvPr/>
        </p:nvGrpSpPr>
        <p:grpSpPr bwMode="auto">
          <a:xfrm>
            <a:off x="770508" y="3997508"/>
            <a:ext cx="3355975" cy="2220913"/>
            <a:chOff x="923925" y="4357026"/>
            <a:chExt cx="3118743" cy="2035716"/>
          </a:xfrm>
        </p:grpSpPr>
        <p:pic>
          <p:nvPicPr>
            <p:cNvPr id="86026" name="圖片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838" y="4935908"/>
              <a:ext cx="2200830" cy="1456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字方塊 9"/>
            <p:cNvSpPr txBox="1"/>
            <p:nvPr/>
          </p:nvSpPr>
          <p:spPr>
            <a:xfrm>
              <a:off x="923925" y="4357026"/>
              <a:ext cx="2018184" cy="57913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rPr>
                <a:t>中度牙周炎</a:t>
              </a:r>
            </a:p>
          </p:txBody>
        </p:sp>
      </p:grpSp>
      <p:grpSp>
        <p:nvGrpSpPr>
          <p:cNvPr id="86022" name="群組 14"/>
          <p:cNvGrpSpPr>
            <a:grpSpLocks/>
          </p:cNvGrpSpPr>
          <p:nvPr/>
        </p:nvGrpSpPr>
        <p:grpSpPr bwMode="auto">
          <a:xfrm>
            <a:off x="5009133" y="3997508"/>
            <a:ext cx="3444875" cy="2035175"/>
            <a:chOff x="4869964" y="4357026"/>
            <a:chExt cx="3294965" cy="1943221"/>
          </a:xfrm>
        </p:grpSpPr>
        <p:pic>
          <p:nvPicPr>
            <p:cNvPr id="86024" name="圖片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339" y="4935908"/>
              <a:ext cx="2355590" cy="1364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4869964" y="4357026"/>
              <a:ext cx="2017977" cy="57902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rPr>
                <a:t>重度牙周炎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627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602556" y="997527"/>
            <a:ext cx="7886700" cy="5624946"/>
            <a:chOff x="1846504" y="145903"/>
            <a:chExt cx="8257620" cy="5697370"/>
          </a:xfrm>
        </p:grpSpPr>
        <p:grpSp>
          <p:nvGrpSpPr>
            <p:cNvPr id="7" name="群組 6"/>
            <p:cNvGrpSpPr/>
            <p:nvPr/>
          </p:nvGrpSpPr>
          <p:grpSpPr>
            <a:xfrm>
              <a:off x="1846504" y="145903"/>
              <a:ext cx="8257620" cy="5697370"/>
              <a:chOff x="1878034" y="145903"/>
              <a:chExt cx="8257620" cy="5697370"/>
            </a:xfrm>
          </p:grpSpPr>
          <p:graphicFrame>
            <p:nvGraphicFramePr>
              <p:cNvPr id="12" name="圖表 11"/>
              <p:cNvGraphicFramePr/>
              <p:nvPr>
                <p:extLst/>
              </p:nvPr>
            </p:nvGraphicFramePr>
            <p:xfrm>
              <a:off x="1878034" y="606255"/>
              <a:ext cx="8257620" cy="523701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13" name="圖表 12"/>
              <p:cNvGraphicFramePr/>
              <p:nvPr>
                <p:extLst/>
              </p:nvPr>
            </p:nvGraphicFramePr>
            <p:xfrm>
              <a:off x="1878034" y="145903"/>
              <a:ext cx="7971736" cy="469936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  <p:cxnSp>
          <p:nvCxnSpPr>
            <p:cNvPr id="8" name="直線接點 7"/>
            <p:cNvCxnSpPr/>
            <p:nvPr/>
          </p:nvCxnSpPr>
          <p:spPr>
            <a:xfrm flipV="1">
              <a:off x="2575030" y="4446510"/>
              <a:ext cx="462456" cy="73573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flipV="1">
              <a:off x="2596051" y="4591528"/>
              <a:ext cx="441434" cy="80638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2806262" y="4141076"/>
              <a:ext cx="0" cy="357987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>
              <a:off x="2822023" y="4658710"/>
              <a:ext cx="5255" cy="373117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-1" y="-45673"/>
            <a:ext cx="8216213" cy="1325563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我國學童近四年齲齒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盛行率分佈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297CB-52CC-4E0A-ACF8-1D6796C4F33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cxnSp>
        <p:nvCxnSpPr>
          <p:cNvPr id="6" name="直線接點 5"/>
          <p:cNvCxnSpPr/>
          <p:nvPr/>
        </p:nvCxnSpPr>
        <p:spPr>
          <a:xfrm flipH="1">
            <a:off x="3086100" y="2059410"/>
            <a:ext cx="13360" cy="1257931"/>
          </a:xfrm>
          <a:prstGeom prst="line">
            <a:avLst/>
          </a:prstGeom>
          <a:ln w="38100">
            <a:solidFill>
              <a:srgbClr val="2F2FFF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2160346" y="1325638"/>
            <a:ext cx="1878228" cy="715089"/>
          </a:xfrm>
          <a:prstGeom prst="roundRect">
            <a:avLst/>
          </a:prstGeom>
          <a:solidFill>
            <a:srgbClr val="2F2FFF"/>
          </a:solidFill>
          <a:ln w="19050">
            <a:solidFill>
              <a:srgbClr val="2F2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校園口腔保健輔導團介入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87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245430" y="50800"/>
            <a:ext cx="8758236" cy="957225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近四年學童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齲齒下降對健保醫療支出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9699298"/>
              </p:ext>
            </p:extLst>
          </p:nvPr>
        </p:nvGraphicFramePr>
        <p:xfrm>
          <a:off x="245429" y="1085379"/>
          <a:ext cx="8755692" cy="533086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166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726">
                  <a:extLst>
                    <a:ext uri="{9D8B030D-6E8A-4147-A177-3AD203B41FA5}">
                      <a16:colId xmlns:a16="http://schemas.microsoft.com/office/drawing/2014/main" val="1904508381"/>
                    </a:ext>
                  </a:extLst>
                </a:gridCol>
                <a:gridCol w="1023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3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58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08704">
                  <a:extLst>
                    <a:ext uri="{9D8B030D-6E8A-4147-A177-3AD203B41FA5}">
                      <a16:colId xmlns:a16="http://schemas.microsoft.com/office/drawing/2014/main" val="2767936340"/>
                    </a:ext>
                  </a:extLst>
                </a:gridCol>
                <a:gridCol w="1359415">
                  <a:extLst>
                    <a:ext uri="{9D8B030D-6E8A-4147-A177-3AD203B41FA5}">
                      <a16:colId xmlns:a16="http://schemas.microsoft.com/office/drawing/2014/main" val="4045160767"/>
                    </a:ext>
                  </a:extLst>
                </a:gridCol>
              </a:tblGrid>
              <a:tr h="49179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年級</a:t>
                      </a:r>
                      <a:endParaRPr lang="zh-TW" altLang="en-US" sz="1600" b="1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18" marR="63218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學童數</a:t>
                      </a:r>
                      <a:endParaRPr lang="zh-TW" altLang="en-US" sz="1600" b="1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18" marR="63218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齲齒</a:t>
                      </a:r>
                      <a:endParaRPr lang="en-US" altLang="zh-TW" sz="1600" b="1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盛行率</a:t>
                      </a:r>
                      <a:endParaRPr lang="zh-TW" altLang="en-US" sz="1600" b="1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18" marR="63218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單顆齲齒平均治療費用</a:t>
                      </a:r>
                      <a:endParaRPr lang="zh-TW" altLang="en-US" sz="1600" b="1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18" marR="63218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齲齒治療</a:t>
                      </a:r>
                      <a:endParaRPr lang="en-US" altLang="zh-TW" sz="1600" b="1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總金額</a:t>
                      </a:r>
                      <a:endParaRPr lang="zh-TW" altLang="en-US" sz="1600" b="1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18" marR="63218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學童齲齒下降比率</a:t>
                      </a:r>
                      <a:r>
                        <a:rPr lang="en-US" altLang="zh-TW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影響人數</a:t>
                      </a:r>
                      <a:endParaRPr lang="zh-TW" altLang="en-US" sz="1600" b="1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18" marR="63218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節省健保費用</a:t>
                      </a:r>
                      <a:endParaRPr lang="zh-TW" altLang="en-US" sz="1600" b="1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218" marR="63218" marT="34290" marB="3429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27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一年級</a:t>
                      </a:r>
                      <a:endParaRPr lang="zh-TW" alt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l" fontAlgn="ctr"/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診察費</a:t>
                      </a:r>
                      <a:r>
                        <a:rPr lang="en-US" altLang="zh-TW" sz="1600" b="1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313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元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複合樹脂填補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750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元</a:t>
                      </a:r>
                    </a:p>
                    <a:p>
                      <a:pPr algn="l" fontAlgn="ctr"/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個人負擔掛號費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TW" altLang="en-US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元</a:t>
                      </a:r>
                      <a:r>
                        <a:rPr lang="en-US" altLang="zh-TW" sz="1600" u="none" strike="noStrike" baseline="0" dirty="0" smtClean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zh-TW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TW" altLang="en-US" sz="24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↓</a:t>
                      </a:r>
                      <a:r>
                        <a:rPr lang="en-US" altLang="zh-TW" sz="24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5.19%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9450</a:t>
                      </a:r>
                      <a:r>
                        <a:rPr lang="zh-TW" altLang="en-US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人</a:t>
                      </a: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944</a:t>
                      </a:r>
                      <a:r>
                        <a:rPr lang="zh-TW" altLang="en-US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24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544047"/>
                  </a:ext>
                </a:extLst>
              </a:tr>
              <a:tr h="304149">
                <a:tc>
                  <a:txBody>
                    <a:bodyPr/>
                    <a:lstStyle/>
                    <a:p>
                      <a:pPr marL="0" lvl="1" algn="r" defTabSz="914400" rtl="0" eaLnBrk="1" fontAlgn="ctr" latinLnBrk="0" hangingPunct="1"/>
                      <a:r>
                        <a:rPr lang="en-US" altLang="zh-TW" sz="16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103</a:t>
                      </a:r>
                      <a:r>
                        <a:rPr lang="zh-TW" altLang="en-US" sz="16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endParaRPr lang="en-US" altLang="zh-TW" sz="16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197214</a:t>
                      </a:r>
                      <a:endParaRPr lang="zh-TW" altLang="en-US" sz="16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68.48%</a:t>
                      </a:r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altLang="zh-TW" sz="1800" b="1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3505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841646"/>
                  </a:ext>
                </a:extLst>
              </a:tr>
              <a:tr h="30414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104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189871</a:t>
                      </a:r>
                      <a:endParaRPr lang="zh-TW" altLang="en-US" sz="16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66.39%</a:t>
                      </a:r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altLang="zh-TW" sz="1800" b="1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2605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885042"/>
                  </a:ext>
                </a:extLst>
              </a:tr>
              <a:tr h="30414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105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173089</a:t>
                      </a:r>
                      <a:endParaRPr lang="zh-TW" altLang="en-US" sz="16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64.93%</a:t>
                      </a:r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altLang="zh-TW" sz="1800" b="1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1238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65912"/>
                  </a:ext>
                </a:extLst>
              </a:tr>
              <a:tr h="30414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106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180146</a:t>
                      </a:r>
                      <a:endParaRPr lang="zh-TW" altLang="en-US" sz="16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63.29%</a:t>
                      </a:r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1401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048396"/>
                  </a:ext>
                </a:extLst>
              </a:tr>
              <a:tr h="15427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四年級</a:t>
                      </a:r>
                      <a:endParaRPr lang="zh-TW" alt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altLang="zh-TW" sz="1800" b="1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zh-TW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24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↓5.7%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</a:t>
                      </a:r>
                      <a:r>
                        <a:rPr lang="en-US" altLang="zh-TW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1224</a:t>
                      </a:r>
                      <a:r>
                        <a:rPr lang="zh-TW" altLang="en-US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en-US" altLang="zh-TW" sz="2400" b="0" i="0" u="none" strike="noStrike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en-US" altLang="zh-TW" sz="16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1122</a:t>
                      </a:r>
                      <a:r>
                        <a:rPr lang="zh-TW" altLang="en-US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24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149">
                <a:tc>
                  <a:txBody>
                    <a:bodyPr/>
                    <a:lstStyle/>
                    <a:p>
                      <a:pPr marL="0" lvl="1" algn="r" defTabSz="914400" rtl="0" eaLnBrk="1" fontAlgn="ctr" latinLnBrk="0" hangingPunct="1"/>
                      <a:r>
                        <a:rPr lang="en-US" altLang="zh-TW" sz="16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103</a:t>
                      </a:r>
                      <a:r>
                        <a:rPr lang="zh-TW" altLang="en-US" sz="16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endParaRPr lang="en-US" altLang="zh-TW" sz="16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207734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68.93%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4319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14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104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200117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68.63%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3734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14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105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197286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67.70%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3356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14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106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196626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63.23%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2432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734481181"/>
                  </a:ext>
                </a:extLst>
              </a:tr>
              <a:tr h="15427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七年級</a:t>
                      </a:r>
                      <a:endParaRPr lang="zh-TW" alt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zh-TW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24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↓3.25%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6672</a:t>
                      </a:r>
                      <a:r>
                        <a:rPr lang="zh-TW" altLang="en-US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en-US" altLang="zh-TW" sz="24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667</a:t>
                      </a:r>
                      <a:r>
                        <a:rPr lang="zh-TW" altLang="en-US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24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149">
                <a:tc>
                  <a:txBody>
                    <a:bodyPr/>
                    <a:lstStyle/>
                    <a:p>
                      <a:pPr marL="0" lvl="1" algn="r" defTabSz="914400" rtl="0" eaLnBrk="1" fontAlgn="ctr" latinLnBrk="0" hangingPunct="1"/>
                      <a:r>
                        <a:rPr lang="en-US" altLang="zh-TW" sz="16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103</a:t>
                      </a:r>
                      <a:r>
                        <a:rPr lang="zh-TW" altLang="en-US" sz="16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endParaRPr lang="en-US" altLang="zh-TW" sz="16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241114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60.32%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4543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14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104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228027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61.40%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4000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414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105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213339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58.62%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2505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310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106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206685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57.07%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1795</a:t>
                      </a:r>
                      <a:r>
                        <a:rPr lang="zh-TW" alt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vMerge="1">
                  <a:txBody>
                    <a:bodyPr/>
                    <a:lstStyle/>
                    <a:p>
                      <a:pPr algn="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extLst>
                  <a:ext uri="{0D108BD9-81ED-4DB2-BD59-A6C34878D82A}">
                    <a16:rowId xmlns:a16="http://schemas.microsoft.com/office/drawing/2014/main" val="2405656670"/>
                  </a:ext>
                </a:extLst>
              </a:tr>
              <a:tr h="304149">
                <a:tc gridSpan="5">
                  <a:txBody>
                    <a:bodyPr/>
                    <a:lstStyle/>
                    <a:p>
                      <a:pPr algn="r" fontAlgn="ctr"/>
                      <a:r>
                        <a:rPr lang="zh-TW" altLang="en-US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總計</a:t>
                      </a:r>
                      <a:endParaRPr lang="en-US" altLang="zh-TW" sz="240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altLang="zh-TW" sz="2000" b="1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24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</a:t>
                      </a:r>
                      <a:r>
                        <a:rPr lang="en-US" altLang="zh-TW" sz="24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7345</a:t>
                      </a:r>
                      <a:r>
                        <a:rPr lang="zh-TW" altLang="en-US" sz="24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en-US" altLang="zh-TW" sz="2400" b="1" i="0" u="none" strike="noStrike" baseline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2734</a:t>
                      </a:r>
                      <a:r>
                        <a:rPr lang="zh-TW" altLang="en-US" sz="24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萬元</a:t>
                      </a:r>
                      <a:endParaRPr lang="en-US" altLang="zh-TW" sz="2400" b="1" i="0" u="none" strike="noStrike" baseline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86" marR="6586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422251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97CB-52CC-4E0A-ACF8-1D6796C4F332}" type="slidenum">
              <a:rPr lang="zh-TW" altLang="en-US" smtClean="0"/>
              <a:t>81</a:t>
            </a:fld>
            <a:endParaRPr lang="zh-TW" altLang="en-US"/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245429" y="6416242"/>
            <a:ext cx="8758237" cy="519112"/>
          </a:xfrm>
          <a:prstGeom prst="rect">
            <a:avLst/>
          </a:prstGeom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資料來源：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1.103-106</a:t>
            </a:r>
            <a:r>
              <a:rPr kumimoji="0" lang="zh-TW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學年度教育部學生健康資訊系統 </a:t>
            </a: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2.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全民健康保險醫療服務給付項目及支付標準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4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總結</a:t>
            </a:r>
          </a:p>
        </p:txBody>
      </p:sp>
      <p:sp>
        <p:nvSpPr>
          <p:cNvPr id="1085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zh-TW" altLang="en-US" sz="3600" smtClean="0"/>
              <a:t>生命週期各階段的口腔問題都是重要的。</a:t>
            </a:r>
            <a:endParaRPr lang="en-US" altLang="zh-TW" sz="3600" smtClean="0"/>
          </a:p>
          <a:p>
            <a:pPr eaLnBrk="1" hangingPunct="1">
              <a:spcAft>
                <a:spcPts val="1200"/>
              </a:spcAft>
            </a:pPr>
            <a:r>
              <a:rPr lang="zh-TW" altLang="en-US" sz="3600" smtClean="0"/>
              <a:t>預防每個階段的口腔疾病的發生，選擇適合口腔照護方式。</a:t>
            </a:r>
            <a:endParaRPr lang="en-US" altLang="zh-TW" sz="3600" smtClean="0"/>
          </a:p>
          <a:p>
            <a:pPr eaLnBrk="1" hangingPunct="1">
              <a:spcAft>
                <a:spcPts val="1200"/>
              </a:spcAft>
            </a:pPr>
            <a:r>
              <a:rPr lang="en-US" altLang="zh-TW" sz="3600" smtClean="0"/>
              <a:t>8020</a:t>
            </a:r>
            <a:r>
              <a:rPr lang="zh-TW" altLang="en-US" sz="3600" smtClean="0"/>
              <a:t>目標，需從幼兒的口腔健康做起。</a:t>
            </a:r>
            <a:endParaRPr lang="en-US" altLang="zh-TW" sz="3600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zh-TW" altLang="en-US" smtClean="0"/>
          </a:p>
        </p:txBody>
      </p:sp>
      <p:sp>
        <p:nvSpPr>
          <p:cNvPr id="10240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A856DF-83D1-4248-BFBA-D136A3BB11E7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141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5" y="252391"/>
            <a:ext cx="4504869" cy="6373877"/>
          </a:xfrm>
        </p:spPr>
      </p:pic>
    </p:spTree>
    <p:extLst>
      <p:ext uri="{BB962C8B-B14F-4D97-AF65-F5344CB8AC3E}">
        <p14:creationId xmlns:p14="http://schemas.microsoft.com/office/powerpoint/2010/main" val="34629047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628650" y="307160"/>
            <a:ext cx="7886700" cy="1325563"/>
          </a:xfrm>
        </p:spPr>
        <p:txBody>
          <a:bodyPr anchor="t"/>
          <a:lstStyle/>
          <a:p>
            <a:r>
              <a:rPr lang="zh-TW" altLang="en-US" dirty="0" smtClean="0"/>
              <a:t>校園口腔保健資訊網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/>
          <a:lstStyle/>
          <a:p>
            <a:r>
              <a:rPr kumimoji="1" lang="zh-TW" altLang="en-US" dirty="0" smtClean="0"/>
              <a:t>網站首頁</a:t>
            </a:r>
            <a:r>
              <a:rPr kumimoji="1" lang="en-US" altLang="zh-TW" dirty="0">
                <a:hlinkClick r:id="rId2"/>
              </a:rPr>
              <a:t>http://ohpc.kmu.edu.tw</a:t>
            </a:r>
            <a:r>
              <a:rPr kumimoji="1" lang="en-US" altLang="zh-TW" dirty="0" smtClean="0">
                <a:hlinkClick r:id="rId2"/>
              </a:rPr>
              <a:t>/</a:t>
            </a:r>
            <a:r>
              <a:rPr kumimoji="1" lang="zh-TW" altLang="en-US" dirty="0" smtClean="0"/>
              <a:t>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548C9-C28C-42BB-814E-B27BCC38EA9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18358" t="14147" r="19552" b="8207"/>
          <a:stretch/>
        </p:blipFill>
        <p:spPr>
          <a:xfrm>
            <a:off x="1228298" y="1822597"/>
            <a:ext cx="6902287" cy="485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謝謝各位專心聆聽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敬請提問與指教！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548C9-C28C-42BB-814E-B27BCC38EA9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27" y="277433"/>
            <a:ext cx="1432306" cy="143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6340" y="182498"/>
            <a:ext cx="8391320" cy="13255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齒頸部或牙根齲齒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(cervical/root caries)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41AF-F7DB-4FA9-9BE5-21D26C67E5E3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18615" y="1549005"/>
            <a:ext cx="4580453" cy="1055608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不良的口腔衛生習慣及分法</a:t>
            </a:r>
            <a:endParaRPr lang="en-US" altLang="zh-TW" sz="28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倒置牙菌斑堆積在齒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頸部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99199" y="2686500"/>
            <a:ext cx="5450255" cy="2690098"/>
          </a:xfrm>
          <a:prstGeom prst="roundRect">
            <a:avLst/>
          </a:prstGeom>
          <a:solidFill>
            <a:srgbClr val="F8F2A6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風險因素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飲食習慣不好、食物含在口中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活動假牙的掛鉤處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口乾症、口水不多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不常看牙醫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61799" y="5501402"/>
            <a:ext cx="5312489" cy="105560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高齡長者中最常見的牙科問題，</a:t>
            </a:r>
            <a:endParaRPr lang="en-US" altLang="zh-TW" sz="28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失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</a:t>
            </a:r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老人、中風病人更為常見</a:t>
            </a:r>
            <a:endParaRPr lang="zh-TW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205" y="3329392"/>
            <a:ext cx="2876455" cy="183284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337" y="1508061"/>
            <a:ext cx="2873323" cy="182133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205" y="5148587"/>
            <a:ext cx="2862000" cy="1420400"/>
          </a:xfrm>
          <a:prstGeom prst="rect">
            <a:avLst/>
          </a:prstGeom>
        </p:spPr>
      </p:pic>
      <p:sp>
        <p:nvSpPr>
          <p:cNvPr id="11" name="向下箭號 10"/>
          <p:cNvSpPr/>
          <p:nvPr/>
        </p:nvSpPr>
        <p:spPr>
          <a:xfrm rot="-2760000">
            <a:off x="7076991" y="3393772"/>
            <a:ext cx="490428" cy="719694"/>
          </a:xfrm>
          <a:prstGeom prst="downArrow">
            <a:avLst/>
          </a:prstGeom>
          <a:solidFill>
            <a:srgbClr val="FFFF00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7249165" y="6544036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由黃純德教授提供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286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772</TotalTime>
  <Words>5889</Words>
  <Application>Microsoft Office PowerPoint</Application>
  <PresentationFormat>如螢幕大小 (4:3)</PresentationFormat>
  <Paragraphs>1778</Paragraphs>
  <Slides>85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85</vt:i4>
      </vt:variant>
    </vt:vector>
  </HeadingPairs>
  <TitlesOfParts>
    <vt:vector size="96" baseType="lpstr">
      <vt:lpstr>MElleHK-Medium</vt:lpstr>
      <vt:lpstr>微軟正黑體</vt:lpstr>
      <vt:lpstr>新細明體</vt:lpstr>
      <vt:lpstr>標楷體</vt:lpstr>
      <vt:lpstr>Arial</vt:lpstr>
      <vt:lpstr>Calibri</vt:lpstr>
      <vt:lpstr>Candara</vt:lpstr>
      <vt:lpstr>Segoe UI Symbol</vt:lpstr>
      <vt:lpstr>Times New Roman</vt:lpstr>
      <vt:lpstr>Wingdings</vt:lpstr>
      <vt:lpstr>Office 佈景主題</vt:lpstr>
      <vt:lpstr>學校推動口腔保健實證 支持性環境策略</vt:lpstr>
      <vt:lpstr>大綱</vt:lpstr>
      <vt:lpstr>健保花費前十大疾病排名                    口腔唾液腺疾病位居第二</vt:lpstr>
      <vt:lpstr>生命週期的口腔問題</vt:lpstr>
      <vt:lpstr>迷思</vt:lpstr>
      <vt:lpstr>8020</vt:lpstr>
      <vt:lpstr>PowerPoint 簡報</vt:lpstr>
      <vt:lpstr>牙周疾病分期</vt:lpstr>
      <vt:lpstr>齒頸部或牙根齲齒 (cervical/root caries)</vt:lpstr>
      <vt:lpstr>全口無牙</vt:lpstr>
      <vt:lpstr>咀嚼能力測試</vt:lpstr>
      <vt:lpstr>咀嚼功能測試結果</vt:lpstr>
      <vt:lpstr>牙齒顆數小於20顆與咀嚼能力</vt:lpstr>
      <vt:lpstr>口腔機能與衰弱症及肌少症</vt:lpstr>
      <vt:lpstr>口腔健康與全身健康的關係</vt:lpstr>
      <vt:lpstr>PowerPoint 簡報</vt:lpstr>
      <vt:lpstr>PowerPoint 簡報</vt:lpstr>
      <vt:lpstr>An Expanded Look at Rheumatoid Arthritis and the Periodontal Link By Katie Melko, RDH, MSDH - November 17, 2018</vt:lpstr>
      <vt:lpstr>PowerPoint 簡報</vt:lpstr>
      <vt:lpstr>PowerPoint 簡報</vt:lpstr>
      <vt:lpstr>E-cigarettes May Increase Rate of Caries in Youth</vt:lpstr>
      <vt:lpstr>Research Links Poor Dental Hygiene to Low Birth Weight &amp; Preterm Babies</vt:lpstr>
      <vt:lpstr>口腔健康與與全身健康的關係</vt:lpstr>
      <vt:lpstr>臺灣學童口腔健康現況</vt:lpstr>
      <vt:lpstr>口腔健康指標意義</vt:lpstr>
      <vt:lpstr>PowerPoint 簡報</vt:lpstr>
      <vt:lpstr>World Health Organization 兒童口腔健康目標</vt:lpstr>
      <vt:lpstr>台灣12歲DMFT與西環太平洋各國比較</vt:lpstr>
      <vt:lpstr>12歲學童恆齒齲齒經驗指數趨勢</vt:lpstr>
      <vt:lpstr>各縣市學童未治療齲齒率比較</vt:lpstr>
      <vt:lpstr>各縣市學童未治療齲齒率比較</vt:lpstr>
      <vt:lpstr>各縣市學童已治療齲齒率比較</vt:lpstr>
      <vt:lpstr>各縣市學童已治療齲齒率比較</vt:lpstr>
      <vt:lpstr>各縣市學童齲齒盛行率比較</vt:lpstr>
      <vt:lpstr>各縣市學童齲齒盛行率比較</vt:lpstr>
      <vt:lpstr>各縣市1年級學童齲齒盛行率比較</vt:lpstr>
      <vt:lpstr>各縣市1年級學童齲齒盛行率比較</vt:lpstr>
      <vt:lpstr>各縣市4年級學童齲齒盛行率比較</vt:lpstr>
      <vt:lpstr>各縣市4年級學童齲齒盛行率比較</vt:lpstr>
      <vt:lpstr>各縣市7年級學童齲齒盛行率比較</vt:lpstr>
      <vt:lpstr>各縣市7年級學童齲齒盛行率比較</vt:lpstr>
      <vt:lpstr>兒童齲齒健保醫療支出/每年(預估)</vt:lpstr>
      <vt:lpstr>恆牙齲齒治療及衍生費用</vt:lpstr>
      <vt:lpstr>齲齒的成因</vt:lpstr>
      <vt:lpstr>齲齒四因素</vt:lpstr>
      <vt:lpstr>PowerPoint 簡報</vt:lpstr>
      <vt:lpstr>進食後口中酸性變化: Stephen Curve</vt:lpstr>
      <vt:lpstr>PowerPoint 簡報</vt:lpstr>
      <vt:lpstr>PowerPoint 簡報</vt:lpstr>
      <vt:lpstr>台灣本籍與外籍兒童dmft Index比較</vt:lpstr>
      <vt:lpstr>PowerPoint 簡報</vt:lpstr>
      <vt:lpstr>PowerPoint 簡報</vt:lpstr>
      <vt:lpstr>PowerPoint 簡報</vt:lpstr>
      <vt:lpstr>兒童照護者對口腔保健重要性</vt:lpstr>
      <vt:lpstr>PowerPoint 簡報</vt:lpstr>
      <vt:lpstr>含糖飲料與口腔保健行為的交互作用</vt:lpstr>
      <vt:lpstr>PowerPoint 簡報</vt:lpstr>
      <vt:lpstr>PowerPoint 簡報</vt:lpstr>
      <vt:lpstr>具科學實證有效的 口腔預防保健策略</vt:lpstr>
      <vt:lpstr>科學實證等級與實證強度</vt:lpstr>
      <vt:lpstr>兒童具科學實證之防齲措施</vt:lpstr>
      <vt:lpstr>PowerPoint 簡報</vt:lpstr>
      <vt:lpstr>無齲齒率與窩溝封填</vt:lpstr>
      <vt:lpstr>PowerPoint 簡報</vt:lpstr>
      <vt:lpstr>窩溝封填 Pit and Fissure Sealant</vt:lpstr>
      <vt:lpstr>兒童的頭骨(Skull of child)</vt:lpstr>
      <vt:lpstr>『第一大臼齒』齲齒</vt:lpstr>
      <vt:lpstr>PowerPoint 簡報</vt:lpstr>
      <vt:lpstr>學童「窩溝封填」補助服務</vt:lpstr>
      <vt:lpstr>氟化物的作用</vt:lpstr>
      <vt:lpstr>口中的酸會使牙齒脫鈣                                    「氟化物」則把鈣拉回牙齒表面</vt:lpstr>
      <vt:lpstr>『氟化物』防齲機轉(WHO,2005)</vt:lpstr>
      <vt:lpstr>氟化物之種類及防齲效果</vt:lpstr>
      <vt:lpstr>氟化物之種類及防齲效果(續)</vt:lpstr>
      <vt:lpstr>氟化物之種類及防齲效果</vt:lpstr>
      <vt:lpstr>氟化物之種類及防齲效果(續)</vt:lpstr>
      <vt:lpstr>7-12歲兒童口腔保健</vt:lpstr>
      <vt:lpstr>近三年口腔保健計畫輔導成效</vt:lpstr>
      <vt:lpstr>計畫口號</vt:lpstr>
      <vt:lpstr>我國學童近四年齲齒盛行率分佈</vt:lpstr>
      <vt:lpstr>近四年學童齲齒下降對健保醫療支出影響</vt:lpstr>
      <vt:lpstr>總結</vt:lpstr>
      <vt:lpstr>PowerPoint 簡報</vt:lpstr>
      <vt:lpstr>校園口腔保健資訊網</vt:lpstr>
      <vt:lpstr>謝謝各位專心聆聽</vt:lpstr>
    </vt:vector>
  </TitlesOfParts>
  <Company>KMUDH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宜靜 林</dc:creator>
  <cp:lastModifiedBy>宜靜 林</cp:lastModifiedBy>
  <cp:revision>72</cp:revision>
  <cp:lastPrinted>2018-12-13T03:53:39Z</cp:lastPrinted>
  <dcterms:created xsi:type="dcterms:W3CDTF">2018-12-12T08:52:44Z</dcterms:created>
  <dcterms:modified xsi:type="dcterms:W3CDTF">2019-01-09T05:38:05Z</dcterms:modified>
</cp:coreProperties>
</file>