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8" r:id="rId2"/>
  </p:sldMasterIdLst>
  <p:sldIdLst>
    <p:sldId id="596" r:id="rId3"/>
    <p:sldId id="520" r:id="rId4"/>
    <p:sldId id="522" r:id="rId5"/>
    <p:sldId id="521"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36" r:id="rId20"/>
    <p:sldId id="537"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553" r:id="rId35"/>
    <p:sldId id="554" r:id="rId36"/>
    <p:sldId id="555" r:id="rId37"/>
    <p:sldId id="556" r:id="rId38"/>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6" d="100"/>
          <a:sy n="36" d="100"/>
        </p:scale>
        <p:origin x="24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左">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09787" y="15203201"/>
            <a:ext cx="2743200" cy="865481"/>
          </a:xfrm>
        </p:spPr>
        <p:txBody>
          <a:bodyPr/>
          <a:lstStyle>
            <a:lvl1pPr algn="l">
              <a:defRPr sz="1800"/>
            </a:lvl1pPr>
          </a:lstStyle>
          <a:p>
            <a:r>
              <a:rPr lang="zh-TW" altLang="en-US"/>
              <a:t>章節名稱</a:t>
            </a:r>
            <a:endParaRPr lang="zh-TW" altLang="en-US" dirty="0"/>
          </a:p>
        </p:txBody>
      </p:sp>
      <p:sp>
        <p:nvSpPr>
          <p:cNvPr id="6" name="矩形 5">
            <a:extLst>
              <a:ext uri="{FF2B5EF4-FFF2-40B4-BE49-F238E27FC236}">
                <a16:creationId xmlns:a16="http://schemas.microsoft.com/office/drawing/2014/main" id="{2924EBC7-FAEC-497F-A4C9-3DD7261C06F7}"/>
              </a:ext>
            </a:extLst>
          </p:cNvPr>
          <p:cNvSpPr/>
          <p:nvPr userDrawn="1"/>
        </p:nvSpPr>
        <p:spPr>
          <a:xfrm flipV="1">
            <a:off x="1752000" y="1463043"/>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66BEA994-4CA3-4041-9A84-FF2338469F4E}"/>
              </a:ext>
            </a:extLst>
          </p:cNvPr>
          <p:cNvSpPr/>
          <p:nvPr userDrawn="1"/>
        </p:nvSpPr>
        <p:spPr>
          <a:xfrm>
            <a:off x="1609387" y="1420685"/>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îśḻïḓé">
            <a:hlinkClick r:id="rId2" action="ppaction://hlinksldjump"/>
            <a:extLst>
              <a:ext uri="{FF2B5EF4-FFF2-40B4-BE49-F238E27FC236}">
                <a16:creationId xmlns:a16="http://schemas.microsoft.com/office/drawing/2014/main" id="{E4D0B5C3-76EE-4B12-B0C7-478834D16565}"/>
              </a:ext>
            </a:extLst>
          </p:cNvPr>
          <p:cNvSpPr/>
          <p:nvPr userDrawn="1"/>
        </p:nvSpPr>
        <p:spPr>
          <a:xfrm flipH="1" flipV="1">
            <a:off x="0"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3DDE0"/>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4" name="Footer Placeholder 3"/>
          <p:cNvSpPr>
            <a:spLocks noGrp="1"/>
          </p:cNvSpPr>
          <p:nvPr>
            <p:ph type="ftr" sz="quarter" idx="11"/>
          </p:nvPr>
        </p:nvSpPr>
        <p:spPr>
          <a:xfrm>
            <a:off x="83214" y="588708"/>
            <a:ext cx="715537" cy="729096"/>
          </a:xfrm>
        </p:spPr>
        <p:txBody>
          <a:bodyPr/>
          <a:lstStyle>
            <a:lvl1pPr>
              <a:defRPr b="1">
                <a:solidFill>
                  <a:schemeClr val="bg2">
                    <a:lumMod val="50000"/>
                  </a:schemeClr>
                </a:solidFill>
              </a:defRPr>
            </a:lvl1pPr>
          </a:lstStyle>
          <a:p>
            <a:endParaRPr lang="zh-TW" altLang="en-US"/>
          </a:p>
        </p:txBody>
      </p:sp>
      <p:sp>
        <p:nvSpPr>
          <p:cNvPr id="9" name="矩形 8">
            <a:extLst>
              <a:ext uri="{FF2B5EF4-FFF2-40B4-BE49-F238E27FC236}">
                <a16:creationId xmlns:a16="http://schemas.microsoft.com/office/drawing/2014/main" id="{170D1BBA-DEB4-4E0E-AE65-EC9E7505D47A}"/>
              </a:ext>
            </a:extLst>
          </p:cNvPr>
          <p:cNvSpPr/>
          <p:nvPr userDrawn="1"/>
        </p:nvSpPr>
        <p:spPr>
          <a:xfrm flipV="1">
            <a:off x="1752000" y="14892477"/>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F8229C66-1870-4A9D-99A1-48C37C0F998F}"/>
              </a:ext>
            </a:extLst>
          </p:cNvPr>
          <p:cNvSpPr/>
          <p:nvPr userDrawn="1"/>
        </p:nvSpPr>
        <p:spPr>
          <a:xfrm>
            <a:off x="1609387" y="14838785"/>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6876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268347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4" name="Content Placeholder 3"/>
          <p:cNvSpPr>
            <a:spLocks noGrp="1"/>
          </p:cNvSpPr>
          <p:nvPr>
            <p:ph sz="half" idx="2"/>
          </p:nvPr>
        </p:nvSpPr>
        <p:spPr>
          <a:xfrm>
            <a:off x="839789" y="5937956"/>
            <a:ext cx="5157787" cy="87338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6" name="Content Placeholder 5"/>
          <p:cNvSpPr>
            <a:spLocks noGrp="1"/>
          </p:cNvSpPr>
          <p:nvPr>
            <p:ph sz="quarter" idx="4"/>
          </p:nvPr>
        </p:nvSpPr>
        <p:spPr>
          <a:xfrm>
            <a:off x="6172201" y="5937956"/>
            <a:ext cx="5183188" cy="87338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3913242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zh-TW" altLang="en-US"/>
              <a:t>按一下以編輯母片標題樣式</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4055248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31449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2872545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225771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左">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09787" y="15203201"/>
            <a:ext cx="2743200" cy="865481"/>
          </a:xfrm>
        </p:spPr>
        <p:txBody>
          <a:bodyPr/>
          <a:lstStyle>
            <a:lvl1pPr algn="l">
              <a:defRPr sz="1800"/>
            </a:lvl1pPr>
          </a:lstStyle>
          <a:p>
            <a:r>
              <a:rPr lang="zh-TW" altLang="en-US"/>
              <a:t>章節名稱</a:t>
            </a:r>
            <a:endParaRPr lang="zh-TW" altLang="en-US" dirty="0"/>
          </a:p>
        </p:txBody>
      </p:sp>
      <p:sp>
        <p:nvSpPr>
          <p:cNvPr id="6" name="矩形 5">
            <a:extLst>
              <a:ext uri="{FF2B5EF4-FFF2-40B4-BE49-F238E27FC236}">
                <a16:creationId xmlns:a16="http://schemas.microsoft.com/office/drawing/2014/main" id="{2924EBC7-FAEC-497F-A4C9-3DD7261C06F7}"/>
              </a:ext>
            </a:extLst>
          </p:cNvPr>
          <p:cNvSpPr/>
          <p:nvPr userDrawn="1"/>
        </p:nvSpPr>
        <p:spPr>
          <a:xfrm flipV="1">
            <a:off x="1752000" y="1463043"/>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66BEA994-4CA3-4041-9A84-FF2338469F4E}"/>
              </a:ext>
            </a:extLst>
          </p:cNvPr>
          <p:cNvSpPr/>
          <p:nvPr userDrawn="1"/>
        </p:nvSpPr>
        <p:spPr>
          <a:xfrm>
            <a:off x="1609387" y="1420685"/>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îśḻïḓé">
            <a:hlinkClick r:id="rId2" action="ppaction://hlinksldjump"/>
            <a:extLst>
              <a:ext uri="{FF2B5EF4-FFF2-40B4-BE49-F238E27FC236}">
                <a16:creationId xmlns:a16="http://schemas.microsoft.com/office/drawing/2014/main" id="{E4D0B5C3-76EE-4B12-B0C7-478834D16565}"/>
              </a:ext>
            </a:extLst>
          </p:cNvPr>
          <p:cNvSpPr/>
          <p:nvPr userDrawn="1"/>
        </p:nvSpPr>
        <p:spPr>
          <a:xfrm flipH="1" flipV="1">
            <a:off x="0"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3DDE0"/>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4" name="Footer Placeholder 3"/>
          <p:cNvSpPr>
            <a:spLocks noGrp="1"/>
          </p:cNvSpPr>
          <p:nvPr>
            <p:ph type="ftr" sz="quarter" idx="11"/>
          </p:nvPr>
        </p:nvSpPr>
        <p:spPr>
          <a:xfrm>
            <a:off x="83214" y="588708"/>
            <a:ext cx="715537" cy="729096"/>
          </a:xfrm>
        </p:spPr>
        <p:txBody>
          <a:bodyPr/>
          <a:lstStyle>
            <a:lvl1pPr>
              <a:defRPr b="1">
                <a:solidFill>
                  <a:schemeClr val="bg2">
                    <a:lumMod val="50000"/>
                  </a:schemeClr>
                </a:solidFill>
              </a:defRPr>
            </a:lvl1pPr>
          </a:lstStyle>
          <a:p>
            <a:endParaRPr lang="zh-TW" altLang="en-US"/>
          </a:p>
        </p:txBody>
      </p:sp>
      <p:sp>
        <p:nvSpPr>
          <p:cNvPr id="9" name="矩形 8">
            <a:extLst>
              <a:ext uri="{FF2B5EF4-FFF2-40B4-BE49-F238E27FC236}">
                <a16:creationId xmlns:a16="http://schemas.microsoft.com/office/drawing/2014/main" id="{170D1BBA-DEB4-4E0E-AE65-EC9E7505D47A}"/>
              </a:ext>
            </a:extLst>
          </p:cNvPr>
          <p:cNvSpPr/>
          <p:nvPr userDrawn="1"/>
        </p:nvSpPr>
        <p:spPr>
          <a:xfrm flipV="1">
            <a:off x="1752000" y="14892477"/>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F8229C66-1870-4A9D-99A1-48C37C0F998F}"/>
              </a:ext>
            </a:extLst>
          </p:cNvPr>
          <p:cNvSpPr/>
          <p:nvPr userDrawn="1"/>
        </p:nvSpPr>
        <p:spPr>
          <a:xfrm>
            <a:off x="1609387" y="14838785"/>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666728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右">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0DF8AE69-FCD1-4F89-AC1C-762DBEBD806A}"/>
              </a:ext>
            </a:extLst>
          </p:cNvPr>
          <p:cNvSpPr/>
          <p:nvPr userDrawn="1"/>
        </p:nvSpPr>
        <p:spPr>
          <a:xfrm flipV="1">
            <a:off x="-31881" y="1463043"/>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55D08A02-F537-4F2B-AB8C-4DDAAECC8528}"/>
              </a:ext>
            </a:extLst>
          </p:cNvPr>
          <p:cNvSpPr/>
          <p:nvPr userDrawn="1"/>
        </p:nvSpPr>
        <p:spPr>
          <a:xfrm>
            <a:off x="10401769" y="1412603"/>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îśḻïḓé">
            <a:hlinkClick r:id="rId2" action="ppaction://hlinksldjump"/>
            <a:extLst>
              <a:ext uri="{FF2B5EF4-FFF2-40B4-BE49-F238E27FC236}">
                <a16:creationId xmlns:a16="http://schemas.microsoft.com/office/drawing/2014/main" id="{2AAB1B01-8229-46D9-BAF3-738C7827B582}"/>
              </a:ext>
            </a:extLst>
          </p:cNvPr>
          <p:cNvSpPr/>
          <p:nvPr userDrawn="1"/>
        </p:nvSpPr>
        <p:spPr>
          <a:xfrm flipV="1">
            <a:off x="10660911"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3DDE0"/>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11" name="Slide Number Placeholder 4">
            <a:extLst>
              <a:ext uri="{FF2B5EF4-FFF2-40B4-BE49-F238E27FC236}">
                <a16:creationId xmlns:a16="http://schemas.microsoft.com/office/drawing/2014/main" id="{82B93439-19A2-49B2-A1EC-5F366F689293}"/>
              </a:ext>
            </a:extLst>
          </p:cNvPr>
          <p:cNvSpPr>
            <a:spLocks noGrp="1"/>
          </p:cNvSpPr>
          <p:nvPr>
            <p:ph type="sldNum" sz="quarter" idx="12"/>
          </p:nvPr>
        </p:nvSpPr>
        <p:spPr>
          <a:xfrm>
            <a:off x="9108519" y="15180898"/>
            <a:ext cx="2743200" cy="865481"/>
          </a:xfrm>
        </p:spPr>
        <p:txBody>
          <a:bodyPr/>
          <a:lstStyle>
            <a:lvl1pPr algn="r">
              <a:defRPr sz="1800"/>
            </a:lvl1pPr>
          </a:lstStyle>
          <a:p>
            <a:r>
              <a:rPr lang="zh-TW" altLang="en-US"/>
              <a:t>章節名稱</a:t>
            </a:r>
            <a:endParaRPr lang="zh-TW" altLang="en-US" dirty="0"/>
          </a:p>
        </p:txBody>
      </p:sp>
      <p:sp>
        <p:nvSpPr>
          <p:cNvPr id="3" name="Footer Placeholder 2"/>
          <p:cNvSpPr>
            <a:spLocks noGrp="1"/>
          </p:cNvSpPr>
          <p:nvPr>
            <p:ph type="ftr" sz="quarter" idx="11"/>
          </p:nvPr>
        </p:nvSpPr>
        <p:spPr>
          <a:xfrm>
            <a:off x="11380868" y="585284"/>
            <a:ext cx="647700" cy="865481"/>
          </a:xfrm>
        </p:spPr>
        <p:txBody>
          <a:bodyPr/>
          <a:lstStyle>
            <a:lvl1pPr>
              <a:defRPr b="1">
                <a:solidFill>
                  <a:schemeClr val="bg2">
                    <a:lumMod val="50000"/>
                  </a:schemeClr>
                </a:solidFill>
              </a:defRPr>
            </a:lvl1pPr>
          </a:lstStyle>
          <a:p>
            <a:endParaRPr lang="zh-TW" altLang="en-US" dirty="0"/>
          </a:p>
        </p:txBody>
      </p:sp>
      <p:sp>
        <p:nvSpPr>
          <p:cNvPr id="12" name="矩形 11">
            <a:extLst>
              <a:ext uri="{FF2B5EF4-FFF2-40B4-BE49-F238E27FC236}">
                <a16:creationId xmlns:a16="http://schemas.microsoft.com/office/drawing/2014/main" id="{95530EA2-99DE-449A-9649-7C1682E827AB}"/>
              </a:ext>
            </a:extLst>
          </p:cNvPr>
          <p:cNvSpPr/>
          <p:nvPr userDrawn="1"/>
        </p:nvSpPr>
        <p:spPr>
          <a:xfrm flipV="1">
            <a:off x="-31881" y="14888747"/>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3D0AC9EA-097A-4731-8A6B-31DFB41791C6}"/>
              </a:ext>
            </a:extLst>
          </p:cNvPr>
          <p:cNvSpPr/>
          <p:nvPr userDrawn="1"/>
        </p:nvSpPr>
        <p:spPr>
          <a:xfrm>
            <a:off x="10401769" y="14838307"/>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252301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09787" y="15189947"/>
            <a:ext cx="2743200" cy="865481"/>
          </a:xfrm>
        </p:spPr>
        <p:txBody>
          <a:bodyPr/>
          <a:lstStyle>
            <a:lvl1pPr algn="l">
              <a:defRPr sz="1800"/>
            </a:lvl1pPr>
          </a:lstStyle>
          <a:p>
            <a:r>
              <a:rPr lang="zh-TW" altLang="en-US"/>
              <a:t>章節名稱</a:t>
            </a:r>
            <a:endParaRPr lang="zh-TW" altLang="en-US" dirty="0"/>
          </a:p>
        </p:txBody>
      </p:sp>
      <p:sp>
        <p:nvSpPr>
          <p:cNvPr id="6" name="矩形 5">
            <a:extLst>
              <a:ext uri="{FF2B5EF4-FFF2-40B4-BE49-F238E27FC236}">
                <a16:creationId xmlns:a16="http://schemas.microsoft.com/office/drawing/2014/main" id="{2924EBC7-FAEC-497F-A4C9-3DD7261C06F7}"/>
              </a:ext>
            </a:extLst>
          </p:cNvPr>
          <p:cNvSpPr/>
          <p:nvPr userDrawn="1"/>
        </p:nvSpPr>
        <p:spPr>
          <a:xfrm flipV="1">
            <a:off x="1752000" y="1463043"/>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66BEA994-4CA3-4041-9A84-FF2338469F4E}"/>
              </a:ext>
            </a:extLst>
          </p:cNvPr>
          <p:cNvSpPr/>
          <p:nvPr userDrawn="1"/>
        </p:nvSpPr>
        <p:spPr>
          <a:xfrm>
            <a:off x="1609387" y="1412603"/>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îśḻïḓé">
            <a:hlinkClick r:id="rId2" action="ppaction://hlinksldjump"/>
            <a:extLst>
              <a:ext uri="{FF2B5EF4-FFF2-40B4-BE49-F238E27FC236}">
                <a16:creationId xmlns:a16="http://schemas.microsoft.com/office/drawing/2014/main" id="{E4D0B5C3-76EE-4B12-B0C7-478834D16565}"/>
              </a:ext>
            </a:extLst>
          </p:cNvPr>
          <p:cNvSpPr/>
          <p:nvPr userDrawn="1"/>
        </p:nvSpPr>
        <p:spPr>
          <a:xfrm flipH="1" flipV="1">
            <a:off x="0"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E7CCDD"/>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4" name="Footer Placeholder 3"/>
          <p:cNvSpPr>
            <a:spLocks noGrp="1"/>
          </p:cNvSpPr>
          <p:nvPr>
            <p:ph type="ftr" sz="quarter" idx="11"/>
          </p:nvPr>
        </p:nvSpPr>
        <p:spPr>
          <a:xfrm>
            <a:off x="83214" y="588708"/>
            <a:ext cx="715537" cy="729096"/>
          </a:xfrm>
        </p:spPr>
        <p:txBody>
          <a:bodyPr/>
          <a:lstStyle>
            <a:lvl1pPr>
              <a:defRPr b="1">
                <a:solidFill>
                  <a:schemeClr val="bg2">
                    <a:lumMod val="50000"/>
                  </a:schemeClr>
                </a:solidFill>
              </a:defRPr>
            </a:lvl1pPr>
          </a:lstStyle>
          <a:p>
            <a:endParaRPr lang="zh-TW" altLang="en-US" dirty="0"/>
          </a:p>
        </p:txBody>
      </p:sp>
      <p:sp>
        <p:nvSpPr>
          <p:cNvPr id="9" name="矩形 8">
            <a:extLst>
              <a:ext uri="{FF2B5EF4-FFF2-40B4-BE49-F238E27FC236}">
                <a16:creationId xmlns:a16="http://schemas.microsoft.com/office/drawing/2014/main" id="{A079B160-8292-4C07-8A43-0EA13FC3066F}"/>
              </a:ext>
            </a:extLst>
          </p:cNvPr>
          <p:cNvSpPr/>
          <p:nvPr userDrawn="1"/>
        </p:nvSpPr>
        <p:spPr>
          <a:xfrm flipV="1">
            <a:off x="1752000" y="14915363"/>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429F16E1-4B85-4BDF-832D-0D1B38C8DC2E}"/>
              </a:ext>
            </a:extLst>
          </p:cNvPr>
          <p:cNvSpPr/>
          <p:nvPr userDrawn="1"/>
        </p:nvSpPr>
        <p:spPr>
          <a:xfrm>
            <a:off x="1609387" y="14855321"/>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368897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0DF8AE69-FCD1-4F89-AC1C-762DBEBD806A}"/>
              </a:ext>
            </a:extLst>
          </p:cNvPr>
          <p:cNvSpPr/>
          <p:nvPr userDrawn="1"/>
        </p:nvSpPr>
        <p:spPr>
          <a:xfrm flipV="1">
            <a:off x="-31881" y="1463043"/>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55D08A02-F537-4F2B-AB8C-4DDAAECC8528}"/>
              </a:ext>
            </a:extLst>
          </p:cNvPr>
          <p:cNvSpPr/>
          <p:nvPr userDrawn="1"/>
        </p:nvSpPr>
        <p:spPr>
          <a:xfrm>
            <a:off x="10401769" y="1412603"/>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îśḻïḓé">
            <a:hlinkClick r:id="rId2" action="ppaction://hlinksldjump"/>
            <a:extLst>
              <a:ext uri="{FF2B5EF4-FFF2-40B4-BE49-F238E27FC236}">
                <a16:creationId xmlns:a16="http://schemas.microsoft.com/office/drawing/2014/main" id="{2AAB1B01-8229-46D9-BAF3-738C7827B582}"/>
              </a:ext>
            </a:extLst>
          </p:cNvPr>
          <p:cNvSpPr/>
          <p:nvPr userDrawn="1"/>
        </p:nvSpPr>
        <p:spPr>
          <a:xfrm flipV="1">
            <a:off x="10660911"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E7CCDD"/>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11" name="Slide Number Placeholder 4">
            <a:extLst>
              <a:ext uri="{FF2B5EF4-FFF2-40B4-BE49-F238E27FC236}">
                <a16:creationId xmlns:a16="http://schemas.microsoft.com/office/drawing/2014/main" id="{82B93439-19A2-49B2-A1EC-5F366F689293}"/>
              </a:ext>
            </a:extLst>
          </p:cNvPr>
          <p:cNvSpPr>
            <a:spLocks noGrp="1"/>
          </p:cNvSpPr>
          <p:nvPr>
            <p:ph type="sldNum" sz="quarter" idx="12"/>
          </p:nvPr>
        </p:nvSpPr>
        <p:spPr>
          <a:xfrm>
            <a:off x="9108519" y="15186074"/>
            <a:ext cx="2743200" cy="865481"/>
          </a:xfrm>
        </p:spPr>
        <p:txBody>
          <a:bodyPr/>
          <a:lstStyle>
            <a:lvl1pPr algn="r">
              <a:defRPr sz="1800"/>
            </a:lvl1pPr>
          </a:lstStyle>
          <a:p>
            <a:r>
              <a:rPr lang="zh-TW" altLang="en-US"/>
              <a:t>章節名稱</a:t>
            </a:r>
            <a:endParaRPr lang="zh-TW" altLang="en-US" dirty="0"/>
          </a:p>
        </p:txBody>
      </p:sp>
      <p:sp>
        <p:nvSpPr>
          <p:cNvPr id="3" name="Footer Placeholder 2"/>
          <p:cNvSpPr>
            <a:spLocks noGrp="1"/>
          </p:cNvSpPr>
          <p:nvPr>
            <p:ph type="ftr" sz="quarter" idx="11"/>
          </p:nvPr>
        </p:nvSpPr>
        <p:spPr>
          <a:xfrm>
            <a:off x="11348957" y="552958"/>
            <a:ext cx="647700" cy="865481"/>
          </a:xfrm>
        </p:spPr>
        <p:txBody>
          <a:bodyPr/>
          <a:lstStyle>
            <a:lvl1pPr>
              <a:defRPr b="1">
                <a:solidFill>
                  <a:schemeClr val="bg2">
                    <a:lumMod val="50000"/>
                  </a:schemeClr>
                </a:solidFill>
              </a:defRPr>
            </a:lvl1pPr>
          </a:lstStyle>
          <a:p>
            <a:endParaRPr lang="zh-TW" altLang="en-US" dirty="0"/>
          </a:p>
        </p:txBody>
      </p:sp>
      <p:sp>
        <p:nvSpPr>
          <p:cNvPr id="12" name="矩形 11">
            <a:extLst>
              <a:ext uri="{FF2B5EF4-FFF2-40B4-BE49-F238E27FC236}">
                <a16:creationId xmlns:a16="http://schemas.microsoft.com/office/drawing/2014/main" id="{1F268D93-6FB8-44AF-9C5E-1EA24366744A}"/>
              </a:ext>
            </a:extLst>
          </p:cNvPr>
          <p:cNvSpPr/>
          <p:nvPr userDrawn="1"/>
        </p:nvSpPr>
        <p:spPr>
          <a:xfrm flipV="1">
            <a:off x="-31881" y="14891919"/>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ABEE0568-690D-41F7-B950-EF0E9FDE5365}"/>
              </a:ext>
            </a:extLst>
          </p:cNvPr>
          <p:cNvSpPr/>
          <p:nvPr userDrawn="1"/>
        </p:nvSpPr>
        <p:spPr>
          <a:xfrm>
            <a:off x="10401769" y="14841479"/>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2919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右">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0DF8AE69-FCD1-4F89-AC1C-762DBEBD806A}"/>
              </a:ext>
            </a:extLst>
          </p:cNvPr>
          <p:cNvSpPr/>
          <p:nvPr userDrawn="1"/>
        </p:nvSpPr>
        <p:spPr>
          <a:xfrm flipV="1">
            <a:off x="-31881" y="1463043"/>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55D08A02-F537-4F2B-AB8C-4DDAAECC8528}"/>
              </a:ext>
            </a:extLst>
          </p:cNvPr>
          <p:cNvSpPr/>
          <p:nvPr userDrawn="1"/>
        </p:nvSpPr>
        <p:spPr>
          <a:xfrm>
            <a:off x="10401769" y="1412603"/>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îśḻïḓé">
            <a:hlinkClick r:id="rId2" action="ppaction://hlinksldjump"/>
            <a:extLst>
              <a:ext uri="{FF2B5EF4-FFF2-40B4-BE49-F238E27FC236}">
                <a16:creationId xmlns:a16="http://schemas.microsoft.com/office/drawing/2014/main" id="{2AAB1B01-8229-46D9-BAF3-738C7827B582}"/>
              </a:ext>
            </a:extLst>
          </p:cNvPr>
          <p:cNvSpPr/>
          <p:nvPr userDrawn="1"/>
        </p:nvSpPr>
        <p:spPr>
          <a:xfrm flipV="1">
            <a:off x="10660911"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3DDE0"/>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11" name="Slide Number Placeholder 4">
            <a:extLst>
              <a:ext uri="{FF2B5EF4-FFF2-40B4-BE49-F238E27FC236}">
                <a16:creationId xmlns:a16="http://schemas.microsoft.com/office/drawing/2014/main" id="{82B93439-19A2-49B2-A1EC-5F366F689293}"/>
              </a:ext>
            </a:extLst>
          </p:cNvPr>
          <p:cNvSpPr>
            <a:spLocks noGrp="1"/>
          </p:cNvSpPr>
          <p:nvPr>
            <p:ph type="sldNum" sz="quarter" idx="12"/>
          </p:nvPr>
        </p:nvSpPr>
        <p:spPr>
          <a:xfrm>
            <a:off x="9108519" y="15180898"/>
            <a:ext cx="2743200" cy="865481"/>
          </a:xfrm>
        </p:spPr>
        <p:txBody>
          <a:bodyPr/>
          <a:lstStyle>
            <a:lvl1pPr algn="r">
              <a:defRPr sz="1800"/>
            </a:lvl1pPr>
          </a:lstStyle>
          <a:p>
            <a:r>
              <a:rPr lang="zh-TW" altLang="en-US"/>
              <a:t>章節名稱</a:t>
            </a:r>
            <a:endParaRPr lang="zh-TW" altLang="en-US" dirty="0"/>
          </a:p>
        </p:txBody>
      </p:sp>
      <p:sp>
        <p:nvSpPr>
          <p:cNvPr id="3" name="Footer Placeholder 2"/>
          <p:cNvSpPr>
            <a:spLocks noGrp="1"/>
          </p:cNvSpPr>
          <p:nvPr>
            <p:ph type="ftr" sz="quarter" idx="11"/>
          </p:nvPr>
        </p:nvSpPr>
        <p:spPr>
          <a:xfrm>
            <a:off x="11380868" y="585284"/>
            <a:ext cx="647700" cy="865481"/>
          </a:xfrm>
        </p:spPr>
        <p:txBody>
          <a:bodyPr/>
          <a:lstStyle>
            <a:lvl1pPr>
              <a:defRPr b="1">
                <a:solidFill>
                  <a:schemeClr val="bg2">
                    <a:lumMod val="50000"/>
                  </a:schemeClr>
                </a:solidFill>
              </a:defRPr>
            </a:lvl1pPr>
          </a:lstStyle>
          <a:p>
            <a:endParaRPr lang="zh-TW" altLang="en-US" dirty="0"/>
          </a:p>
        </p:txBody>
      </p:sp>
      <p:sp>
        <p:nvSpPr>
          <p:cNvPr id="12" name="矩形 11">
            <a:extLst>
              <a:ext uri="{FF2B5EF4-FFF2-40B4-BE49-F238E27FC236}">
                <a16:creationId xmlns:a16="http://schemas.microsoft.com/office/drawing/2014/main" id="{95530EA2-99DE-449A-9649-7C1682E827AB}"/>
              </a:ext>
            </a:extLst>
          </p:cNvPr>
          <p:cNvSpPr/>
          <p:nvPr userDrawn="1"/>
        </p:nvSpPr>
        <p:spPr>
          <a:xfrm flipV="1">
            <a:off x="-31881" y="14888747"/>
            <a:ext cx="10440000" cy="45719"/>
          </a:xfrm>
          <a:prstGeom prst="rect">
            <a:avLst/>
          </a:prstGeom>
          <a:solidFill>
            <a:srgbClr val="A22E34"/>
          </a:solidFill>
          <a:ln>
            <a:solidFill>
              <a:srgbClr val="A22E3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3D0AC9EA-097A-4731-8A6B-31DFB41791C6}"/>
              </a:ext>
            </a:extLst>
          </p:cNvPr>
          <p:cNvSpPr/>
          <p:nvPr userDrawn="1"/>
        </p:nvSpPr>
        <p:spPr>
          <a:xfrm>
            <a:off x="10401769" y="14838307"/>
            <a:ext cx="144000" cy="144000"/>
          </a:xfrm>
          <a:prstGeom prst="ellipse">
            <a:avLst/>
          </a:prstGeom>
          <a:solidFill>
            <a:srgbClr val="A22E3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03791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只有標題">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09787" y="15203201"/>
            <a:ext cx="2743200" cy="865481"/>
          </a:xfrm>
        </p:spPr>
        <p:txBody>
          <a:bodyPr/>
          <a:lstStyle>
            <a:lvl1pPr algn="l">
              <a:defRPr sz="1800"/>
            </a:lvl1pPr>
          </a:lstStyle>
          <a:p>
            <a:r>
              <a:rPr lang="zh-TW" altLang="en-US"/>
              <a:t>章節名稱</a:t>
            </a:r>
            <a:endParaRPr lang="zh-TW" altLang="en-US" dirty="0"/>
          </a:p>
        </p:txBody>
      </p:sp>
      <p:sp>
        <p:nvSpPr>
          <p:cNvPr id="6" name="矩形 5">
            <a:extLst>
              <a:ext uri="{FF2B5EF4-FFF2-40B4-BE49-F238E27FC236}">
                <a16:creationId xmlns:a16="http://schemas.microsoft.com/office/drawing/2014/main" id="{2924EBC7-FAEC-497F-A4C9-3DD7261C06F7}"/>
              </a:ext>
            </a:extLst>
          </p:cNvPr>
          <p:cNvSpPr/>
          <p:nvPr userDrawn="1"/>
        </p:nvSpPr>
        <p:spPr>
          <a:xfrm flipV="1">
            <a:off x="1752000" y="1463043"/>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66BEA994-4CA3-4041-9A84-FF2338469F4E}"/>
              </a:ext>
            </a:extLst>
          </p:cNvPr>
          <p:cNvSpPr/>
          <p:nvPr userDrawn="1"/>
        </p:nvSpPr>
        <p:spPr>
          <a:xfrm>
            <a:off x="1615737" y="1415701"/>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îśḻïḓé">
            <a:hlinkClick r:id="rId2" action="ppaction://hlinksldjump"/>
            <a:extLst>
              <a:ext uri="{FF2B5EF4-FFF2-40B4-BE49-F238E27FC236}">
                <a16:creationId xmlns:a16="http://schemas.microsoft.com/office/drawing/2014/main" id="{E4D0B5C3-76EE-4B12-B0C7-478834D16565}"/>
              </a:ext>
            </a:extLst>
          </p:cNvPr>
          <p:cNvSpPr/>
          <p:nvPr userDrawn="1"/>
        </p:nvSpPr>
        <p:spPr>
          <a:xfrm flipH="1" flipV="1">
            <a:off x="0"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9DBC1"/>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4" name="Footer Placeholder 3"/>
          <p:cNvSpPr>
            <a:spLocks noGrp="1"/>
          </p:cNvSpPr>
          <p:nvPr>
            <p:ph type="ftr" sz="quarter" idx="11"/>
          </p:nvPr>
        </p:nvSpPr>
        <p:spPr>
          <a:xfrm>
            <a:off x="150450" y="633407"/>
            <a:ext cx="715537" cy="729096"/>
          </a:xfrm>
        </p:spPr>
        <p:txBody>
          <a:bodyPr/>
          <a:lstStyle>
            <a:lvl1pPr>
              <a:defRPr b="1">
                <a:solidFill>
                  <a:schemeClr val="bg2">
                    <a:lumMod val="50000"/>
                  </a:schemeClr>
                </a:solidFill>
              </a:defRPr>
            </a:lvl1pPr>
          </a:lstStyle>
          <a:p>
            <a:endParaRPr lang="zh-TW" altLang="en-US" dirty="0"/>
          </a:p>
        </p:txBody>
      </p:sp>
      <p:sp>
        <p:nvSpPr>
          <p:cNvPr id="9" name="矩形 8">
            <a:extLst>
              <a:ext uri="{FF2B5EF4-FFF2-40B4-BE49-F238E27FC236}">
                <a16:creationId xmlns:a16="http://schemas.microsoft.com/office/drawing/2014/main" id="{EDF66944-D211-43CE-B667-E7124A468617}"/>
              </a:ext>
            </a:extLst>
          </p:cNvPr>
          <p:cNvSpPr/>
          <p:nvPr userDrawn="1"/>
        </p:nvSpPr>
        <p:spPr>
          <a:xfrm flipV="1">
            <a:off x="1752000" y="14893034"/>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1FF754D4-8768-4F75-8C7F-40EAA9A702FD}"/>
              </a:ext>
            </a:extLst>
          </p:cNvPr>
          <p:cNvSpPr/>
          <p:nvPr userDrawn="1"/>
        </p:nvSpPr>
        <p:spPr>
          <a:xfrm>
            <a:off x="1615737" y="14845692"/>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55755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7" name="îśḻïḓé">
            <a:hlinkClick r:id="rId2" action="ppaction://hlinksldjump"/>
            <a:extLst>
              <a:ext uri="{FF2B5EF4-FFF2-40B4-BE49-F238E27FC236}">
                <a16:creationId xmlns:a16="http://schemas.microsoft.com/office/drawing/2014/main" id="{2AAB1B01-8229-46D9-BAF3-738C7827B582}"/>
              </a:ext>
            </a:extLst>
          </p:cNvPr>
          <p:cNvSpPr/>
          <p:nvPr userDrawn="1"/>
        </p:nvSpPr>
        <p:spPr>
          <a:xfrm flipV="1">
            <a:off x="10660911"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9DBC1"/>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3" name="Footer Placeholder 2"/>
          <p:cNvSpPr>
            <a:spLocks noGrp="1"/>
          </p:cNvSpPr>
          <p:nvPr>
            <p:ph type="ftr" sz="quarter" idx="11"/>
          </p:nvPr>
        </p:nvSpPr>
        <p:spPr>
          <a:xfrm>
            <a:off x="11320467" y="479099"/>
            <a:ext cx="647700" cy="865481"/>
          </a:xfrm>
        </p:spPr>
        <p:txBody>
          <a:bodyPr/>
          <a:lstStyle>
            <a:lvl1pPr>
              <a:defRPr b="1"/>
            </a:lvl1pPr>
          </a:lstStyle>
          <a:p>
            <a:endParaRPr lang="zh-TW" altLang="en-US" dirty="0"/>
          </a:p>
        </p:txBody>
      </p:sp>
      <p:sp>
        <p:nvSpPr>
          <p:cNvPr id="5" name="矩形 4">
            <a:extLst>
              <a:ext uri="{FF2B5EF4-FFF2-40B4-BE49-F238E27FC236}">
                <a16:creationId xmlns:a16="http://schemas.microsoft.com/office/drawing/2014/main" id="{0DF8AE69-FCD1-4F89-AC1C-762DBEBD806A}"/>
              </a:ext>
            </a:extLst>
          </p:cNvPr>
          <p:cNvSpPr/>
          <p:nvPr userDrawn="1"/>
        </p:nvSpPr>
        <p:spPr>
          <a:xfrm flipV="1">
            <a:off x="-31881" y="1463043"/>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55D08A02-F537-4F2B-AB8C-4DDAAECC8528}"/>
              </a:ext>
            </a:extLst>
          </p:cNvPr>
          <p:cNvSpPr/>
          <p:nvPr userDrawn="1"/>
        </p:nvSpPr>
        <p:spPr>
          <a:xfrm>
            <a:off x="10401769" y="1409351"/>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1" name="Slide Number Placeholder 4">
            <a:extLst>
              <a:ext uri="{FF2B5EF4-FFF2-40B4-BE49-F238E27FC236}">
                <a16:creationId xmlns:a16="http://schemas.microsoft.com/office/drawing/2014/main" id="{82B93439-19A2-49B2-A1EC-5F366F689293}"/>
              </a:ext>
            </a:extLst>
          </p:cNvPr>
          <p:cNvSpPr>
            <a:spLocks noGrp="1"/>
          </p:cNvSpPr>
          <p:nvPr>
            <p:ph type="sldNum" sz="quarter" idx="12"/>
          </p:nvPr>
        </p:nvSpPr>
        <p:spPr>
          <a:xfrm>
            <a:off x="9289311" y="15134314"/>
            <a:ext cx="2743200" cy="865481"/>
          </a:xfrm>
        </p:spPr>
        <p:txBody>
          <a:bodyPr/>
          <a:lstStyle>
            <a:lvl1pPr algn="r">
              <a:defRPr sz="1800"/>
            </a:lvl1pPr>
          </a:lstStyle>
          <a:p>
            <a:r>
              <a:rPr lang="zh-TW" altLang="en-US" dirty="0"/>
              <a:t>章節名稱</a:t>
            </a:r>
          </a:p>
        </p:txBody>
      </p:sp>
      <p:sp>
        <p:nvSpPr>
          <p:cNvPr id="12" name="矩形 11">
            <a:extLst>
              <a:ext uri="{FF2B5EF4-FFF2-40B4-BE49-F238E27FC236}">
                <a16:creationId xmlns:a16="http://schemas.microsoft.com/office/drawing/2014/main" id="{BB761A09-76EC-4A1F-B231-17C6F4AEE04D}"/>
              </a:ext>
            </a:extLst>
          </p:cNvPr>
          <p:cNvSpPr/>
          <p:nvPr userDrawn="1"/>
        </p:nvSpPr>
        <p:spPr>
          <a:xfrm flipV="1">
            <a:off x="-31881" y="14892477"/>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F938E905-90DF-4738-851C-841CDA63E8E3}"/>
              </a:ext>
            </a:extLst>
          </p:cNvPr>
          <p:cNvSpPr/>
          <p:nvPr userDrawn="1"/>
        </p:nvSpPr>
        <p:spPr>
          <a:xfrm>
            <a:off x="10401769" y="14838785"/>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385343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10503097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41466073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987625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37523652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4" name="Content Placeholder 3"/>
          <p:cNvSpPr>
            <a:spLocks noGrp="1"/>
          </p:cNvSpPr>
          <p:nvPr>
            <p:ph sz="half" idx="2"/>
          </p:nvPr>
        </p:nvSpPr>
        <p:spPr>
          <a:xfrm>
            <a:off x="839789" y="5937956"/>
            <a:ext cx="5157787" cy="87338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6" name="Content Placeholder 5"/>
          <p:cNvSpPr>
            <a:spLocks noGrp="1"/>
          </p:cNvSpPr>
          <p:nvPr>
            <p:ph sz="quarter" idx="4"/>
          </p:nvPr>
        </p:nvSpPr>
        <p:spPr>
          <a:xfrm>
            <a:off x="6172201" y="5937956"/>
            <a:ext cx="5183188" cy="87338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35805598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zh-TW" altLang="en-US"/>
              <a:t>按一下以編輯母片標題樣式</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345938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19439288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168700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09787" y="15189947"/>
            <a:ext cx="2743200" cy="865481"/>
          </a:xfrm>
        </p:spPr>
        <p:txBody>
          <a:bodyPr/>
          <a:lstStyle>
            <a:lvl1pPr algn="l">
              <a:defRPr sz="1800"/>
            </a:lvl1pPr>
          </a:lstStyle>
          <a:p>
            <a:r>
              <a:rPr lang="zh-TW" altLang="en-US"/>
              <a:t>章節名稱</a:t>
            </a:r>
            <a:endParaRPr lang="zh-TW" altLang="en-US" dirty="0"/>
          </a:p>
        </p:txBody>
      </p:sp>
      <p:sp>
        <p:nvSpPr>
          <p:cNvPr id="6" name="矩形 5">
            <a:extLst>
              <a:ext uri="{FF2B5EF4-FFF2-40B4-BE49-F238E27FC236}">
                <a16:creationId xmlns:a16="http://schemas.microsoft.com/office/drawing/2014/main" id="{2924EBC7-FAEC-497F-A4C9-3DD7261C06F7}"/>
              </a:ext>
            </a:extLst>
          </p:cNvPr>
          <p:cNvSpPr/>
          <p:nvPr userDrawn="1"/>
        </p:nvSpPr>
        <p:spPr>
          <a:xfrm flipV="1">
            <a:off x="1752000" y="1463043"/>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66BEA994-4CA3-4041-9A84-FF2338469F4E}"/>
              </a:ext>
            </a:extLst>
          </p:cNvPr>
          <p:cNvSpPr/>
          <p:nvPr userDrawn="1"/>
        </p:nvSpPr>
        <p:spPr>
          <a:xfrm>
            <a:off x="1609387" y="1412603"/>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îśḻïḓé">
            <a:hlinkClick r:id="rId2" action="ppaction://hlinksldjump"/>
            <a:extLst>
              <a:ext uri="{FF2B5EF4-FFF2-40B4-BE49-F238E27FC236}">
                <a16:creationId xmlns:a16="http://schemas.microsoft.com/office/drawing/2014/main" id="{E4D0B5C3-76EE-4B12-B0C7-478834D16565}"/>
              </a:ext>
            </a:extLst>
          </p:cNvPr>
          <p:cNvSpPr/>
          <p:nvPr userDrawn="1"/>
        </p:nvSpPr>
        <p:spPr>
          <a:xfrm flipH="1" flipV="1">
            <a:off x="0"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E7CCDD"/>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4" name="Footer Placeholder 3"/>
          <p:cNvSpPr>
            <a:spLocks noGrp="1"/>
          </p:cNvSpPr>
          <p:nvPr>
            <p:ph type="ftr" sz="quarter" idx="11"/>
          </p:nvPr>
        </p:nvSpPr>
        <p:spPr>
          <a:xfrm>
            <a:off x="83214" y="588708"/>
            <a:ext cx="715537" cy="729096"/>
          </a:xfrm>
        </p:spPr>
        <p:txBody>
          <a:bodyPr/>
          <a:lstStyle>
            <a:lvl1pPr>
              <a:defRPr b="1">
                <a:solidFill>
                  <a:schemeClr val="bg2">
                    <a:lumMod val="50000"/>
                  </a:schemeClr>
                </a:solidFill>
              </a:defRPr>
            </a:lvl1pPr>
          </a:lstStyle>
          <a:p>
            <a:endParaRPr lang="zh-TW" altLang="en-US" dirty="0"/>
          </a:p>
        </p:txBody>
      </p:sp>
      <p:sp>
        <p:nvSpPr>
          <p:cNvPr id="9" name="矩形 8">
            <a:extLst>
              <a:ext uri="{FF2B5EF4-FFF2-40B4-BE49-F238E27FC236}">
                <a16:creationId xmlns:a16="http://schemas.microsoft.com/office/drawing/2014/main" id="{A079B160-8292-4C07-8A43-0EA13FC3066F}"/>
              </a:ext>
            </a:extLst>
          </p:cNvPr>
          <p:cNvSpPr/>
          <p:nvPr userDrawn="1"/>
        </p:nvSpPr>
        <p:spPr>
          <a:xfrm flipV="1">
            <a:off x="1752000" y="14915363"/>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429F16E1-4B85-4BDF-832D-0D1B38C8DC2E}"/>
              </a:ext>
            </a:extLst>
          </p:cNvPr>
          <p:cNvSpPr/>
          <p:nvPr userDrawn="1"/>
        </p:nvSpPr>
        <p:spPr>
          <a:xfrm>
            <a:off x="1609387" y="14855321"/>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324203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314001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0DF8AE69-FCD1-4F89-AC1C-762DBEBD806A}"/>
              </a:ext>
            </a:extLst>
          </p:cNvPr>
          <p:cNvSpPr/>
          <p:nvPr userDrawn="1"/>
        </p:nvSpPr>
        <p:spPr>
          <a:xfrm flipV="1">
            <a:off x="-31881" y="1463043"/>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55D08A02-F537-4F2B-AB8C-4DDAAECC8528}"/>
              </a:ext>
            </a:extLst>
          </p:cNvPr>
          <p:cNvSpPr/>
          <p:nvPr userDrawn="1"/>
        </p:nvSpPr>
        <p:spPr>
          <a:xfrm>
            <a:off x="10401769" y="1412603"/>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îśḻïḓé">
            <a:hlinkClick r:id="rId2" action="ppaction://hlinksldjump"/>
            <a:extLst>
              <a:ext uri="{FF2B5EF4-FFF2-40B4-BE49-F238E27FC236}">
                <a16:creationId xmlns:a16="http://schemas.microsoft.com/office/drawing/2014/main" id="{2AAB1B01-8229-46D9-BAF3-738C7827B582}"/>
              </a:ext>
            </a:extLst>
          </p:cNvPr>
          <p:cNvSpPr/>
          <p:nvPr userDrawn="1"/>
        </p:nvSpPr>
        <p:spPr>
          <a:xfrm flipV="1">
            <a:off x="10660911"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E7CCDD"/>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11" name="Slide Number Placeholder 4">
            <a:extLst>
              <a:ext uri="{FF2B5EF4-FFF2-40B4-BE49-F238E27FC236}">
                <a16:creationId xmlns:a16="http://schemas.microsoft.com/office/drawing/2014/main" id="{82B93439-19A2-49B2-A1EC-5F366F689293}"/>
              </a:ext>
            </a:extLst>
          </p:cNvPr>
          <p:cNvSpPr>
            <a:spLocks noGrp="1"/>
          </p:cNvSpPr>
          <p:nvPr>
            <p:ph type="sldNum" sz="quarter" idx="12"/>
          </p:nvPr>
        </p:nvSpPr>
        <p:spPr>
          <a:xfrm>
            <a:off x="9108519" y="15186074"/>
            <a:ext cx="2743200" cy="865481"/>
          </a:xfrm>
        </p:spPr>
        <p:txBody>
          <a:bodyPr/>
          <a:lstStyle>
            <a:lvl1pPr algn="r">
              <a:defRPr sz="1800"/>
            </a:lvl1pPr>
          </a:lstStyle>
          <a:p>
            <a:r>
              <a:rPr lang="zh-TW" altLang="en-US"/>
              <a:t>章節名稱</a:t>
            </a:r>
            <a:endParaRPr lang="zh-TW" altLang="en-US" dirty="0"/>
          </a:p>
        </p:txBody>
      </p:sp>
      <p:sp>
        <p:nvSpPr>
          <p:cNvPr id="3" name="Footer Placeholder 2"/>
          <p:cNvSpPr>
            <a:spLocks noGrp="1"/>
          </p:cNvSpPr>
          <p:nvPr>
            <p:ph type="ftr" sz="quarter" idx="11"/>
          </p:nvPr>
        </p:nvSpPr>
        <p:spPr>
          <a:xfrm>
            <a:off x="11348957" y="552958"/>
            <a:ext cx="647700" cy="865481"/>
          </a:xfrm>
        </p:spPr>
        <p:txBody>
          <a:bodyPr/>
          <a:lstStyle>
            <a:lvl1pPr>
              <a:defRPr b="1">
                <a:solidFill>
                  <a:schemeClr val="bg2">
                    <a:lumMod val="50000"/>
                  </a:schemeClr>
                </a:solidFill>
              </a:defRPr>
            </a:lvl1pPr>
          </a:lstStyle>
          <a:p>
            <a:endParaRPr lang="zh-TW" altLang="en-US" dirty="0"/>
          </a:p>
        </p:txBody>
      </p:sp>
      <p:sp>
        <p:nvSpPr>
          <p:cNvPr id="12" name="矩形 11">
            <a:extLst>
              <a:ext uri="{FF2B5EF4-FFF2-40B4-BE49-F238E27FC236}">
                <a16:creationId xmlns:a16="http://schemas.microsoft.com/office/drawing/2014/main" id="{1F268D93-6FB8-44AF-9C5E-1EA24366744A}"/>
              </a:ext>
            </a:extLst>
          </p:cNvPr>
          <p:cNvSpPr/>
          <p:nvPr userDrawn="1"/>
        </p:nvSpPr>
        <p:spPr>
          <a:xfrm flipV="1">
            <a:off x="-31881" y="14891919"/>
            <a:ext cx="10440000" cy="45719"/>
          </a:xfrm>
          <a:prstGeom prst="rect">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ABEE0568-690D-41F7-B950-EF0E9FDE5365}"/>
              </a:ext>
            </a:extLst>
          </p:cNvPr>
          <p:cNvSpPr/>
          <p:nvPr userDrawn="1"/>
        </p:nvSpPr>
        <p:spPr>
          <a:xfrm>
            <a:off x="10401769" y="14841479"/>
            <a:ext cx="144000" cy="144000"/>
          </a:xfrm>
          <a:prstGeom prst="ellipse">
            <a:avLst/>
          </a:prstGeom>
          <a:solidFill>
            <a:srgbClr val="9244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7931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只有標題">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09787" y="15203201"/>
            <a:ext cx="2743200" cy="865481"/>
          </a:xfrm>
        </p:spPr>
        <p:txBody>
          <a:bodyPr/>
          <a:lstStyle>
            <a:lvl1pPr algn="l">
              <a:defRPr sz="1800"/>
            </a:lvl1pPr>
          </a:lstStyle>
          <a:p>
            <a:r>
              <a:rPr lang="zh-TW" altLang="en-US"/>
              <a:t>章節名稱</a:t>
            </a:r>
            <a:endParaRPr lang="zh-TW" altLang="en-US" dirty="0"/>
          </a:p>
        </p:txBody>
      </p:sp>
      <p:sp>
        <p:nvSpPr>
          <p:cNvPr id="6" name="矩形 5">
            <a:extLst>
              <a:ext uri="{FF2B5EF4-FFF2-40B4-BE49-F238E27FC236}">
                <a16:creationId xmlns:a16="http://schemas.microsoft.com/office/drawing/2014/main" id="{2924EBC7-FAEC-497F-A4C9-3DD7261C06F7}"/>
              </a:ext>
            </a:extLst>
          </p:cNvPr>
          <p:cNvSpPr/>
          <p:nvPr userDrawn="1"/>
        </p:nvSpPr>
        <p:spPr>
          <a:xfrm flipV="1">
            <a:off x="1752000" y="1463043"/>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66BEA994-4CA3-4041-9A84-FF2338469F4E}"/>
              </a:ext>
            </a:extLst>
          </p:cNvPr>
          <p:cNvSpPr/>
          <p:nvPr userDrawn="1"/>
        </p:nvSpPr>
        <p:spPr>
          <a:xfrm>
            <a:off x="1615737" y="1415701"/>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îśḻïḓé">
            <a:hlinkClick r:id="rId2" action="ppaction://hlinksldjump"/>
            <a:extLst>
              <a:ext uri="{FF2B5EF4-FFF2-40B4-BE49-F238E27FC236}">
                <a16:creationId xmlns:a16="http://schemas.microsoft.com/office/drawing/2014/main" id="{E4D0B5C3-76EE-4B12-B0C7-478834D16565}"/>
              </a:ext>
            </a:extLst>
          </p:cNvPr>
          <p:cNvSpPr/>
          <p:nvPr userDrawn="1"/>
        </p:nvSpPr>
        <p:spPr>
          <a:xfrm flipH="1" flipV="1">
            <a:off x="0"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9DBC1"/>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4" name="Footer Placeholder 3"/>
          <p:cNvSpPr>
            <a:spLocks noGrp="1"/>
          </p:cNvSpPr>
          <p:nvPr>
            <p:ph type="ftr" sz="quarter" idx="11"/>
          </p:nvPr>
        </p:nvSpPr>
        <p:spPr>
          <a:xfrm>
            <a:off x="150450" y="633407"/>
            <a:ext cx="715537" cy="729096"/>
          </a:xfrm>
        </p:spPr>
        <p:txBody>
          <a:bodyPr/>
          <a:lstStyle>
            <a:lvl1pPr>
              <a:defRPr b="1">
                <a:solidFill>
                  <a:schemeClr val="bg2">
                    <a:lumMod val="50000"/>
                  </a:schemeClr>
                </a:solidFill>
              </a:defRPr>
            </a:lvl1pPr>
          </a:lstStyle>
          <a:p>
            <a:endParaRPr lang="zh-TW" altLang="en-US" dirty="0"/>
          </a:p>
        </p:txBody>
      </p:sp>
      <p:sp>
        <p:nvSpPr>
          <p:cNvPr id="9" name="矩形 8">
            <a:extLst>
              <a:ext uri="{FF2B5EF4-FFF2-40B4-BE49-F238E27FC236}">
                <a16:creationId xmlns:a16="http://schemas.microsoft.com/office/drawing/2014/main" id="{EDF66944-D211-43CE-B667-E7124A468617}"/>
              </a:ext>
            </a:extLst>
          </p:cNvPr>
          <p:cNvSpPr/>
          <p:nvPr userDrawn="1"/>
        </p:nvSpPr>
        <p:spPr>
          <a:xfrm flipV="1">
            <a:off x="1752000" y="14893034"/>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1FF754D4-8768-4F75-8C7F-40EAA9A702FD}"/>
              </a:ext>
            </a:extLst>
          </p:cNvPr>
          <p:cNvSpPr/>
          <p:nvPr userDrawn="1"/>
        </p:nvSpPr>
        <p:spPr>
          <a:xfrm>
            <a:off x="1615737" y="14845692"/>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20741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7" name="îśḻïḓé">
            <a:hlinkClick r:id="rId2" action="ppaction://hlinksldjump"/>
            <a:extLst>
              <a:ext uri="{FF2B5EF4-FFF2-40B4-BE49-F238E27FC236}">
                <a16:creationId xmlns:a16="http://schemas.microsoft.com/office/drawing/2014/main" id="{2AAB1B01-8229-46D9-BAF3-738C7827B582}"/>
              </a:ext>
            </a:extLst>
          </p:cNvPr>
          <p:cNvSpPr/>
          <p:nvPr userDrawn="1"/>
        </p:nvSpPr>
        <p:spPr>
          <a:xfrm flipV="1">
            <a:off x="10660911" y="444068"/>
            <a:ext cx="1597502" cy="1064694"/>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9DBC1"/>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prstTxWarp prst="textNoShape">
              <a:avLst/>
            </a:prstTxWarp>
            <a:noAutofit/>
          </a:bodyPr>
          <a:lstStyle/>
          <a:p>
            <a:pPr algn="ctr"/>
            <a:endParaRPr lang="zh-CN" altLang="en-US" dirty="0"/>
          </a:p>
        </p:txBody>
      </p:sp>
      <p:sp>
        <p:nvSpPr>
          <p:cNvPr id="3" name="Footer Placeholder 2"/>
          <p:cNvSpPr>
            <a:spLocks noGrp="1"/>
          </p:cNvSpPr>
          <p:nvPr>
            <p:ph type="ftr" sz="quarter" idx="11"/>
          </p:nvPr>
        </p:nvSpPr>
        <p:spPr>
          <a:xfrm>
            <a:off x="11320467" y="479099"/>
            <a:ext cx="647700" cy="865481"/>
          </a:xfrm>
        </p:spPr>
        <p:txBody>
          <a:bodyPr/>
          <a:lstStyle>
            <a:lvl1pPr>
              <a:defRPr b="1"/>
            </a:lvl1pPr>
          </a:lstStyle>
          <a:p>
            <a:endParaRPr lang="zh-TW" altLang="en-US" dirty="0"/>
          </a:p>
        </p:txBody>
      </p:sp>
      <p:sp>
        <p:nvSpPr>
          <p:cNvPr id="5" name="矩形 4">
            <a:extLst>
              <a:ext uri="{FF2B5EF4-FFF2-40B4-BE49-F238E27FC236}">
                <a16:creationId xmlns:a16="http://schemas.microsoft.com/office/drawing/2014/main" id="{0DF8AE69-FCD1-4F89-AC1C-762DBEBD806A}"/>
              </a:ext>
            </a:extLst>
          </p:cNvPr>
          <p:cNvSpPr/>
          <p:nvPr userDrawn="1"/>
        </p:nvSpPr>
        <p:spPr>
          <a:xfrm flipV="1">
            <a:off x="-31881" y="1463043"/>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55D08A02-F537-4F2B-AB8C-4DDAAECC8528}"/>
              </a:ext>
            </a:extLst>
          </p:cNvPr>
          <p:cNvSpPr/>
          <p:nvPr userDrawn="1"/>
        </p:nvSpPr>
        <p:spPr>
          <a:xfrm>
            <a:off x="10401769" y="1409351"/>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1" name="Slide Number Placeholder 4">
            <a:extLst>
              <a:ext uri="{FF2B5EF4-FFF2-40B4-BE49-F238E27FC236}">
                <a16:creationId xmlns:a16="http://schemas.microsoft.com/office/drawing/2014/main" id="{82B93439-19A2-49B2-A1EC-5F366F689293}"/>
              </a:ext>
            </a:extLst>
          </p:cNvPr>
          <p:cNvSpPr>
            <a:spLocks noGrp="1"/>
          </p:cNvSpPr>
          <p:nvPr>
            <p:ph type="sldNum" sz="quarter" idx="12"/>
          </p:nvPr>
        </p:nvSpPr>
        <p:spPr>
          <a:xfrm>
            <a:off x="9289311" y="15134314"/>
            <a:ext cx="2743200" cy="865481"/>
          </a:xfrm>
        </p:spPr>
        <p:txBody>
          <a:bodyPr/>
          <a:lstStyle>
            <a:lvl1pPr algn="r">
              <a:defRPr sz="1800"/>
            </a:lvl1pPr>
          </a:lstStyle>
          <a:p>
            <a:r>
              <a:rPr lang="zh-TW" altLang="en-US" dirty="0"/>
              <a:t>章節名稱</a:t>
            </a:r>
          </a:p>
        </p:txBody>
      </p:sp>
      <p:sp>
        <p:nvSpPr>
          <p:cNvPr id="12" name="矩形 11">
            <a:extLst>
              <a:ext uri="{FF2B5EF4-FFF2-40B4-BE49-F238E27FC236}">
                <a16:creationId xmlns:a16="http://schemas.microsoft.com/office/drawing/2014/main" id="{BB761A09-76EC-4A1F-B231-17C6F4AEE04D}"/>
              </a:ext>
            </a:extLst>
          </p:cNvPr>
          <p:cNvSpPr/>
          <p:nvPr userDrawn="1"/>
        </p:nvSpPr>
        <p:spPr>
          <a:xfrm flipV="1">
            <a:off x="-31881" y="14892477"/>
            <a:ext cx="10440000" cy="4571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F938E905-90DF-4738-851C-841CDA63E8E3}"/>
              </a:ext>
            </a:extLst>
          </p:cNvPr>
          <p:cNvSpPr/>
          <p:nvPr userDrawn="1"/>
        </p:nvSpPr>
        <p:spPr>
          <a:xfrm>
            <a:off x="10401769" y="14838785"/>
            <a:ext cx="144000" cy="144000"/>
          </a:xfrm>
          <a:prstGeom prst="ellipse">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75111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236796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122169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408405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zh-TW"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23093368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hf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zh-TW"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6961A91-1A51-447E-9A2B-845FE994D6F3}" type="slidenum">
              <a:rPr lang="zh-TW" altLang="en-US" smtClean="0"/>
              <a:t>‹#›</a:t>
            </a:fld>
            <a:endParaRPr lang="zh-TW" altLang="en-US"/>
          </a:p>
        </p:txBody>
      </p:sp>
    </p:spTree>
    <p:extLst>
      <p:ext uri="{BB962C8B-B14F-4D97-AF65-F5344CB8AC3E}">
        <p14:creationId xmlns:p14="http://schemas.microsoft.com/office/powerpoint/2010/main" val="68862236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Lst>
  <p:hf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tw.wrs.yahoo.com/_ylt=A3eg8_nH.iZLvB4BfD1t1gt.;_ylu=X3oDMTBrNGN1bjYwBHBvcwMxNjYEc2VjA3NyBHZ0aWQD/SIG=1lnuvdlh8/EXP=1260932167/**http:/tw.image.search.yahoo.com/images/view?back=http://tw.image.search.yahoo.com/search/images?p=%E5%8D%A1%E9%80%9A%E6%A4%8D%E7%89%A9&amp;js=1&amp;b=161&amp;ni=20&amp;ei=utf-8&amp;pstart=1&amp;fr=yfp&amp;w=142&amp;h=158&amp;imgurl=www.tucoo.com/china_ai/D_Flower_01/s/s04004s.jpg&amp;rurl=http://www.tucoo.com/china_ai/D_Flower_01&amp;size=7k&amp;name=s04004s+jpg&amp;p=%E5%8D%A1%E9%80%9A%E6%A4%8D%E7%89%A9&amp;oid=2ba1b11a303ee574&amp;fr2=&amp;no=166&amp;tt=19558&amp;b=161&amp;ni=20&amp;sigr=119fqmice&amp;sigi=11g1svbb3&amp;sigb=13v1c3plc&amp;type=JPG" TargetMode="External"/><Relationship Id="rId1" Type="http://schemas.openxmlformats.org/officeDocument/2006/relationships/slideLayout" Target="../slideLayouts/slideLayout3.xml"/><Relationship Id="rId4" Type="http://schemas.openxmlformats.org/officeDocument/2006/relationships/image" Target="http://d.yimg.com/mu/image/2ba1b11a303ee574"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6566766-4470-5749-7967-EDDC5F1DEC1B}"/>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a:ln>
                  <a:noFill/>
                </a:ln>
                <a:solidFill>
                  <a:prstClr val="black">
                    <a:tint val="75000"/>
                  </a:prstClr>
                </a:solidFill>
                <a:effectLst/>
                <a:uLnTx/>
                <a:uFillTx/>
                <a:latin typeface="Times New Roman"/>
                <a:ea typeface="微軟正黑體"/>
                <a:cs typeface="+mn-cs"/>
              </a:rPr>
              <a:t>章節名稱</a:t>
            </a:r>
            <a:endPar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endParaRPr>
          </a:p>
        </p:txBody>
      </p:sp>
      <p:sp>
        <p:nvSpPr>
          <p:cNvPr id="3" name="頁尾版面配置區 2">
            <a:extLst>
              <a:ext uri="{FF2B5EF4-FFF2-40B4-BE49-F238E27FC236}">
                <a16:creationId xmlns:a16="http://schemas.microsoft.com/office/drawing/2014/main" id="{DAA764B9-F179-643A-D2FB-E7A4B9C1AEF3}"/>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文字方塊 3">
            <a:extLst>
              <a:ext uri="{FF2B5EF4-FFF2-40B4-BE49-F238E27FC236}">
                <a16:creationId xmlns:a16="http://schemas.microsoft.com/office/drawing/2014/main" id="{8C9B2D10-D539-39E8-96B3-6220798F8478}"/>
              </a:ext>
            </a:extLst>
          </p:cNvPr>
          <p:cNvSpPr txBox="1"/>
          <p:nvPr/>
        </p:nvSpPr>
        <p:spPr bwMode="auto">
          <a:xfrm>
            <a:off x="309787" y="6419840"/>
            <a:ext cx="11882213" cy="3416320"/>
          </a:xfrm>
          <a:prstGeom prst="rect">
            <a:avLst/>
          </a:prstGeom>
          <a:solidFill>
            <a:srgbClr val="FFFFFF"/>
          </a:solidFill>
          <a:ln w="9525">
            <a:noFill/>
            <a:miter lim="800000"/>
            <a:headEnd/>
            <a:tailEnd/>
          </a:ln>
        </p:spPr>
        <p:txBody>
          <a:bodyPr rot="0" vert="horz" wrap="square" lIns="91440" tIns="45720" rIns="91440" bIns="45720" rtlCol="0" anchor="t"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7200" b="1" i="0" u="none" strike="noStrike" kern="1200" cap="none" spc="0" normalizeH="0" baseline="0" noProof="0" dirty="0">
                <a:ln>
                  <a:noFill/>
                </a:ln>
                <a:solidFill>
                  <a:srgbClr val="924474"/>
                </a:solidFill>
                <a:effectLst/>
                <a:uLnTx/>
                <a:uFillTx/>
                <a:latin typeface="Times New Roman"/>
                <a:ea typeface="微軟正黑體"/>
                <a:cs typeface="+mn-cs"/>
              </a:rPr>
              <a:t>國華國中</a:t>
            </a:r>
            <a:endParaRPr kumimoji="0" lang="en-US" altLang="zh-TW" sz="7200" b="1" i="0" u="none" strike="noStrike" kern="1200" cap="none" spc="0" normalizeH="0" baseline="0" noProof="0" dirty="0">
              <a:ln>
                <a:noFill/>
              </a:ln>
              <a:solidFill>
                <a:srgbClr val="924474"/>
              </a:solidFill>
              <a:effectLst/>
              <a:uLnTx/>
              <a:uFillTx/>
              <a:latin typeface="Times New Roman"/>
              <a:ea typeface="微軟正黑體"/>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7200" b="1" i="0" u="none" strike="noStrike" kern="1200" cap="none" spc="0" normalizeH="0" baseline="0" noProof="0" dirty="0">
                <a:ln>
                  <a:noFill/>
                </a:ln>
                <a:solidFill>
                  <a:srgbClr val="924474"/>
                </a:solidFill>
                <a:effectLst/>
                <a:uLnTx/>
                <a:uFillTx/>
                <a:latin typeface="Times New Roman"/>
                <a:ea typeface="微軟正黑體"/>
                <a:cs typeface="+mn-cs"/>
              </a:rPr>
              <a:t>友善班級社會環境營造方案</a:t>
            </a:r>
            <a:endParaRPr kumimoji="0" lang="en-US" altLang="zh-TW" sz="7200" b="1" i="0" u="none" strike="noStrike" kern="1200" cap="none" spc="0" normalizeH="0" baseline="0" noProof="0" dirty="0">
              <a:ln>
                <a:noFill/>
              </a:ln>
              <a:solidFill>
                <a:srgbClr val="924474"/>
              </a:solidFill>
              <a:effectLst/>
              <a:uLnTx/>
              <a:uFillTx/>
              <a:latin typeface="Times New Roman"/>
              <a:ea typeface="微軟正黑體"/>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7200" b="1" i="0" u="none" strike="noStrike" kern="1200" cap="none" spc="0" normalizeH="0" baseline="0" noProof="0" dirty="0">
                <a:ln>
                  <a:noFill/>
                </a:ln>
                <a:solidFill>
                  <a:srgbClr val="924474"/>
                </a:solidFill>
                <a:effectLst/>
                <a:uLnTx/>
                <a:uFillTx/>
                <a:latin typeface="Times New Roman"/>
                <a:ea typeface="微軟正黑體"/>
                <a:cs typeface="+mn-cs"/>
              </a:rPr>
              <a:t>與特色活動</a:t>
            </a:r>
          </a:p>
        </p:txBody>
      </p:sp>
    </p:spTree>
    <p:extLst>
      <p:ext uri="{BB962C8B-B14F-4D97-AF65-F5344CB8AC3E}">
        <p14:creationId xmlns:p14="http://schemas.microsoft.com/office/powerpoint/2010/main" val="395875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6F7C5D03-922E-4D7A-B6F2-CB55E800C49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201</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6E7DBB16-10D0-4A8C-BE6C-8BB93A57E227}"/>
              </a:ext>
            </a:extLst>
          </p:cNvPr>
          <p:cNvSpPr/>
          <p:nvPr/>
        </p:nvSpPr>
        <p:spPr>
          <a:xfrm>
            <a:off x="695325" y="2224088"/>
            <a:ext cx="603242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參、	友善班級社會環境營造方案</a:t>
            </a:r>
          </a:p>
        </p:txBody>
      </p:sp>
      <p:sp>
        <p:nvSpPr>
          <p:cNvPr id="5" name="矩形 4">
            <a:extLst>
              <a:ext uri="{FF2B5EF4-FFF2-40B4-BE49-F238E27FC236}">
                <a16:creationId xmlns:a16="http://schemas.microsoft.com/office/drawing/2014/main" id="{006F2EDF-97BE-4C83-9594-F947C1FCFD5C}"/>
              </a:ext>
            </a:extLst>
          </p:cNvPr>
          <p:cNvSpPr/>
          <p:nvPr/>
        </p:nvSpPr>
        <p:spPr>
          <a:xfrm>
            <a:off x="695325" y="3041212"/>
            <a:ext cx="10764838" cy="6981463"/>
          </a:xfrm>
          <a:prstGeom prst="rect">
            <a:avLst/>
          </a:prstGeom>
        </p:spPr>
        <p:txBody>
          <a:bodyPr wrap="square">
            <a:sp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一、「班級社會環境營造方案」之研發與測試 </a:t>
            </a: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賴香如教授研究團隊依據教育學者和專家的意見，以及參酌班級學習環境理念和營造相關文獻，研擬「班級社會環境營造方案」之目標、內涵與營造重點。接著，邀請五名國中教師和三名國立臺灣師範大學衛生教育學系碩士班學生共同組成設計小組。每位設計小組成員依據上述目標、內涵與營造重點，分別著手規畫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1-3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項介入活動初稿。再經研究團隊審慎地討論與研商後，進行修訂，進而彙整為「班級社會環境營造方案」測試版本。</a:t>
            </a: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為求每項活動能符合實際教學情境和具實用性，邀請任職於宜蘭縣礁溪國中的五名七年級導師，在其導生班級進行活動推展之測試，並針對活動的適用性、實施過程和學生反應等提供意見。測試後，研究團隊再針對教師的回饋意見，進行充分討論，並仔細修定各項活動，以期能提高各項活動之有效和周延。 </a:t>
            </a:r>
          </a:p>
        </p:txBody>
      </p:sp>
      <p:sp>
        <p:nvSpPr>
          <p:cNvPr id="6" name="投影片編號版面配置區 1">
            <a:extLst>
              <a:ext uri="{FF2B5EF4-FFF2-40B4-BE49-F238E27FC236}">
                <a16:creationId xmlns:a16="http://schemas.microsoft.com/office/drawing/2014/main" id="{744F5DE1-3CB7-4652-85B7-2F39D6AAE628}"/>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253216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9656AF19-CA64-476C-801C-91E3FE94C8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202</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2393EC9D-0F21-43F9-8689-C2B19E5045AD}"/>
              </a:ext>
            </a:extLst>
          </p:cNvPr>
          <p:cNvSpPr/>
          <p:nvPr/>
        </p:nvSpPr>
        <p:spPr>
          <a:xfrm>
            <a:off x="695325" y="2224088"/>
            <a:ext cx="10764838" cy="9751452"/>
          </a:xfrm>
          <a:prstGeom prst="rect">
            <a:avLst/>
          </a:prstGeom>
        </p:spPr>
        <p:txBody>
          <a:bodyPr wrap="square">
            <a:sp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二、「班級社會環境營造方案」之執行 </a:t>
            </a:r>
            <a:endParaRPr kumimoji="0" lang="en-US" altLang="zh-TW" sz="2400" b="1" i="0" u="none" strike="noStrike" kern="1200" cap="none" spc="0" normalizeH="0" baseline="0" noProof="0" dirty="0">
              <a:ln>
                <a:noFill/>
              </a:ln>
              <a:solidFill>
                <a:prstClr val="black"/>
              </a:solidFill>
              <a:effectLst/>
              <a:uLnTx/>
              <a:uFillTx/>
              <a:latin typeface="Times New Roman"/>
              <a:ea typeface="微軟正黑體"/>
              <a:cs typeface="+mn-cs"/>
            </a:endParaRP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「班級社會環境營造方案」之目標包含</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建立班級安全感</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增進班級成員感和歸屬感</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激發班級共享感</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培養工作導向態度</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協助自我更新</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和</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提升教師同理</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與支持等六項。各項目標之內涵與營造重點詳見表</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6-4</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和表</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6-5</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。此方案執行總期程為一學年，並依照宜蘭縣國華國中九十八學年度行事曆進行安排。第一學期自民國九十八年九月起至九十九年一月止，第二學期則自九十九年二月起，至九十九年六月止，合計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40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週。此方案包含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15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項具體活動，但各項活動實施週次多寡不同， 最短者一週，最長者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18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週。</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「班級社會環境營造方案」由宜蘭縣國華國中九十八學年度七年級八個班級的導師與全班同學共同執行。為使各班級導師對每一項活動的內容和實施流程等細節有深入認識，分別於每學期 初（</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98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年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8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月及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99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年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月）辦理一場次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3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小時的教師研習會。研習會內容包括計畫說明、「班級社會環境營造方案」設計理念及活動說明、方案測試經驗分享、成效評價調查、綜合座談等，藉此提升研究團隊與執行教師間的充分對話與溝通，以促各項活動能落實推展。另外，每個月定期辦理一次檢討會議，以了解各班級實際執行的現況和困難，進而檢視各項活動的利弊，並進行必要之調整，以促能順利推展。</a:t>
            </a:r>
          </a:p>
        </p:txBody>
      </p:sp>
      <p:sp>
        <p:nvSpPr>
          <p:cNvPr id="5" name="投影片編號版面配置區 1">
            <a:extLst>
              <a:ext uri="{FF2B5EF4-FFF2-40B4-BE49-F238E27FC236}">
                <a16:creationId xmlns:a16="http://schemas.microsoft.com/office/drawing/2014/main" id="{B50BE841-7DDD-4F4B-ACD9-69061FFB96B2}"/>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93330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6791983D-36F5-46BB-A6C2-2CFF638EF12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203</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BFA6F168-F987-4C48-B9C3-647B3060515E}"/>
              </a:ext>
            </a:extLst>
          </p:cNvPr>
          <p:cNvSpPr/>
          <p:nvPr/>
        </p:nvSpPr>
        <p:spPr>
          <a:xfrm>
            <a:off x="2951549" y="1837615"/>
            <a:ext cx="636584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6-4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第一學期之「班級社會環境營造方案」</a:t>
            </a:r>
          </a:p>
        </p:txBody>
      </p:sp>
      <p:graphicFrame>
        <p:nvGraphicFramePr>
          <p:cNvPr id="6" name="表格 5">
            <a:extLst>
              <a:ext uri="{FF2B5EF4-FFF2-40B4-BE49-F238E27FC236}">
                <a16:creationId xmlns:a16="http://schemas.microsoft.com/office/drawing/2014/main" id="{5EA0897A-3954-4C58-BF15-C3129C295953}"/>
              </a:ext>
            </a:extLst>
          </p:cNvPr>
          <p:cNvGraphicFramePr>
            <a:graphicFrameLocks noGrp="1"/>
          </p:cNvGraphicFramePr>
          <p:nvPr/>
        </p:nvGraphicFramePr>
        <p:xfrm>
          <a:off x="1426722" y="2725412"/>
          <a:ext cx="9338553" cy="1080567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4426085">
                  <a:extLst>
                    <a:ext uri="{9D8B030D-6E8A-4147-A177-3AD203B41FA5}">
                      <a16:colId xmlns:a16="http://schemas.microsoft.com/office/drawing/2014/main" val="1133317735"/>
                    </a:ext>
                  </a:extLst>
                </a:gridCol>
                <a:gridCol w="4426085">
                  <a:extLst>
                    <a:ext uri="{9D8B030D-6E8A-4147-A177-3AD203B41FA5}">
                      <a16:colId xmlns:a16="http://schemas.microsoft.com/office/drawing/2014/main" val="3751582437"/>
                    </a:ext>
                  </a:extLst>
                </a:gridCol>
              </a:tblGrid>
              <a:tr h="1186776">
                <a:tc gridSpan="3">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a:t>
                      </a:r>
                      <a:r>
                        <a:rPr lang="zh-TW" altLang="zh-TW" sz="2400" b="1" kern="0" dirty="0">
                          <a:solidFill>
                            <a:schemeClr val="tx1"/>
                          </a:solidFill>
                          <a:effectLst/>
                          <a:latin typeface="+mn-lt"/>
                          <a:ea typeface="+mn-ea"/>
                        </a:rPr>
                        <a:t>增進班級成員感和歸屬感</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kern="0" dirty="0">
                          <a:solidFill>
                            <a:schemeClr val="tx1"/>
                          </a:solidFill>
                          <a:effectLst/>
                          <a:latin typeface="+mn-lt"/>
                          <a:ea typeface="+mn-ea"/>
                        </a:rPr>
                        <a:t>提供機會讓學生盡情互動，以促彼此熟識和互相連結，進而增進學生的成員感與歸屬感。</a:t>
                      </a: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zh-TW" sz="2400" kern="0" dirty="0">
                          <a:solidFill>
                            <a:schemeClr val="tx1"/>
                          </a:solidFill>
                          <a:effectLst/>
                          <a:latin typeface="+mn-lt"/>
                          <a:ea typeface="+mn-ea"/>
                        </a:rPr>
                        <a:t>強化班級意識和凝聚力。</a:t>
                      </a:r>
                      <a:endParaRPr lang="en-US" altLang="zh-TW" sz="2400" kern="0" dirty="0">
                        <a:solidFill>
                          <a:schemeClr val="tx1"/>
                        </a:solidFill>
                        <a:effectLst/>
                        <a:latin typeface="+mn-lt"/>
                        <a:ea typeface="+mn-ea"/>
                      </a:endParaRP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zh-TW" sz="2400" kern="0" dirty="0">
                          <a:solidFill>
                            <a:schemeClr val="tx1"/>
                          </a:solidFill>
                          <a:effectLst/>
                          <a:latin typeface="+mn-lt"/>
                          <a:ea typeface="+mn-ea"/>
                        </a:rPr>
                        <a:t>使學生以班級為榮，並願意努力貢獻，以達成團體目標。</a:t>
                      </a:r>
                      <a:r>
                        <a:rPr lang="en-US" altLang="zh-TW" sz="2400" kern="0" dirty="0">
                          <a:solidFill>
                            <a:schemeClr val="tx1"/>
                          </a:solidFill>
                          <a:effectLst/>
                          <a:latin typeface="+mn-lt"/>
                          <a:ea typeface="+mn-ea"/>
                        </a:rPr>
                        <a:t> </a:t>
                      </a:r>
                      <a:endParaRPr lang="zh-TW" altLang="zh-TW" sz="2400" kern="100" dirty="0">
                        <a:solidFill>
                          <a:schemeClr val="tx1"/>
                        </a:solidFill>
                        <a:effectLst/>
                        <a:latin typeface="+mn-lt"/>
                        <a:ea typeface="+mn-ea"/>
                      </a:endParaRPr>
                    </a:p>
                    <a:p>
                      <a:pPr marL="73025" marR="147955" algn="l">
                        <a:lnSpc>
                          <a:spcPct val="150000"/>
                        </a:lnSpc>
                        <a:spcBef>
                          <a:spcPts val="55"/>
                        </a:spcBef>
                        <a:spcAft>
                          <a:spcPts val="0"/>
                        </a:spcAft>
                      </a:pPr>
                      <a:r>
                        <a:rPr lang="en-US" altLang="zh-TW" sz="2400" kern="0" dirty="0">
                          <a:solidFill>
                            <a:schemeClr val="tx1"/>
                          </a:solidFill>
                          <a:effectLst/>
                          <a:latin typeface="+mn-lt"/>
                          <a:ea typeface="+mn-ea"/>
                        </a:rPr>
                        <a:t>3.</a:t>
                      </a:r>
                      <a:r>
                        <a:rPr lang="zh-TW" altLang="zh-TW" sz="2400" kern="0" dirty="0">
                          <a:solidFill>
                            <a:schemeClr val="tx1"/>
                          </a:solidFill>
                          <a:effectLst/>
                          <a:latin typeface="+mn-lt"/>
                          <a:ea typeface="+mn-ea"/>
                        </a:rPr>
                        <a:t>透過同儕互動，感受自己在班級中的重要性和價值感。</a:t>
                      </a:r>
                      <a:endParaRPr lang="en-US" altLang="zh-TW" sz="2400" kern="0" dirty="0">
                        <a:solidFill>
                          <a:schemeClr val="tx1"/>
                        </a:solidFill>
                        <a:effectLst/>
                        <a:latin typeface="+mn-lt"/>
                        <a:ea typeface="+mn-ea"/>
                      </a:endParaRPr>
                    </a:p>
                    <a:p>
                      <a:pPr marL="73025" marR="147955" algn="l">
                        <a:lnSpc>
                          <a:spcPct val="150000"/>
                        </a:lnSpc>
                        <a:spcBef>
                          <a:spcPts val="55"/>
                        </a:spcBef>
                        <a:spcAft>
                          <a:spcPts val="0"/>
                        </a:spcAft>
                      </a:pPr>
                      <a:r>
                        <a:rPr lang="en-US" altLang="zh-TW" sz="2400" kern="0" dirty="0">
                          <a:solidFill>
                            <a:schemeClr val="tx1"/>
                          </a:solidFill>
                          <a:effectLst/>
                          <a:latin typeface="+mn-lt"/>
                          <a:ea typeface="+mn-ea"/>
                        </a:rPr>
                        <a:t> 4.</a:t>
                      </a:r>
                      <a:r>
                        <a:rPr lang="zh-TW" altLang="zh-TW" sz="2400" kern="0" dirty="0">
                          <a:solidFill>
                            <a:schemeClr val="tx1"/>
                          </a:solidFill>
                          <a:effectLst/>
                          <a:latin typeface="+mn-lt"/>
                          <a:ea typeface="+mn-ea"/>
                        </a:rPr>
                        <a:t>提供接納的班級互動情境，以增進學生間的連結。</a:t>
                      </a:r>
                      <a:r>
                        <a:rPr lang="en-US" altLang="zh-TW" sz="2400" kern="0" dirty="0">
                          <a:solidFill>
                            <a:schemeClr val="tx1"/>
                          </a:solidFill>
                          <a:effectLst/>
                          <a:latin typeface="+mn-lt"/>
                          <a:ea typeface="+mn-ea"/>
                        </a:rPr>
                        <a:t> </a:t>
                      </a:r>
                      <a:endParaRPr lang="zh-TW" altLang="zh-TW" sz="2400" kern="100" dirty="0">
                        <a:solidFill>
                          <a:schemeClr val="tx1"/>
                        </a:solidFill>
                        <a:effectLst/>
                        <a:latin typeface="+mn-lt"/>
                        <a:ea typeface="+mn-ea"/>
                      </a:endParaRPr>
                    </a:p>
                    <a:p>
                      <a:pPr marL="76200" algn="l">
                        <a:lnSpc>
                          <a:spcPct val="150000"/>
                        </a:lnSpc>
                        <a:spcBef>
                          <a:spcPts val="55"/>
                        </a:spcBef>
                        <a:spcAft>
                          <a:spcPts val="0"/>
                        </a:spcAft>
                      </a:pPr>
                      <a:r>
                        <a:rPr lang="en-US" altLang="zh-TW" sz="2400" kern="0" dirty="0">
                          <a:solidFill>
                            <a:schemeClr val="tx1"/>
                          </a:solidFill>
                          <a:effectLst/>
                          <a:latin typeface="+mn-lt"/>
                          <a:ea typeface="+mn-ea"/>
                        </a:rPr>
                        <a:t>5.</a:t>
                      </a:r>
                      <a:r>
                        <a:rPr lang="zh-TW" altLang="zh-TW" sz="2400" kern="0" dirty="0">
                          <a:solidFill>
                            <a:schemeClr val="tx1"/>
                          </a:solidFill>
                          <a:effectLst/>
                          <a:latin typeface="+mn-lt"/>
                          <a:ea typeface="+mn-ea"/>
                        </a:rPr>
                        <a:t>培養相互關懷的班級氣氛。</a:t>
                      </a: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u="sng" kern="0" dirty="0">
                          <a:solidFill>
                            <a:schemeClr val="tx1"/>
                          </a:solidFill>
                          <a:effectLst/>
                          <a:latin typeface="+mn-lt"/>
                          <a:ea typeface="+mn-ea"/>
                        </a:rPr>
                        <a:t>「同舟共濟」活動</a:t>
                      </a:r>
                      <a:r>
                        <a:rPr lang="en-US" altLang="zh-TW" sz="2400" u="sng" kern="0" dirty="0">
                          <a:solidFill>
                            <a:schemeClr val="tx1"/>
                          </a:solidFill>
                          <a:effectLst/>
                          <a:latin typeface="+mn-lt"/>
                          <a:ea typeface="+mn-ea"/>
                        </a:rPr>
                        <a:t>*</a:t>
                      </a: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kern="0" dirty="0">
                          <a:solidFill>
                            <a:schemeClr val="tx1"/>
                          </a:solidFill>
                          <a:effectLst/>
                          <a:latin typeface="+mn-lt"/>
                          <a:ea typeface="+mn-ea"/>
                        </a:rPr>
                        <a:t>提供一個需要由團體共同解決 問題的活動，讓學生學習與其他成員溝通與合作， 增進班級的團隊精神。</a:t>
                      </a: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50000"/>
                        </a:lnSpc>
                        <a:spcBef>
                          <a:spcPts val="0"/>
                        </a:spcBef>
                        <a:spcAft>
                          <a:spcPts val="0"/>
                        </a:spcAft>
                        <a:buClrTx/>
                        <a:buSzTx/>
                        <a:buFontTx/>
                        <a:buNone/>
                        <a:tabLst/>
                        <a:defRPr/>
                      </a:pPr>
                      <a:r>
                        <a:rPr lang="zh-TW" altLang="zh-TW" sz="2400" u="sng" kern="0" dirty="0">
                          <a:solidFill>
                            <a:schemeClr val="tx1"/>
                          </a:solidFill>
                          <a:effectLst/>
                          <a:latin typeface="+mn-lt"/>
                          <a:ea typeface="+mn-ea"/>
                        </a:rPr>
                        <a:t>「我們這一班」活動</a:t>
                      </a:r>
                      <a:endParaRPr lang="en-US" altLang="zh-TW" sz="2400" u="sng" kern="0" dirty="0">
                        <a:solidFill>
                          <a:schemeClr val="tx1"/>
                        </a:solidFill>
                        <a:effectLst/>
                        <a:latin typeface="+mn-lt"/>
                        <a:ea typeface="+mn-ea"/>
                      </a:endParaRPr>
                    </a:p>
                    <a:p>
                      <a:pPr marL="0" marR="0" lvl="0" indent="0" algn="l" defTabSz="1219170" rtl="0" eaLnBrk="1" fontAlgn="auto" latinLnBrk="0" hangingPunct="1">
                        <a:lnSpc>
                          <a:spcPct val="150000"/>
                        </a:lnSpc>
                        <a:spcBef>
                          <a:spcPts val="0"/>
                        </a:spcBef>
                        <a:spcAft>
                          <a:spcPts val="0"/>
                        </a:spcAft>
                        <a:buClrTx/>
                        <a:buSzTx/>
                        <a:buFontTx/>
                        <a:buNone/>
                        <a:tabLst/>
                        <a:defRPr/>
                      </a:pPr>
                      <a:r>
                        <a:rPr lang="zh-TW" altLang="zh-TW" sz="2400" kern="0" dirty="0">
                          <a:solidFill>
                            <a:schemeClr val="tx1"/>
                          </a:solidFill>
                          <a:effectLst/>
                          <a:latin typeface="+mn-lt"/>
                          <a:ea typeface="+mn-ea"/>
                        </a:rPr>
                        <a:t>學習發現與肯定同學的優點，以增進彼此間的熟識和連結。</a:t>
                      </a: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kern="0" dirty="0">
                          <a:solidFill>
                            <a:schemeClr val="tx1"/>
                          </a:solidFill>
                          <a:effectLst/>
                          <a:latin typeface="+mn-lt"/>
                          <a:ea typeface="+mn-ea"/>
                        </a:rPr>
                        <a:t>第</a:t>
                      </a:r>
                      <a:r>
                        <a:rPr lang="en-US" altLang="zh-TW" sz="2400" kern="0" dirty="0">
                          <a:solidFill>
                            <a:schemeClr val="tx1"/>
                          </a:solidFill>
                          <a:effectLst/>
                          <a:latin typeface="+mn-lt"/>
                          <a:ea typeface="+mn-ea"/>
                        </a:rPr>
                        <a:t> 2 </a:t>
                      </a:r>
                      <a:r>
                        <a:rPr lang="zh-TW" altLang="zh-TW" sz="2400" kern="0" dirty="0">
                          <a:solidFill>
                            <a:schemeClr val="tx1"/>
                          </a:solidFill>
                          <a:effectLst/>
                          <a:latin typeface="+mn-lt"/>
                          <a:ea typeface="+mn-ea"/>
                        </a:rPr>
                        <a:t>週</a:t>
                      </a: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kern="0" dirty="0">
                          <a:solidFill>
                            <a:schemeClr val="tx1"/>
                          </a:solidFill>
                          <a:effectLst/>
                          <a:latin typeface="+mn-lt"/>
                          <a:ea typeface="+mn-ea"/>
                        </a:rPr>
                        <a:t>第</a:t>
                      </a:r>
                      <a:r>
                        <a:rPr lang="en-US" altLang="zh-TW" sz="2400" kern="0" dirty="0">
                          <a:solidFill>
                            <a:schemeClr val="tx1"/>
                          </a:solidFill>
                          <a:effectLst/>
                          <a:latin typeface="+mn-lt"/>
                          <a:ea typeface="+mn-ea"/>
                        </a:rPr>
                        <a:t> 8 </a:t>
                      </a:r>
                      <a:r>
                        <a:rPr lang="zh-TW" altLang="zh-TW" sz="2400" kern="0" dirty="0">
                          <a:solidFill>
                            <a:schemeClr val="tx1"/>
                          </a:solidFill>
                          <a:effectLst/>
                          <a:latin typeface="+mn-lt"/>
                          <a:ea typeface="+mn-ea"/>
                        </a:rPr>
                        <a:t>週</a:t>
                      </a: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8" name="矩形 7">
            <a:extLst>
              <a:ext uri="{FF2B5EF4-FFF2-40B4-BE49-F238E27FC236}">
                <a16:creationId xmlns:a16="http://schemas.microsoft.com/office/drawing/2014/main" id="{3790216C-D751-4699-B45B-32A4FEDF3A53}"/>
              </a:ext>
            </a:extLst>
          </p:cNvPr>
          <p:cNvSpPr/>
          <p:nvPr/>
        </p:nvSpPr>
        <p:spPr>
          <a:xfrm>
            <a:off x="2230212" y="14418385"/>
            <a:ext cx="9575801" cy="352597"/>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*「同舟共濟」活動教案與學習單可參見「肆、</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班級社會環境營造方案</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之特色活動 」</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(p.216~p.218 )</a:t>
            </a:r>
            <a:endParaRPr kumimoji="0" lang="zh-TW" altLang="zh-TW" sz="1600" b="0" i="0" u="none" strike="noStrike" kern="100" cap="none" spc="0" normalizeH="0" baseline="0" noProof="0" dirty="0">
              <a:ln>
                <a:noFill/>
              </a:ln>
              <a:solidFill>
                <a:prstClr val="black"/>
              </a:solidFill>
              <a:effectLst/>
              <a:uLnTx/>
              <a:uFillTx/>
              <a:latin typeface="Times New Roman"/>
              <a:ea typeface="微軟正黑體"/>
              <a:cs typeface="+mn-cs"/>
            </a:endParaRPr>
          </a:p>
        </p:txBody>
      </p:sp>
      <p:sp>
        <p:nvSpPr>
          <p:cNvPr id="9" name="投影片編號版面配置區 1">
            <a:extLst>
              <a:ext uri="{FF2B5EF4-FFF2-40B4-BE49-F238E27FC236}">
                <a16:creationId xmlns:a16="http://schemas.microsoft.com/office/drawing/2014/main" id="{FCCB6B58-FF87-4276-BE52-E6336890574A}"/>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
        <p:nvSpPr>
          <p:cNvPr id="2" name="矩形 1">
            <a:hlinkClick r:id="rId2" action="ppaction://hlinksldjump"/>
            <a:extLst>
              <a:ext uri="{FF2B5EF4-FFF2-40B4-BE49-F238E27FC236}">
                <a16:creationId xmlns:a16="http://schemas.microsoft.com/office/drawing/2014/main" id="{66FFDFC0-F8E7-4403-9AC5-BDCF39731C3D}"/>
              </a:ext>
            </a:extLst>
          </p:cNvPr>
          <p:cNvSpPr/>
          <p:nvPr/>
        </p:nvSpPr>
        <p:spPr>
          <a:xfrm>
            <a:off x="2230212" y="14418385"/>
            <a:ext cx="9229951" cy="3525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Tree>
    <p:extLst>
      <p:ext uri="{BB962C8B-B14F-4D97-AF65-F5344CB8AC3E}">
        <p14:creationId xmlns:p14="http://schemas.microsoft.com/office/powerpoint/2010/main" val="239062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3C0AB251-FDC8-40E7-8304-CA19E73D745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204</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3B46B447-D7B9-45AC-BED7-319E8524755E}"/>
              </a:ext>
            </a:extLst>
          </p:cNvPr>
          <p:cNvSpPr/>
          <p:nvPr/>
        </p:nvSpPr>
        <p:spPr>
          <a:xfrm>
            <a:off x="2951549" y="1837615"/>
            <a:ext cx="6878806"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6-4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第一學期之「班級社會環境營造方案」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graphicFrame>
        <p:nvGraphicFramePr>
          <p:cNvPr id="6" name="表格 5">
            <a:extLst>
              <a:ext uri="{FF2B5EF4-FFF2-40B4-BE49-F238E27FC236}">
                <a16:creationId xmlns:a16="http://schemas.microsoft.com/office/drawing/2014/main" id="{0BFECE61-F6A3-4587-8E70-02A918C5E325}"/>
              </a:ext>
            </a:extLst>
          </p:cNvPr>
          <p:cNvGraphicFramePr>
            <a:graphicFrameLocks noGrp="1"/>
          </p:cNvGraphicFramePr>
          <p:nvPr/>
        </p:nvGraphicFramePr>
        <p:xfrm>
          <a:off x="1426722" y="2725412"/>
          <a:ext cx="9338553" cy="967029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4426085">
                  <a:extLst>
                    <a:ext uri="{9D8B030D-6E8A-4147-A177-3AD203B41FA5}">
                      <a16:colId xmlns:a16="http://schemas.microsoft.com/office/drawing/2014/main" val="1133317735"/>
                    </a:ext>
                  </a:extLst>
                </a:gridCol>
                <a:gridCol w="4426085">
                  <a:extLst>
                    <a:ext uri="{9D8B030D-6E8A-4147-A177-3AD203B41FA5}">
                      <a16:colId xmlns:a16="http://schemas.microsoft.com/office/drawing/2014/main" val="3751582437"/>
                    </a:ext>
                  </a:extLst>
                </a:gridCol>
              </a:tblGrid>
              <a:tr h="1186776">
                <a:tc gridSpan="3">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：建立班級安全感</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形塑具有安全感的教室氣氛，讓學生能自在發表意見和想法，並能彼此接納和尊重。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訂定公平合理的規則，使學生有所依循。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讓學生感受到班級環境及規則是可預期的。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創造正向與安全的環境，提供學生自在發表的機會。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「班級契約」活動</a:t>
                      </a:r>
                      <a:endParaRPr lang="en-US" altLang="zh-TW" sz="2400" u="sng" kern="0" dirty="0">
                        <a:solidFill>
                          <a:schemeClr val="tx1"/>
                        </a:solidFill>
                        <a:effectLst/>
                        <a:latin typeface="+mn-lt"/>
                        <a:ea typeface="+mn-ea"/>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與同學共同訂定公平、合理的 班級契約，並表達對契約內容的認同和遵守。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「尊重你我他」活動</a:t>
                      </a:r>
                      <a:endParaRPr lang="en-US" altLang="zh-TW" sz="2400" u="sng" kern="0" dirty="0">
                        <a:solidFill>
                          <a:schemeClr val="tx1"/>
                        </a:solidFill>
                        <a:effectLst/>
                        <a:latin typeface="+mn-lt"/>
                        <a:ea typeface="+mn-ea"/>
                      </a:endParaRPr>
                    </a:p>
                    <a:p>
                      <a:pPr marL="0" marR="0" lvl="0" indent="0" algn="l"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透過賓果遊戲帶領學生學習尊重的意義；在與同學互動時，多說“請”、“謝謝”及“對不起”。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a:t>
                      </a:r>
                      <a:r>
                        <a:rPr lang="en-US" altLang="zh-TW" sz="2400" kern="0" dirty="0">
                          <a:solidFill>
                            <a:schemeClr val="tx1"/>
                          </a:solidFill>
                          <a:effectLst/>
                          <a:latin typeface="+mn-lt"/>
                          <a:ea typeface="+mn-ea"/>
                        </a:rPr>
                        <a:t>6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TW" altLang="zh-TW" sz="2400"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7" name="投影片編號版面配置區 1">
            <a:extLst>
              <a:ext uri="{FF2B5EF4-FFF2-40B4-BE49-F238E27FC236}">
                <a16:creationId xmlns:a16="http://schemas.microsoft.com/office/drawing/2014/main" id="{16667410-E413-4DD4-97BC-4CA71E74F129}"/>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717530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4628DF76-2E82-45C0-9519-049A658953B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205</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CEF02AFF-F80B-43E8-9CE6-65A59E2E130B}"/>
              </a:ext>
            </a:extLst>
          </p:cNvPr>
          <p:cNvSpPr/>
          <p:nvPr/>
        </p:nvSpPr>
        <p:spPr>
          <a:xfrm>
            <a:off x="2695067" y="1956742"/>
            <a:ext cx="6878806"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6-4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第一學期之「班級社會環境營造方案」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5F58D250-468B-4083-9079-E7270ED2BEA4}"/>
              </a:ext>
            </a:extLst>
          </p:cNvPr>
          <p:cNvGraphicFramePr>
            <a:graphicFrameLocks noGrp="1"/>
          </p:cNvGraphicFramePr>
          <p:nvPr/>
        </p:nvGraphicFramePr>
        <p:xfrm>
          <a:off x="1426722" y="2725412"/>
          <a:ext cx="9338553" cy="1021893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：提升教師的同理與支持</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教師公平、友善地對待每位學生，並提供學生適時的幫助，以增進師生良好互動與溝通。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使學生感受到被負責的成人照顧及保護的感覺。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教師成為學生親密和可靠的人。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教師以包容與關懷的心，珍視和尊重每個學生。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教師以親切友善的態度，公平的對待每個學生。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「師生交流站」活動</a:t>
                      </a:r>
                      <a:endParaRPr lang="en-US" altLang="zh-TW" sz="2400" u="sng" kern="0" dirty="0">
                        <a:solidFill>
                          <a:schemeClr val="tx1"/>
                        </a:solidFill>
                        <a:effectLst/>
                        <a:latin typeface="+mn-lt"/>
                        <a:ea typeface="+mn-ea"/>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透過聯絡簿與學生互動，表達對學生的鼓勵及關心。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2- 20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7" name="投影片編號版面配置區 1">
            <a:extLst>
              <a:ext uri="{FF2B5EF4-FFF2-40B4-BE49-F238E27FC236}">
                <a16:creationId xmlns:a16="http://schemas.microsoft.com/office/drawing/2014/main" id="{F1E0EA7F-A837-4242-A1AD-5B1AC677BE4D}"/>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160878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C74F6DDA-628F-4A23-97D4-7964F29BBB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206</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33029DA0-29E3-485D-BDE9-03D0287C48C0}"/>
              </a:ext>
            </a:extLst>
          </p:cNvPr>
          <p:cNvSpPr/>
          <p:nvPr/>
        </p:nvSpPr>
        <p:spPr>
          <a:xfrm>
            <a:off x="2695067" y="1956742"/>
            <a:ext cx="6878806"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6-4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第一學期之「班級社會環境營造方案」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BAD988FF-A16E-47AC-84F7-A05CCBA1310A}"/>
              </a:ext>
            </a:extLst>
          </p:cNvPr>
          <p:cNvGraphicFramePr>
            <a:graphicFrameLocks noGrp="1"/>
          </p:cNvGraphicFramePr>
          <p:nvPr/>
        </p:nvGraphicFramePr>
        <p:xfrm>
          <a:off x="1426722" y="2725412"/>
          <a:ext cx="9338553" cy="1021893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：激發班級共享感</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鼓勵學生參與班級事務，學習發揮個人專長，也能發現和公開討論班級問題。進而體察班級權利是共享和均等的，並與老師共享 班級領導權。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發掘並肯定學生的能力，提供自我展現的機會。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協助學生在班級中，發揮個人專長，獲得他人的尊重。</a:t>
                      </a:r>
                      <a:endParaRPr lang="en-US" altLang="zh-TW" sz="2400" kern="0" dirty="0">
                        <a:solidFill>
                          <a:schemeClr val="tx1"/>
                        </a:solidFill>
                        <a:effectLst/>
                        <a:latin typeface="+mn-lt"/>
                        <a:ea typeface="+mn-ea"/>
                      </a:endParaRP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提供機會並指導學生學習承擔班級事務責任。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師生共享班級領導權。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「全班總動員」活動</a:t>
                      </a:r>
                      <a:endParaRPr lang="en-US" altLang="zh-TW" sz="2400" u="sng" kern="0" dirty="0">
                        <a:solidFill>
                          <a:schemeClr val="tx1"/>
                        </a:solidFill>
                        <a:effectLst/>
                        <a:latin typeface="+mn-lt"/>
                        <a:ea typeface="+mn-ea"/>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指派每位學生擔任班級幹部或各科小老師，讓每個人都有機會參與班級事務。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5</a:t>
                      </a:r>
                      <a:r>
                        <a:rPr lang="zh-TW" altLang="en-US" sz="2400" kern="0" dirty="0">
                          <a:solidFill>
                            <a:schemeClr val="tx1"/>
                          </a:solidFill>
                          <a:effectLst/>
                          <a:latin typeface="+mn-lt"/>
                          <a:ea typeface="+mn-ea"/>
                        </a:rPr>
                        <a:t>、</a:t>
                      </a:r>
                      <a:r>
                        <a:rPr lang="en-US" altLang="zh-TW" sz="2400" kern="0" dirty="0">
                          <a:solidFill>
                            <a:schemeClr val="tx1"/>
                          </a:solidFill>
                          <a:effectLst/>
                          <a:latin typeface="+mn-lt"/>
                          <a:ea typeface="+mn-ea"/>
                        </a:rPr>
                        <a:t>10</a:t>
                      </a:r>
                      <a:r>
                        <a:rPr lang="zh-TW" altLang="en-US" sz="2400" kern="0" dirty="0">
                          <a:solidFill>
                            <a:schemeClr val="tx1"/>
                          </a:solidFill>
                          <a:effectLst/>
                          <a:latin typeface="+mn-lt"/>
                          <a:ea typeface="+mn-ea"/>
                        </a:rPr>
                        <a:t>、</a:t>
                      </a:r>
                      <a:r>
                        <a:rPr lang="en-US" altLang="zh-TW" sz="2400" kern="0" dirty="0">
                          <a:solidFill>
                            <a:schemeClr val="tx1"/>
                          </a:solidFill>
                          <a:effectLst/>
                          <a:latin typeface="+mn-lt"/>
                          <a:ea typeface="+mn-ea"/>
                        </a:rPr>
                        <a:t>15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投影片編號版面配置區 1">
            <a:extLst>
              <a:ext uri="{FF2B5EF4-FFF2-40B4-BE49-F238E27FC236}">
                <a16:creationId xmlns:a16="http://schemas.microsoft.com/office/drawing/2014/main" id="{DD3629A6-B9EE-48CE-B184-472FB333C81D}"/>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649896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4AEB171-6E00-4A68-96FF-70108295C6E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207</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02D59084-17E9-4E1C-A313-3042375E7F59}"/>
              </a:ext>
            </a:extLst>
          </p:cNvPr>
          <p:cNvSpPr/>
          <p:nvPr/>
        </p:nvSpPr>
        <p:spPr>
          <a:xfrm>
            <a:off x="2695068" y="1956742"/>
            <a:ext cx="6878806"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6-4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第一學期之「班級社會環境營造方案」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2131F04C-8B12-4E06-9A9E-8DF7DEB45E1B}"/>
              </a:ext>
            </a:extLst>
          </p:cNvPr>
          <p:cNvGraphicFramePr>
            <a:graphicFrameLocks noGrp="1"/>
          </p:cNvGraphicFramePr>
          <p:nvPr/>
        </p:nvGraphicFramePr>
        <p:xfrm>
          <a:off x="1426723" y="2725412"/>
          <a:ext cx="9338553" cy="1021893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：培養工作導向態度 </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學生以個別或合作方式進行和完成各項學習。在過程中，培養重視學習任務的態度，妥善運用資源，並積極面對問題，全力以赴達成學習目標。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培養學生積極正向的學習態度。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鼓勵並教導學生擬定適合的學習目標與行動計畫。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鼓勵學生互相支持和協助， 共同完成學習任務。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協助學生解決困難，檢討得失，為事件的成敗負責。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「同心協力」活動</a:t>
                      </a:r>
                      <a:endParaRPr lang="en-US" altLang="zh-TW" sz="2400" u="sng" kern="0" dirty="0">
                        <a:solidFill>
                          <a:schemeClr val="tx1"/>
                        </a:solidFill>
                        <a:effectLst/>
                        <a:latin typeface="+mn-lt"/>
                        <a:ea typeface="+mn-ea"/>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透過學伴制度，讓鼓勵學生互相幫助和幫助，以達成學業目標。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9-15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投影片編號版面配置區 1">
            <a:extLst>
              <a:ext uri="{FF2B5EF4-FFF2-40B4-BE49-F238E27FC236}">
                <a16:creationId xmlns:a16="http://schemas.microsoft.com/office/drawing/2014/main" id="{194116AB-21CE-44B7-891E-B7CE8CB80D19}"/>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256425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065E9DE-891B-4335-9BD7-0EC10470816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208</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02197609-8524-45DE-A322-5D365BEC34F5}"/>
              </a:ext>
            </a:extLst>
          </p:cNvPr>
          <p:cNvSpPr/>
          <p:nvPr/>
        </p:nvSpPr>
        <p:spPr>
          <a:xfrm>
            <a:off x="2695068" y="1956742"/>
            <a:ext cx="6878806"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6-4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第一學期之「班級社會環境營造方案」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0486C40A-9263-442A-95A9-76EEC7B777E3}"/>
              </a:ext>
            </a:extLst>
          </p:cNvPr>
          <p:cNvGraphicFramePr>
            <a:graphicFrameLocks noGrp="1"/>
          </p:cNvGraphicFramePr>
          <p:nvPr/>
        </p:nvGraphicFramePr>
        <p:xfrm>
          <a:off x="1426723" y="2725412"/>
          <a:ext cx="9338553" cy="967029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：協助學生自我更新</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學生在指導下，接受具挑戰性的工作，以便繼續自我更新，並有助於班級成長。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提供學生自我發展、自我管理的機會。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鼓勵學生自主學習，訂定學習契約。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協助學生執行自我成長的學習計畫。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「下課後日記」活動</a:t>
                      </a:r>
                      <a:endParaRPr lang="en-US" altLang="zh-TW" sz="2400" u="sng" kern="0" dirty="0">
                        <a:solidFill>
                          <a:schemeClr val="tx1"/>
                        </a:solidFill>
                        <a:effectLst/>
                        <a:latin typeface="+mn-lt"/>
                        <a:ea typeface="+mn-ea"/>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養成學生對於課業與學習的責任感，協助自我省思、訂定學習計畫。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16-20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投影片編號版面配置區 1">
            <a:extLst>
              <a:ext uri="{FF2B5EF4-FFF2-40B4-BE49-F238E27FC236}">
                <a16:creationId xmlns:a16="http://schemas.microsoft.com/office/drawing/2014/main" id="{F651BB8C-CFBA-4697-8F7E-DEB5BF5B22B9}"/>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407128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A573FAB-67A3-40CD-8A29-0E6E678228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209</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A4A1C3B5-C001-4EB2-B945-118D8086A7FD}"/>
              </a:ext>
            </a:extLst>
          </p:cNvPr>
          <p:cNvSpPr/>
          <p:nvPr/>
        </p:nvSpPr>
        <p:spPr>
          <a:xfrm>
            <a:off x="2951548" y="1956742"/>
            <a:ext cx="636584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6-5 </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第二學期之「班級社會環境營造方案」</a:t>
            </a:r>
          </a:p>
        </p:txBody>
      </p:sp>
      <p:graphicFrame>
        <p:nvGraphicFramePr>
          <p:cNvPr id="5" name="表格 4">
            <a:extLst>
              <a:ext uri="{FF2B5EF4-FFF2-40B4-BE49-F238E27FC236}">
                <a16:creationId xmlns:a16="http://schemas.microsoft.com/office/drawing/2014/main" id="{2557E8F5-8B0B-4D9B-8FC7-91B7B8AE90E3}"/>
              </a:ext>
            </a:extLst>
          </p:cNvPr>
          <p:cNvGraphicFramePr>
            <a:graphicFrameLocks noGrp="1"/>
          </p:cNvGraphicFramePr>
          <p:nvPr/>
        </p:nvGraphicFramePr>
        <p:xfrm>
          <a:off x="1426723" y="2725412"/>
          <a:ext cx="9338553" cy="1076757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4426085">
                  <a:extLst>
                    <a:ext uri="{9D8B030D-6E8A-4147-A177-3AD203B41FA5}">
                      <a16:colId xmlns:a16="http://schemas.microsoft.com/office/drawing/2014/main" val="1133317735"/>
                    </a:ext>
                  </a:extLst>
                </a:gridCol>
                <a:gridCol w="4426085">
                  <a:extLst>
                    <a:ext uri="{9D8B030D-6E8A-4147-A177-3AD203B41FA5}">
                      <a16:colId xmlns:a16="http://schemas.microsoft.com/office/drawing/2014/main" val="2749219535"/>
                    </a:ext>
                  </a:extLst>
                </a:gridCol>
              </a:tblGrid>
              <a:tr h="1186776">
                <a:tc gridSpan="3">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：增進班級成員感和歸屬感</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提供機會讓學生盡情互動，以促彼此熟識和互相連結，進而增進學生的成員感與歸屬感。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gridSpan="2">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強化班級意識和凝聚力。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使學生以班級為榮，並願意努力貢獻，以達成團體目標。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透過同儕互動，感受自己在班級中的重要性和價值感。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提供接納的班級互動情境，以增進學生間的連結。 </a:t>
                      </a:r>
                    </a:p>
                    <a:p>
                      <a:pPr marL="75565" marR="147955" indent="11430" algn="l">
                        <a:lnSpc>
                          <a:spcPct val="150000"/>
                        </a:lnSpc>
                        <a:spcAft>
                          <a:spcPts val="0"/>
                        </a:spcAft>
                      </a:pPr>
                      <a:r>
                        <a:rPr lang="en-US" altLang="zh-TW" sz="2400" kern="0" dirty="0">
                          <a:solidFill>
                            <a:schemeClr val="tx1"/>
                          </a:solidFill>
                          <a:effectLst/>
                          <a:latin typeface="+mn-lt"/>
                          <a:ea typeface="+mn-ea"/>
                        </a:rPr>
                        <a:t>5.</a:t>
                      </a:r>
                      <a:r>
                        <a:rPr lang="zh-TW" altLang="en-US" sz="2400" kern="0" dirty="0">
                          <a:solidFill>
                            <a:schemeClr val="tx1"/>
                          </a:solidFill>
                          <a:effectLst/>
                          <a:latin typeface="+mn-lt"/>
                          <a:ea typeface="+mn-ea"/>
                        </a:rPr>
                        <a:t>培養相互關懷的班級氣氛。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u="sng" kern="0" dirty="0">
                          <a:solidFill>
                            <a:schemeClr val="tx1"/>
                          </a:solidFill>
                          <a:effectLst/>
                          <a:latin typeface="+mn-lt"/>
                          <a:ea typeface="+mn-ea"/>
                        </a:rPr>
                        <a:t>「支援前線」活動</a:t>
                      </a:r>
                      <a:endParaRPr lang="en-US" altLang="zh-TW" sz="2400" u="sng" kern="0" dirty="0">
                        <a:solidFill>
                          <a:schemeClr val="tx1"/>
                        </a:solidFill>
                        <a:effectLst/>
                        <a:latin typeface="+mn-lt"/>
                        <a:ea typeface="+mn-ea"/>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en-US" sz="2400" kern="0" dirty="0">
                          <a:solidFill>
                            <a:schemeClr val="tx1"/>
                          </a:solidFill>
                          <a:effectLst/>
                          <a:latin typeface="+mn-lt"/>
                          <a:ea typeface="+mn-ea"/>
                        </a:rPr>
                        <a:t>透過分組活動，讓學生學習合 作，努力貢獻，以達成團體目標。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u="sng" kern="1200" dirty="0">
                          <a:solidFill>
                            <a:schemeClr val="dk1"/>
                          </a:solidFill>
                          <a:effectLst/>
                          <a:latin typeface="+mn-lt"/>
                          <a:ea typeface="+mn-ea"/>
                          <a:cs typeface="+mn-cs"/>
                        </a:rPr>
                        <a:t>「貼心小天使」活動</a:t>
                      </a:r>
                      <a:endParaRPr lang="en-US" altLang="zh-TW" sz="2400" u="sng" kern="1200" dirty="0">
                        <a:solidFill>
                          <a:schemeClr val="dk1"/>
                        </a:solidFill>
                        <a:effectLst/>
                        <a:latin typeface="+mn-lt"/>
                        <a:ea typeface="+mn-ea"/>
                        <a:cs typeface="+mn-cs"/>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kern="1200" dirty="0">
                          <a:solidFill>
                            <a:schemeClr val="dk1"/>
                          </a:solidFill>
                          <a:effectLst/>
                          <a:latin typeface="+mn-lt"/>
                          <a:ea typeface="+mn-ea"/>
                          <a:cs typeface="+mn-cs"/>
                        </a:rPr>
                        <a:t>學習對同學適時地付出關懷、鼓勵或幫助。</a:t>
                      </a:r>
                      <a:endParaRPr lang="zh-TW" altLang="en-US" sz="2400" kern="0" dirty="0">
                        <a:solidFill>
                          <a:schemeClr val="tx1"/>
                        </a:solidFill>
                        <a:effectLst/>
                        <a:latin typeface="+mn-lt"/>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2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3~6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投影片編號版面配置區 1">
            <a:extLst>
              <a:ext uri="{FF2B5EF4-FFF2-40B4-BE49-F238E27FC236}">
                <a16:creationId xmlns:a16="http://schemas.microsoft.com/office/drawing/2014/main" id="{B9A19A12-A11C-4685-A21D-CFC4EC7FD267}"/>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2641910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0BD769F8-AB25-4C34-A33E-F481423374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210</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8C5236A6-414E-4827-8513-9CAFA74755AB}"/>
              </a:ext>
            </a:extLst>
          </p:cNvPr>
          <p:cNvSpPr/>
          <p:nvPr/>
        </p:nvSpPr>
        <p:spPr>
          <a:xfrm>
            <a:off x="2695068" y="1956742"/>
            <a:ext cx="6801862"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6-5</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第二學期之「班級社會環境營造方案」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E8DCF9AC-5AE1-40FB-9E34-9D64A2C3D1A3}"/>
              </a:ext>
            </a:extLst>
          </p:cNvPr>
          <p:cNvGraphicFramePr>
            <a:graphicFrameLocks noGrp="1"/>
          </p:cNvGraphicFramePr>
          <p:nvPr/>
        </p:nvGraphicFramePr>
        <p:xfrm>
          <a:off x="1426722" y="2725412"/>
          <a:ext cx="9338553" cy="967029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：建立班級安全感</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形塑具有安全感的教室氣氛，讓學生能自在發表意見和想法，並能彼此接納和尊重。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訂定公平合理的規則，使學生有所依循。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讓學生感受到班級環境及規則是可預期的。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創造正向與安全的環境，提供學生自在發表的機會。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u="sng" kern="1200" dirty="0">
                          <a:solidFill>
                            <a:schemeClr val="dk1"/>
                          </a:solidFill>
                          <a:effectLst/>
                          <a:latin typeface="+mn-lt"/>
                          <a:ea typeface="+mn-ea"/>
                          <a:cs typeface="+mn-cs"/>
                        </a:rPr>
                        <a:t>「留言版角落」活動</a:t>
                      </a:r>
                      <a:r>
                        <a:rPr lang="en-US" altLang="zh-TW" sz="2400" u="sng" kern="1200" dirty="0">
                          <a:solidFill>
                            <a:schemeClr val="dk1"/>
                          </a:solidFill>
                          <a:effectLst/>
                          <a:latin typeface="+mn-lt"/>
                          <a:ea typeface="+mn-ea"/>
                          <a:cs typeface="+mn-cs"/>
                        </a:rPr>
                        <a:t>*</a:t>
                      </a: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kern="1200" dirty="0">
                          <a:solidFill>
                            <a:schemeClr val="dk1"/>
                          </a:solidFill>
                          <a:effectLst/>
                          <a:latin typeface="+mn-lt"/>
                          <a:ea typeface="+mn-ea"/>
                          <a:cs typeface="+mn-cs"/>
                        </a:rPr>
                        <a:t>是班上共享的小天地，學生可用便利貼抒發個人心情或想法；也可張貼相片或作品，讓學生感受到班級環境是正向和安全的。</a:t>
                      </a:r>
                      <a:endParaRPr lang="zh-TW" altLang="en-US" sz="2400" kern="0" dirty="0">
                        <a:solidFill>
                          <a:schemeClr val="tx1"/>
                        </a:solidFill>
                        <a:effectLst/>
                        <a:latin typeface="+mn-lt"/>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4~20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矩形 5">
            <a:extLst>
              <a:ext uri="{FF2B5EF4-FFF2-40B4-BE49-F238E27FC236}">
                <a16:creationId xmlns:a16="http://schemas.microsoft.com/office/drawing/2014/main" id="{A2541FC8-E891-4A8B-82D7-CA065191D1AB}"/>
              </a:ext>
            </a:extLst>
          </p:cNvPr>
          <p:cNvSpPr/>
          <p:nvPr/>
        </p:nvSpPr>
        <p:spPr>
          <a:xfrm>
            <a:off x="623888" y="14433070"/>
            <a:ext cx="8843963" cy="366051"/>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*「留言版角落」活動教案與學習單可參見「肆、</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班級社會環境營造方案</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之特色活動」 </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(p.219)</a:t>
            </a:r>
            <a:endParaRPr kumimoji="0" lang="zh-TW" altLang="zh-TW" sz="1600" b="0" i="0" u="none" strike="noStrike" kern="100" cap="none" spc="0" normalizeH="0" baseline="0" noProof="0" dirty="0">
              <a:ln>
                <a:noFill/>
              </a:ln>
              <a:solidFill>
                <a:prstClr val="black"/>
              </a:solidFill>
              <a:effectLst/>
              <a:uLnTx/>
              <a:uFillTx/>
              <a:latin typeface="Times New Roman"/>
              <a:ea typeface="微軟正黑體"/>
              <a:cs typeface="+mn-cs"/>
            </a:endParaRPr>
          </a:p>
        </p:txBody>
      </p:sp>
      <p:sp>
        <p:nvSpPr>
          <p:cNvPr id="7" name="投影片編號版面配置區 1">
            <a:extLst>
              <a:ext uri="{FF2B5EF4-FFF2-40B4-BE49-F238E27FC236}">
                <a16:creationId xmlns:a16="http://schemas.microsoft.com/office/drawing/2014/main" id="{F4583C73-3824-438D-A437-EB7D6F81DBA5}"/>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
        <p:nvSpPr>
          <p:cNvPr id="2" name="矩形 1">
            <a:hlinkClick r:id="rId2" action="ppaction://hlinksldjump"/>
            <a:extLst>
              <a:ext uri="{FF2B5EF4-FFF2-40B4-BE49-F238E27FC236}">
                <a16:creationId xmlns:a16="http://schemas.microsoft.com/office/drawing/2014/main" id="{30ACCF00-E694-43EF-ACC5-198625D5CF0A}"/>
              </a:ext>
            </a:extLst>
          </p:cNvPr>
          <p:cNvSpPr/>
          <p:nvPr/>
        </p:nvSpPr>
        <p:spPr>
          <a:xfrm>
            <a:off x="444500" y="14299258"/>
            <a:ext cx="9182100" cy="516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Tree>
    <p:extLst>
      <p:ext uri="{BB962C8B-B14F-4D97-AF65-F5344CB8AC3E}">
        <p14:creationId xmlns:p14="http://schemas.microsoft.com/office/powerpoint/2010/main" val="398839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6F7BFDF-BCBD-473C-A7D4-92A52AA78AC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193</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288FC000-0822-4605-80FD-4D40C0B553A2}"/>
              </a:ext>
            </a:extLst>
          </p:cNvPr>
          <p:cNvSpPr/>
          <p:nvPr/>
        </p:nvSpPr>
        <p:spPr>
          <a:xfrm>
            <a:off x="309787" y="2114550"/>
            <a:ext cx="116749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srgbClr val="924474"/>
                </a:solidFill>
                <a:effectLst/>
                <a:uLnTx/>
                <a:uFillTx/>
                <a:latin typeface="Times New Roman"/>
                <a:ea typeface="微軟正黑體"/>
                <a:cs typeface="+mn-cs"/>
              </a:rPr>
              <a:t>範例二　宜蘭縣國華國中友善班級社會環境營造方案與特色活動</a:t>
            </a:r>
          </a:p>
        </p:txBody>
      </p:sp>
      <p:sp>
        <p:nvSpPr>
          <p:cNvPr id="5" name="矩形 4">
            <a:extLst>
              <a:ext uri="{FF2B5EF4-FFF2-40B4-BE49-F238E27FC236}">
                <a16:creationId xmlns:a16="http://schemas.microsoft.com/office/drawing/2014/main" id="{0908CC0C-EE8C-4F00-9942-3E53DFF432C3}"/>
              </a:ext>
            </a:extLst>
          </p:cNvPr>
          <p:cNvSpPr/>
          <p:nvPr/>
        </p:nvSpPr>
        <p:spPr>
          <a:xfrm>
            <a:off x="695325" y="2911296"/>
            <a:ext cx="1928733"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壹、	前言</a:t>
            </a:r>
          </a:p>
        </p:txBody>
      </p:sp>
      <p:sp>
        <p:nvSpPr>
          <p:cNvPr id="6" name="矩形 5">
            <a:extLst>
              <a:ext uri="{FF2B5EF4-FFF2-40B4-BE49-F238E27FC236}">
                <a16:creationId xmlns:a16="http://schemas.microsoft.com/office/drawing/2014/main" id="{86EDA75B-C831-4A97-B407-DC3BF96C9355}"/>
              </a:ext>
            </a:extLst>
          </p:cNvPr>
          <p:cNvSpPr/>
          <p:nvPr/>
        </p:nvSpPr>
        <p:spPr>
          <a:xfrm>
            <a:off x="695325" y="3708042"/>
            <a:ext cx="10764838" cy="1085944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一、緣起</a:t>
            </a: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環境是人類生存之所繫，其品質優劣直接關乎個體的健康與安全。在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1986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年頒布的渥太華憲章中，「提供支持性環境」是健康促進的五大行動綱領之一。隨之，各國日益重視在人類生活的重要場域</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(setting)</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推展健康促進工作。世界衛生組織</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(World Health Organization)</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則選定八個重要場域， 呼籲各國積極推動各層面、多元化的健康促進工作，其中學校就是一個重要入口。自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1992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年起，歐洲國家首先將健康促進的理念帶入校園，將學校視為學生成長過程中，需要花許多時間生活的地方，戮力推動健康促進學校計畫</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(Health Promoting School)</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1995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年，世界衛生組織更提出全球健康促進學校計畫，期能結合各界人力與資源共同推動，透過每所學校的全體師生及校長的共識、社區的參與，提供學校社區內所有成員一個健康的學習、工作及生活環境</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(WHO, 1998)</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a:t>
            </a: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臺灣自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2002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年迄今持續推動健康促進學校計畫，全臺所有中、小學都已陸續加入推動行列，從學校衛生政策、學校物質環境、學校社會環境、社區夥伴關係、個人健康技能和健康服務等六大範疇著手，謀求增進師生健康</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賴香如，</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2008;</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龍芝寧，</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2018)</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。這些年來，重點關注之議題包括口腔衛生、視力保健、健康體位、菸檳防制、性教育</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含愛滋病防制</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、正確用藥、藥物濫用防制、安全教育與急救和全民健保</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劉潔心，</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2013)</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。我國健康促進學校計畫已全面性推展超過十年，但偏重學生的生理健康，而輕忽其社會心理安</a:t>
            </a:r>
          </a:p>
        </p:txBody>
      </p:sp>
      <p:sp>
        <p:nvSpPr>
          <p:cNvPr id="8" name="投影片編號版面配置區 1">
            <a:extLst>
              <a:ext uri="{FF2B5EF4-FFF2-40B4-BE49-F238E27FC236}">
                <a16:creationId xmlns:a16="http://schemas.microsoft.com/office/drawing/2014/main" id="{18CF38CC-7FE3-4B3E-974C-40207F7884B2}"/>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219029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4628DF76-2E82-45C0-9519-049A658953B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211</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5F58D250-468B-4083-9079-E7270ED2BEA4}"/>
              </a:ext>
            </a:extLst>
          </p:cNvPr>
          <p:cNvGraphicFramePr>
            <a:graphicFrameLocks noGrp="1"/>
          </p:cNvGraphicFramePr>
          <p:nvPr/>
        </p:nvGraphicFramePr>
        <p:xfrm>
          <a:off x="1426722" y="2725412"/>
          <a:ext cx="9338553" cy="1021893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：提升教師的同理與支持</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教師公平、友善地對待每位學生，並提供學生適時的幫助，以增進師生良好互動與溝通。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使學生感受到被負責的成人照顧及保護的感覺。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教師成為學生親密和可靠的人。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教師以包容與關懷的心，珍視和尊重每個學生。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教師以親切友善的態度，公平的對待每個學生。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nSpc>
                          <a:spcPct val="150000"/>
                        </a:lnSpc>
                      </a:pPr>
                      <a:r>
                        <a:rPr lang="zh-TW" altLang="zh-TW" sz="2400" u="sng" kern="1200" dirty="0">
                          <a:solidFill>
                            <a:schemeClr val="dk1"/>
                          </a:solidFill>
                          <a:effectLst/>
                          <a:latin typeface="+mn-lt"/>
                          <a:ea typeface="+mn-ea"/>
                          <a:cs typeface="+mn-cs"/>
                        </a:rPr>
                        <a:t>「愛心早餐吧」活動</a:t>
                      </a:r>
                      <a:r>
                        <a:rPr lang="zh-TW" altLang="en-US" sz="2400" u="sng" kern="1200" dirty="0">
                          <a:solidFill>
                            <a:schemeClr val="dk1"/>
                          </a:solidFill>
                          <a:effectLst/>
                          <a:latin typeface="+mn-lt"/>
                          <a:ea typeface="+mn-ea"/>
                          <a:cs typeface="+mn-cs"/>
                        </a:rPr>
                        <a:t>*</a:t>
                      </a:r>
                      <a:endParaRPr lang="en-US" altLang="zh-TW" sz="2400" u="sng" kern="1200" dirty="0">
                        <a:solidFill>
                          <a:schemeClr val="dk1"/>
                        </a:solidFill>
                        <a:effectLst/>
                        <a:latin typeface="+mn-lt"/>
                        <a:ea typeface="+mn-ea"/>
                        <a:cs typeface="+mn-cs"/>
                      </a:endParaRPr>
                    </a:p>
                    <a:p>
                      <a:pPr>
                        <a:lnSpc>
                          <a:spcPct val="150000"/>
                        </a:lnSpc>
                      </a:pPr>
                      <a:r>
                        <a:rPr lang="zh-TW" altLang="zh-TW" sz="2400" kern="1200" dirty="0">
                          <a:solidFill>
                            <a:schemeClr val="dk1"/>
                          </a:solidFill>
                          <a:effectLst/>
                          <a:latin typeface="+mn-lt"/>
                          <a:ea typeface="+mn-ea"/>
                          <a:cs typeface="+mn-cs"/>
                        </a:rPr>
                        <a:t>在學生需要時，教師適時提供補充熱量的機會，同時提升對學生的同理與支持。</a:t>
                      </a:r>
                      <a:endParaRPr lang="zh-TW" altLang="en-US" sz="2400" kern="0" dirty="0">
                        <a:solidFill>
                          <a:schemeClr val="tx1"/>
                        </a:solidFill>
                        <a:effectLst/>
                        <a:latin typeface="+mn-lt"/>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2- 20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矩形 5">
            <a:extLst>
              <a:ext uri="{FF2B5EF4-FFF2-40B4-BE49-F238E27FC236}">
                <a16:creationId xmlns:a16="http://schemas.microsoft.com/office/drawing/2014/main" id="{BF643A19-F6A8-4292-B46D-4E8BD927E27D}"/>
              </a:ext>
            </a:extLst>
          </p:cNvPr>
          <p:cNvSpPr/>
          <p:nvPr/>
        </p:nvSpPr>
        <p:spPr>
          <a:xfrm>
            <a:off x="2695068" y="1956742"/>
            <a:ext cx="6801862"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6-5</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第二學期之「班級社會環境營造方案」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sp>
        <p:nvSpPr>
          <p:cNvPr id="7" name="矩形 6">
            <a:extLst>
              <a:ext uri="{FF2B5EF4-FFF2-40B4-BE49-F238E27FC236}">
                <a16:creationId xmlns:a16="http://schemas.microsoft.com/office/drawing/2014/main" id="{B1F819D1-575A-43D2-9357-65625D74A318}"/>
              </a:ext>
            </a:extLst>
          </p:cNvPr>
          <p:cNvSpPr/>
          <p:nvPr/>
        </p:nvSpPr>
        <p:spPr>
          <a:xfrm>
            <a:off x="2603500" y="14478390"/>
            <a:ext cx="8843963" cy="352597"/>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*「愛心早餐吧」活動教案與學習單可參見「肆、</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班級社會環境營造方案</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之特色活動」 </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(p.220)</a:t>
            </a:r>
            <a:endParaRPr kumimoji="0" lang="zh-TW" altLang="zh-TW" sz="1600" b="0" i="0" u="none" strike="noStrike" kern="100" cap="none" spc="0" normalizeH="0" baseline="0" noProof="0" dirty="0">
              <a:ln>
                <a:noFill/>
              </a:ln>
              <a:solidFill>
                <a:prstClr val="black"/>
              </a:solidFill>
              <a:effectLst/>
              <a:uLnTx/>
              <a:uFillTx/>
              <a:latin typeface="Times New Roman"/>
              <a:ea typeface="微軟正黑體"/>
              <a:cs typeface="+mn-cs"/>
            </a:endParaRPr>
          </a:p>
        </p:txBody>
      </p:sp>
      <p:sp>
        <p:nvSpPr>
          <p:cNvPr id="8" name="投影片編號版面配置區 1">
            <a:extLst>
              <a:ext uri="{FF2B5EF4-FFF2-40B4-BE49-F238E27FC236}">
                <a16:creationId xmlns:a16="http://schemas.microsoft.com/office/drawing/2014/main" id="{8CBE0684-73F9-4664-B771-B4DC3AB92E92}"/>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
        <p:nvSpPr>
          <p:cNvPr id="2" name="矩形 1">
            <a:hlinkClick r:id="rId2" action="ppaction://hlinksldjump"/>
            <a:extLst>
              <a:ext uri="{FF2B5EF4-FFF2-40B4-BE49-F238E27FC236}">
                <a16:creationId xmlns:a16="http://schemas.microsoft.com/office/drawing/2014/main" id="{9B8ADE7B-CCEC-405B-8952-A813FB8DF39F}"/>
              </a:ext>
            </a:extLst>
          </p:cNvPr>
          <p:cNvSpPr/>
          <p:nvPr/>
        </p:nvSpPr>
        <p:spPr>
          <a:xfrm>
            <a:off x="2603500" y="14478390"/>
            <a:ext cx="8843963" cy="456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Tree>
    <p:extLst>
      <p:ext uri="{BB962C8B-B14F-4D97-AF65-F5344CB8AC3E}">
        <p14:creationId xmlns:p14="http://schemas.microsoft.com/office/powerpoint/2010/main" val="1797124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C74F6DDA-628F-4A23-97D4-7964F29BBB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212</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BAD988FF-A16E-47AC-84F7-A05CCBA1310A}"/>
              </a:ext>
            </a:extLst>
          </p:cNvPr>
          <p:cNvGraphicFramePr>
            <a:graphicFrameLocks noGrp="1"/>
          </p:cNvGraphicFramePr>
          <p:nvPr/>
        </p:nvGraphicFramePr>
        <p:xfrm>
          <a:off x="1426722" y="2725412"/>
          <a:ext cx="9338553" cy="1021893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：激發班級共享感</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鼓勵學生參與班級事務，學習發揮個人專長，也能發現和公開討論班級問題。進而體察班級權利是共享和均等的，並與老師共享 班級領導權。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發掘並肯定學生的能力，提供自我展現的機會。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協助學生在班級中，發揮個人專長，獲得他人的尊重。</a:t>
                      </a:r>
                      <a:endParaRPr lang="en-US" altLang="zh-TW" sz="2400" kern="0" dirty="0">
                        <a:solidFill>
                          <a:schemeClr val="tx1"/>
                        </a:solidFill>
                        <a:effectLst/>
                        <a:latin typeface="+mn-lt"/>
                        <a:ea typeface="+mn-ea"/>
                      </a:endParaRP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提供機會並指導學生學習承擔班級事務責任。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師生共享班級領導權。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u="sng" kern="1200" dirty="0">
                          <a:solidFill>
                            <a:schemeClr val="dk1"/>
                          </a:solidFill>
                          <a:effectLst/>
                          <a:latin typeface="+mn-lt"/>
                          <a:ea typeface="+mn-ea"/>
                          <a:cs typeface="+mn-cs"/>
                        </a:rPr>
                        <a:t>「我是值星官」活動</a:t>
                      </a:r>
                      <a:r>
                        <a:rPr lang="en-US" altLang="zh-TW" sz="2400" u="sng" kern="1200" dirty="0">
                          <a:solidFill>
                            <a:schemeClr val="dk1"/>
                          </a:solidFill>
                          <a:effectLst/>
                          <a:latin typeface="+mn-lt"/>
                          <a:ea typeface="+mn-ea"/>
                          <a:cs typeface="+mn-cs"/>
                        </a:rPr>
                        <a:t>*</a:t>
                      </a: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kern="1200" dirty="0">
                          <a:solidFill>
                            <a:schemeClr val="dk1"/>
                          </a:solidFill>
                          <a:effectLst/>
                          <a:latin typeface="+mn-lt"/>
                          <a:ea typeface="+mn-ea"/>
                          <a:cs typeface="+mn-cs"/>
                        </a:rPr>
                        <a:t>學生分組依序，輪流擔任每週值星工作，感受班級責任與權利。</a:t>
                      </a:r>
                      <a:endParaRPr lang="zh-TW" altLang="en-US" sz="2400" kern="0" dirty="0">
                        <a:solidFill>
                          <a:schemeClr val="tx1"/>
                        </a:solidFill>
                        <a:effectLst/>
                        <a:latin typeface="+mn-lt"/>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5~20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矩形 5">
            <a:extLst>
              <a:ext uri="{FF2B5EF4-FFF2-40B4-BE49-F238E27FC236}">
                <a16:creationId xmlns:a16="http://schemas.microsoft.com/office/drawing/2014/main" id="{B4CB2BD1-C2F2-4EC0-AC4A-66C348436000}"/>
              </a:ext>
            </a:extLst>
          </p:cNvPr>
          <p:cNvSpPr/>
          <p:nvPr/>
        </p:nvSpPr>
        <p:spPr>
          <a:xfrm>
            <a:off x="2695068" y="1956742"/>
            <a:ext cx="6801862"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6-5</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第二學期之「班級社會環境營造方案」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sp>
        <p:nvSpPr>
          <p:cNvPr id="7" name="矩形 6">
            <a:extLst>
              <a:ext uri="{FF2B5EF4-FFF2-40B4-BE49-F238E27FC236}">
                <a16:creationId xmlns:a16="http://schemas.microsoft.com/office/drawing/2014/main" id="{240ACC4B-B240-43A4-8266-27F69179FC5C}"/>
              </a:ext>
            </a:extLst>
          </p:cNvPr>
          <p:cNvSpPr/>
          <p:nvPr/>
        </p:nvSpPr>
        <p:spPr>
          <a:xfrm>
            <a:off x="623888" y="14455372"/>
            <a:ext cx="8843963" cy="352597"/>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*「我是值星官」活動教案與學習單可參見「肆、</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班級社會環境營造方案</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之特色活動」 </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(p.221)</a:t>
            </a:r>
            <a:endParaRPr kumimoji="0" lang="zh-TW" altLang="zh-TW" sz="1600" b="0" i="0" u="none" strike="noStrike" kern="100" cap="none" spc="0" normalizeH="0" baseline="0" noProof="0" dirty="0">
              <a:ln>
                <a:noFill/>
              </a:ln>
              <a:solidFill>
                <a:prstClr val="black"/>
              </a:solidFill>
              <a:effectLst/>
              <a:uLnTx/>
              <a:uFillTx/>
              <a:latin typeface="Times New Roman"/>
              <a:ea typeface="微軟正黑體"/>
              <a:cs typeface="+mn-cs"/>
            </a:endParaRPr>
          </a:p>
        </p:txBody>
      </p:sp>
      <p:sp>
        <p:nvSpPr>
          <p:cNvPr id="8" name="投影片編號版面配置區 1">
            <a:extLst>
              <a:ext uri="{FF2B5EF4-FFF2-40B4-BE49-F238E27FC236}">
                <a16:creationId xmlns:a16="http://schemas.microsoft.com/office/drawing/2014/main" id="{ACCA9FD0-37A9-42C5-96B3-55947C8FCE40}"/>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
        <p:nvSpPr>
          <p:cNvPr id="2" name="矩形 1">
            <a:hlinkClick r:id="rId2" action="ppaction://hlinksldjump"/>
            <a:extLst>
              <a:ext uri="{FF2B5EF4-FFF2-40B4-BE49-F238E27FC236}">
                <a16:creationId xmlns:a16="http://schemas.microsoft.com/office/drawing/2014/main" id="{27CA1351-6088-424F-87FF-4B50E23C61DF}"/>
              </a:ext>
            </a:extLst>
          </p:cNvPr>
          <p:cNvSpPr/>
          <p:nvPr/>
        </p:nvSpPr>
        <p:spPr>
          <a:xfrm>
            <a:off x="533400" y="14455372"/>
            <a:ext cx="8963530" cy="3525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Tree>
    <p:extLst>
      <p:ext uri="{BB962C8B-B14F-4D97-AF65-F5344CB8AC3E}">
        <p14:creationId xmlns:p14="http://schemas.microsoft.com/office/powerpoint/2010/main" val="2433211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4AEB171-6E00-4A68-96FF-70108295C6E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213</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2131F04C-8B12-4E06-9A9E-8DF7DEB45E1B}"/>
              </a:ext>
            </a:extLst>
          </p:cNvPr>
          <p:cNvGraphicFramePr>
            <a:graphicFrameLocks noGrp="1"/>
          </p:cNvGraphicFramePr>
          <p:nvPr/>
        </p:nvGraphicFramePr>
        <p:xfrm>
          <a:off x="1426723" y="2725412"/>
          <a:ext cx="9338553" cy="1021893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：培養工作導向態度 </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學生以個別或合作方式進行和完成各項學習。在過程中，培養重視學習任務的態度，妥善運用資源，並積極面對問題，全力以赴達成學習目標。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培養學生積極正向的學習態度。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鼓勵並教導學生擬定適合的學習目標與行動計畫。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鼓勵學生互相支持和協助， 共同完成學習任務。 </a:t>
                      </a:r>
                    </a:p>
                    <a:p>
                      <a:pPr marL="75565" marR="147955" indent="11430" algn="l">
                        <a:lnSpc>
                          <a:spcPct val="150000"/>
                        </a:lnSpc>
                        <a:spcAft>
                          <a:spcPts val="0"/>
                        </a:spcAft>
                      </a:pPr>
                      <a:r>
                        <a:rPr lang="en-US" altLang="zh-TW" sz="2400" kern="0" dirty="0">
                          <a:solidFill>
                            <a:schemeClr val="tx1"/>
                          </a:solidFill>
                          <a:effectLst/>
                          <a:latin typeface="+mn-lt"/>
                          <a:ea typeface="+mn-ea"/>
                        </a:rPr>
                        <a:t>4.</a:t>
                      </a:r>
                      <a:r>
                        <a:rPr lang="zh-TW" altLang="en-US" sz="2400" kern="0" dirty="0">
                          <a:solidFill>
                            <a:schemeClr val="tx1"/>
                          </a:solidFill>
                          <a:effectLst/>
                          <a:latin typeface="+mn-lt"/>
                          <a:ea typeface="+mn-ea"/>
                        </a:rPr>
                        <a:t>協助學生解決困難，檢討得失，為事件的成敗負責。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u="sng" kern="1200" dirty="0">
                          <a:solidFill>
                            <a:schemeClr val="dk1"/>
                          </a:solidFill>
                          <a:effectLst/>
                          <a:latin typeface="+mn-lt"/>
                          <a:ea typeface="+mn-ea"/>
                          <a:cs typeface="+mn-cs"/>
                        </a:rPr>
                        <a:t>「綠色小精靈」活動</a:t>
                      </a:r>
                      <a:r>
                        <a:rPr lang="en-US" altLang="zh-TW" sz="2400" u="sng" kern="1200" dirty="0">
                          <a:solidFill>
                            <a:schemeClr val="dk1"/>
                          </a:solidFill>
                          <a:effectLst/>
                          <a:latin typeface="+mn-lt"/>
                          <a:ea typeface="+mn-ea"/>
                          <a:cs typeface="+mn-cs"/>
                        </a:rPr>
                        <a:t>*</a:t>
                      </a:r>
                    </a:p>
                    <a:p>
                      <a:pPr marL="0" marR="0" lvl="0" indent="0" algn="just" defTabSz="1219170" rtl="0" eaLnBrk="1" fontAlgn="auto" latinLnBrk="0" hangingPunct="1">
                        <a:lnSpc>
                          <a:spcPct val="150000"/>
                        </a:lnSpc>
                        <a:spcBef>
                          <a:spcPts val="0"/>
                        </a:spcBef>
                        <a:spcAft>
                          <a:spcPts val="0"/>
                        </a:spcAft>
                        <a:buClrTx/>
                        <a:buSzTx/>
                        <a:buFontTx/>
                        <a:buNone/>
                        <a:tabLst/>
                        <a:defRPr/>
                      </a:pPr>
                      <a:r>
                        <a:rPr lang="en-US" altLang="zh-TW" sz="2400" kern="1200" dirty="0">
                          <a:solidFill>
                            <a:schemeClr val="dk1"/>
                          </a:solidFill>
                          <a:effectLst/>
                          <a:latin typeface="+mn-lt"/>
                          <a:ea typeface="+mn-ea"/>
                          <a:cs typeface="+mn-cs"/>
                        </a:rPr>
                        <a:t>2-3</a:t>
                      </a:r>
                      <a:r>
                        <a:rPr lang="zh-TW" altLang="zh-TW" sz="2400" kern="1200" dirty="0">
                          <a:solidFill>
                            <a:schemeClr val="dk1"/>
                          </a:solidFill>
                          <a:effectLst/>
                          <a:latin typeface="+mn-lt"/>
                          <a:ea typeface="+mn-ea"/>
                          <a:cs typeface="+mn-cs"/>
                        </a:rPr>
                        <a:t>人共同栽種一盆植物，經由澆水、整理葉片、寫栽種心得等，鼓勵學生互相幫助和學習成長，並達成班級環境綠化的目標。</a:t>
                      </a:r>
                      <a:endParaRPr lang="zh-TW" altLang="en-US" sz="2400" kern="0" dirty="0">
                        <a:solidFill>
                          <a:schemeClr val="tx1"/>
                        </a:solidFill>
                        <a:effectLst/>
                        <a:latin typeface="+mn-lt"/>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3~20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矩形 5">
            <a:extLst>
              <a:ext uri="{FF2B5EF4-FFF2-40B4-BE49-F238E27FC236}">
                <a16:creationId xmlns:a16="http://schemas.microsoft.com/office/drawing/2014/main" id="{8604EACF-4730-44E6-943A-0586C45E36A0}"/>
              </a:ext>
            </a:extLst>
          </p:cNvPr>
          <p:cNvSpPr/>
          <p:nvPr/>
        </p:nvSpPr>
        <p:spPr>
          <a:xfrm>
            <a:off x="2695068" y="1956742"/>
            <a:ext cx="6801862"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6-5</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第二學期之「班級社會環境營造方案」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sp>
        <p:nvSpPr>
          <p:cNvPr id="7" name="矩形 6">
            <a:extLst>
              <a:ext uri="{FF2B5EF4-FFF2-40B4-BE49-F238E27FC236}">
                <a16:creationId xmlns:a16="http://schemas.microsoft.com/office/drawing/2014/main" id="{1CE2CF81-64E6-4FDB-893A-02104D08CBE2}"/>
              </a:ext>
            </a:extLst>
          </p:cNvPr>
          <p:cNvSpPr/>
          <p:nvPr/>
        </p:nvSpPr>
        <p:spPr>
          <a:xfrm>
            <a:off x="1963231" y="14500693"/>
            <a:ext cx="9496932" cy="352597"/>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*「綠色小精靈」活動教案與學習單可參見「肆、</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班級社會環境營造方案</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之特色活動」 </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(p.222~p.224)</a:t>
            </a:r>
            <a:endParaRPr kumimoji="0" lang="zh-TW" altLang="zh-TW" sz="1600" b="0" i="0" u="none" strike="noStrike" kern="100" cap="none" spc="0" normalizeH="0" baseline="0" noProof="0" dirty="0">
              <a:ln>
                <a:noFill/>
              </a:ln>
              <a:solidFill>
                <a:prstClr val="black"/>
              </a:solidFill>
              <a:effectLst/>
              <a:uLnTx/>
              <a:uFillTx/>
              <a:latin typeface="Times New Roman"/>
              <a:ea typeface="微軟正黑體"/>
              <a:cs typeface="+mn-cs"/>
            </a:endParaRPr>
          </a:p>
        </p:txBody>
      </p:sp>
      <p:sp>
        <p:nvSpPr>
          <p:cNvPr id="8" name="投影片編號版面配置區 1">
            <a:extLst>
              <a:ext uri="{FF2B5EF4-FFF2-40B4-BE49-F238E27FC236}">
                <a16:creationId xmlns:a16="http://schemas.microsoft.com/office/drawing/2014/main" id="{90C1DCB4-7080-4AFB-916E-BB33280514B0}"/>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
        <p:nvSpPr>
          <p:cNvPr id="2" name="矩形 1">
            <a:hlinkClick r:id="rId2" action="ppaction://hlinksldjump"/>
            <a:extLst>
              <a:ext uri="{FF2B5EF4-FFF2-40B4-BE49-F238E27FC236}">
                <a16:creationId xmlns:a16="http://schemas.microsoft.com/office/drawing/2014/main" id="{ABC8FC33-2044-47F7-9179-27BB79FC183F}"/>
              </a:ext>
            </a:extLst>
          </p:cNvPr>
          <p:cNvSpPr/>
          <p:nvPr/>
        </p:nvSpPr>
        <p:spPr>
          <a:xfrm>
            <a:off x="1828800" y="14500692"/>
            <a:ext cx="9631363" cy="383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Tree>
    <p:extLst>
      <p:ext uri="{BB962C8B-B14F-4D97-AF65-F5344CB8AC3E}">
        <p14:creationId xmlns:p14="http://schemas.microsoft.com/office/powerpoint/2010/main" val="84100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065E9DE-891B-4335-9BD7-0EC10470816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214</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5" name="表格 4">
            <a:extLst>
              <a:ext uri="{FF2B5EF4-FFF2-40B4-BE49-F238E27FC236}">
                <a16:creationId xmlns:a16="http://schemas.microsoft.com/office/drawing/2014/main" id="{0486C40A-9263-442A-95A9-76EEC7B777E3}"/>
              </a:ext>
            </a:extLst>
          </p:cNvPr>
          <p:cNvGraphicFramePr>
            <a:graphicFrameLocks noGrp="1"/>
          </p:cNvGraphicFramePr>
          <p:nvPr/>
        </p:nvGraphicFramePr>
        <p:xfrm>
          <a:off x="1426723" y="2725412"/>
          <a:ext cx="9338553" cy="9670295"/>
        </p:xfrm>
        <a:graphic>
          <a:graphicData uri="http://schemas.openxmlformats.org/drawingml/2006/table">
            <a:tbl>
              <a:tblPr firstRow="1" bandRow="1">
                <a:tableStyleId>{5C22544A-7EE6-4342-B048-85BDC9FD1C3A}</a:tableStyleId>
              </a:tblPr>
              <a:tblGrid>
                <a:gridCol w="486383">
                  <a:extLst>
                    <a:ext uri="{9D8B030D-6E8A-4147-A177-3AD203B41FA5}">
                      <a16:colId xmlns:a16="http://schemas.microsoft.com/office/drawing/2014/main" val="3105696289"/>
                    </a:ext>
                  </a:extLst>
                </a:gridCol>
                <a:gridCol w="8852170">
                  <a:extLst>
                    <a:ext uri="{9D8B030D-6E8A-4147-A177-3AD203B41FA5}">
                      <a16:colId xmlns:a16="http://schemas.microsoft.com/office/drawing/2014/main" val="1133317735"/>
                    </a:ext>
                  </a:extLst>
                </a:gridCol>
              </a:tblGrid>
              <a:tr h="1186776">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目標</a:t>
                      </a:r>
                      <a:r>
                        <a:rPr lang="zh-TW" altLang="en-US" sz="2400" b="1" kern="0" dirty="0">
                          <a:solidFill>
                            <a:schemeClr val="tx1"/>
                          </a:solidFill>
                          <a:effectLst/>
                          <a:latin typeface="+mn-lt"/>
                          <a:ea typeface="+mn-ea"/>
                        </a:rPr>
                        <a:t>：協助學生自我更新</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86995" marR="117475" indent="-17145" algn="l">
                        <a:lnSpc>
                          <a:spcPct val="150000"/>
                        </a:lnSpc>
                        <a:spcAft>
                          <a:spcPts val="0"/>
                        </a:spcAft>
                      </a:pP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913079"/>
                  </a:ext>
                </a:extLst>
              </a:tr>
              <a:tr h="15538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內涵</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學生在指導下，接受具挑戰性的工作，以便繼續自我更新，並有助於班級成長。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223995"/>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營造重點</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75565" marR="147955" indent="11430" algn="l">
                        <a:lnSpc>
                          <a:spcPct val="150000"/>
                        </a:lnSpc>
                        <a:spcAft>
                          <a:spcPts val="0"/>
                        </a:spcAft>
                      </a:pPr>
                      <a:r>
                        <a:rPr lang="en-US" altLang="zh-TW" sz="2400" kern="0" dirty="0">
                          <a:solidFill>
                            <a:schemeClr val="tx1"/>
                          </a:solidFill>
                          <a:effectLst/>
                          <a:latin typeface="+mn-lt"/>
                          <a:ea typeface="+mn-ea"/>
                        </a:rPr>
                        <a:t>1.</a:t>
                      </a:r>
                      <a:r>
                        <a:rPr lang="zh-TW" altLang="en-US" sz="2400" kern="0" dirty="0">
                          <a:solidFill>
                            <a:schemeClr val="tx1"/>
                          </a:solidFill>
                          <a:effectLst/>
                          <a:latin typeface="+mn-lt"/>
                          <a:ea typeface="+mn-ea"/>
                        </a:rPr>
                        <a:t>提供學生自我發展、自我管理的機會。 </a:t>
                      </a:r>
                    </a:p>
                    <a:p>
                      <a:pPr marL="75565" marR="147955" indent="11430" algn="l">
                        <a:lnSpc>
                          <a:spcPct val="150000"/>
                        </a:lnSpc>
                        <a:spcAft>
                          <a:spcPts val="0"/>
                        </a:spcAft>
                      </a:pPr>
                      <a:r>
                        <a:rPr lang="en-US" altLang="zh-TW" sz="2400" kern="0" dirty="0">
                          <a:solidFill>
                            <a:schemeClr val="tx1"/>
                          </a:solidFill>
                          <a:effectLst/>
                          <a:latin typeface="+mn-lt"/>
                          <a:ea typeface="+mn-ea"/>
                        </a:rPr>
                        <a:t>2.</a:t>
                      </a:r>
                      <a:r>
                        <a:rPr lang="zh-TW" altLang="en-US" sz="2400" kern="0" dirty="0">
                          <a:solidFill>
                            <a:schemeClr val="tx1"/>
                          </a:solidFill>
                          <a:effectLst/>
                          <a:latin typeface="+mn-lt"/>
                          <a:ea typeface="+mn-ea"/>
                        </a:rPr>
                        <a:t>鼓勵學生自主學習，訂定學習契約。 </a:t>
                      </a:r>
                    </a:p>
                    <a:p>
                      <a:pPr marL="75565" marR="147955" indent="11430" algn="l">
                        <a:lnSpc>
                          <a:spcPct val="150000"/>
                        </a:lnSpc>
                        <a:spcAft>
                          <a:spcPts val="0"/>
                        </a:spcAft>
                      </a:pPr>
                      <a:r>
                        <a:rPr lang="en-US" altLang="zh-TW" sz="2400" kern="0" dirty="0">
                          <a:solidFill>
                            <a:schemeClr val="tx1"/>
                          </a:solidFill>
                          <a:effectLst/>
                          <a:latin typeface="+mn-lt"/>
                          <a:ea typeface="+mn-ea"/>
                        </a:rPr>
                        <a:t>3.</a:t>
                      </a:r>
                      <a:r>
                        <a:rPr lang="zh-TW" altLang="en-US" sz="2400" kern="0" dirty="0">
                          <a:solidFill>
                            <a:schemeClr val="tx1"/>
                          </a:solidFill>
                          <a:effectLst/>
                          <a:latin typeface="+mn-lt"/>
                          <a:ea typeface="+mn-ea"/>
                        </a:rPr>
                        <a:t>協助學生執行自我成長的學習計畫。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628128"/>
                  </a:ext>
                </a:extLst>
              </a:tr>
              <a:tr h="36028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具體策略與活動說明</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u="sng" kern="1200" dirty="0">
                          <a:solidFill>
                            <a:schemeClr val="dk1"/>
                          </a:solidFill>
                          <a:effectLst/>
                          <a:latin typeface="+mn-lt"/>
                          <a:ea typeface="+mn-ea"/>
                          <a:cs typeface="+mn-cs"/>
                        </a:rPr>
                        <a:t>「自訂作業」活動</a:t>
                      </a:r>
                      <a:r>
                        <a:rPr lang="zh-TW" altLang="en-US" sz="2400" u="sng" kern="1200" dirty="0">
                          <a:solidFill>
                            <a:schemeClr val="dk1"/>
                          </a:solidFill>
                          <a:effectLst/>
                          <a:latin typeface="+mn-lt"/>
                          <a:ea typeface="+mn-ea"/>
                          <a:cs typeface="+mn-cs"/>
                        </a:rPr>
                        <a:t>*</a:t>
                      </a:r>
                      <a:endParaRPr lang="en-US" altLang="zh-TW" sz="2400" u="sng" kern="1200" dirty="0">
                        <a:solidFill>
                          <a:schemeClr val="dk1"/>
                        </a:solidFill>
                        <a:effectLst/>
                        <a:latin typeface="+mn-lt"/>
                        <a:ea typeface="+mn-ea"/>
                        <a:cs typeface="+mn-cs"/>
                      </a:endParaRPr>
                    </a:p>
                    <a:p>
                      <a:pPr marL="0" marR="0" lvl="0" indent="0" algn="just" defTabSz="1219170" rtl="0" eaLnBrk="1" fontAlgn="auto" latinLnBrk="0" hangingPunct="1">
                        <a:lnSpc>
                          <a:spcPct val="150000"/>
                        </a:lnSpc>
                        <a:spcBef>
                          <a:spcPts val="0"/>
                        </a:spcBef>
                        <a:spcAft>
                          <a:spcPts val="0"/>
                        </a:spcAft>
                        <a:buClrTx/>
                        <a:buSzTx/>
                        <a:buFontTx/>
                        <a:buNone/>
                        <a:tabLst/>
                        <a:defRPr/>
                      </a:pPr>
                      <a:r>
                        <a:rPr lang="zh-TW" altLang="zh-TW" sz="2400" kern="1200" dirty="0">
                          <a:solidFill>
                            <a:schemeClr val="dk1"/>
                          </a:solidFill>
                          <a:effectLst/>
                          <a:latin typeface="+mn-lt"/>
                          <a:ea typeface="+mn-ea"/>
                          <a:cs typeface="+mn-cs"/>
                        </a:rPr>
                        <a:t>每學期一至三次自訂作業，鼓勵學生擬定適合自己的學習目標與計畫。</a:t>
                      </a:r>
                      <a:endParaRPr lang="zh-TW" altLang="en-US" sz="2400" kern="0" dirty="0">
                        <a:solidFill>
                          <a:schemeClr val="tx1"/>
                        </a:solidFill>
                        <a:effectLst/>
                        <a:latin typeface="+mn-lt"/>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8598766"/>
                  </a:ext>
                </a:extLst>
              </a:tr>
              <a:tr h="165538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zh-TW" sz="2400" b="1" kern="0" dirty="0">
                          <a:solidFill>
                            <a:schemeClr val="tx1"/>
                          </a:solidFill>
                          <a:effectLst/>
                          <a:latin typeface="+mn-lt"/>
                          <a:ea typeface="+mn-ea"/>
                        </a:rPr>
                        <a:t>實施時間</a:t>
                      </a:r>
                      <a:endParaRPr lang="zh-TW" altLang="zh-TW" sz="2400" b="1" kern="100" dirty="0">
                        <a:solidFill>
                          <a:schemeClr val="tx1"/>
                        </a:solidFill>
                        <a:effectLst/>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TW" altLang="en-US" sz="2400" kern="0" dirty="0">
                          <a:solidFill>
                            <a:schemeClr val="tx1"/>
                          </a:solidFill>
                          <a:effectLst/>
                          <a:latin typeface="+mn-lt"/>
                          <a:ea typeface="+mn-ea"/>
                        </a:rPr>
                        <a:t>第 </a:t>
                      </a:r>
                      <a:r>
                        <a:rPr lang="en-US" altLang="zh-TW" sz="2400" kern="0" dirty="0">
                          <a:solidFill>
                            <a:schemeClr val="tx1"/>
                          </a:solidFill>
                          <a:effectLst/>
                          <a:latin typeface="+mn-lt"/>
                          <a:ea typeface="+mn-ea"/>
                        </a:rPr>
                        <a:t>5</a:t>
                      </a:r>
                      <a:r>
                        <a:rPr lang="zh-TW" altLang="en-US" sz="2400" kern="0" dirty="0">
                          <a:solidFill>
                            <a:schemeClr val="tx1"/>
                          </a:solidFill>
                          <a:effectLst/>
                          <a:latin typeface="+mn-lt"/>
                          <a:ea typeface="+mn-ea"/>
                        </a:rPr>
                        <a:t>、</a:t>
                      </a:r>
                      <a:r>
                        <a:rPr lang="en-US" altLang="zh-TW" sz="2400" kern="0" dirty="0">
                          <a:solidFill>
                            <a:schemeClr val="tx1"/>
                          </a:solidFill>
                          <a:effectLst/>
                          <a:latin typeface="+mn-lt"/>
                          <a:ea typeface="+mn-ea"/>
                        </a:rPr>
                        <a:t>10</a:t>
                      </a:r>
                      <a:r>
                        <a:rPr lang="zh-TW" altLang="en-US" sz="2400" kern="0" dirty="0">
                          <a:solidFill>
                            <a:schemeClr val="tx1"/>
                          </a:solidFill>
                          <a:effectLst/>
                          <a:latin typeface="+mn-lt"/>
                          <a:ea typeface="+mn-ea"/>
                        </a:rPr>
                        <a:t>、</a:t>
                      </a:r>
                      <a:r>
                        <a:rPr lang="en-US" altLang="zh-TW" sz="2400" kern="0" dirty="0">
                          <a:solidFill>
                            <a:schemeClr val="tx1"/>
                          </a:solidFill>
                          <a:effectLst/>
                          <a:latin typeface="+mn-lt"/>
                          <a:ea typeface="+mn-ea"/>
                        </a:rPr>
                        <a:t>16 </a:t>
                      </a:r>
                      <a:r>
                        <a:rPr lang="zh-TW" altLang="en-US" sz="2400" kern="0" dirty="0">
                          <a:solidFill>
                            <a:schemeClr val="tx1"/>
                          </a:solidFill>
                          <a:effectLst/>
                          <a:latin typeface="+mn-lt"/>
                          <a:ea typeface="+mn-ea"/>
                        </a:rPr>
                        <a:t>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0348736"/>
                  </a:ext>
                </a:extLst>
              </a:tr>
            </a:tbl>
          </a:graphicData>
        </a:graphic>
      </p:graphicFrame>
      <p:sp>
        <p:nvSpPr>
          <p:cNvPr id="6" name="矩形 5">
            <a:extLst>
              <a:ext uri="{FF2B5EF4-FFF2-40B4-BE49-F238E27FC236}">
                <a16:creationId xmlns:a16="http://schemas.microsoft.com/office/drawing/2014/main" id="{BF6AAC7D-8373-4072-B92C-626D6F6D1C3E}"/>
              </a:ext>
            </a:extLst>
          </p:cNvPr>
          <p:cNvSpPr/>
          <p:nvPr/>
        </p:nvSpPr>
        <p:spPr>
          <a:xfrm>
            <a:off x="2695068" y="1956742"/>
            <a:ext cx="6801862"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表</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6-5</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  第二學期之「班級社會環境營造方案」</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r>
              <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rPr>
              <a:t>續</a:t>
            </a:r>
            <a:r>
              <a:rPr kumimoji="0" lang="en-US" altLang="zh-TW" sz="2400" b="1" i="0" u="none" strike="noStrike" kern="1200" cap="none" spc="0" normalizeH="0" baseline="0" noProof="0" dirty="0">
                <a:ln>
                  <a:noFill/>
                </a:ln>
                <a:solidFill>
                  <a:srgbClr val="924474"/>
                </a:solidFill>
                <a:effectLst/>
                <a:uLnTx/>
                <a:uFillTx/>
                <a:latin typeface="Times New Roman"/>
                <a:ea typeface="微軟正黑體"/>
                <a:cs typeface="+mn-cs"/>
              </a:rPr>
              <a:t>)</a:t>
            </a:r>
            <a:endParaRPr kumimoji="0" lang="zh-TW" altLang="en-US" sz="2400" b="1" i="0" u="none" strike="noStrike" kern="1200" cap="none" spc="0" normalizeH="0" baseline="0" noProof="0" dirty="0">
              <a:ln>
                <a:noFill/>
              </a:ln>
              <a:solidFill>
                <a:srgbClr val="924474"/>
              </a:solidFill>
              <a:effectLst/>
              <a:uLnTx/>
              <a:uFillTx/>
              <a:latin typeface="Times New Roman"/>
              <a:ea typeface="微軟正黑體"/>
              <a:cs typeface="+mn-cs"/>
            </a:endParaRPr>
          </a:p>
        </p:txBody>
      </p:sp>
      <p:sp>
        <p:nvSpPr>
          <p:cNvPr id="7" name="矩形 6">
            <a:extLst>
              <a:ext uri="{FF2B5EF4-FFF2-40B4-BE49-F238E27FC236}">
                <a16:creationId xmlns:a16="http://schemas.microsoft.com/office/drawing/2014/main" id="{5857809F-A82F-43F5-9349-813DE03823F3}"/>
              </a:ext>
            </a:extLst>
          </p:cNvPr>
          <p:cNvSpPr/>
          <p:nvPr/>
        </p:nvSpPr>
        <p:spPr>
          <a:xfrm>
            <a:off x="623888" y="14522996"/>
            <a:ext cx="9338553" cy="352597"/>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*「自訂作業」活動教案與學習單可參見「肆、</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班級社會環境營造方案</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a:t>
            </a:r>
            <a:r>
              <a:rPr kumimoji="0" lang="zh-TW" altLang="en-US" sz="1600" b="0" i="0" u="none" strike="noStrike" kern="100" cap="none" spc="0" normalizeH="0" baseline="0" noProof="0" dirty="0">
                <a:ln>
                  <a:noFill/>
                </a:ln>
                <a:solidFill>
                  <a:prstClr val="black"/>
                </a:solidFill>
                <a:effectLst/>
                <a:uLnTx/>
                <a:uFillTx/>
                <a:latin typeface="Times New Roman"/>
                <a:ea typeface="微軟正黑體"/>
                <a:cs typeface="+mn-cs"/>
              </a:rPr>
              <a:t>之特色活動」 </a:t>
            </a:r>
            <a:r>
              <a:rPr kumimoji="0" lang="en-US" altLang="zh-TW" sz="1600" b="0" i="0" u="none" strike="noStrike" kern="100" cap="none" spc="0" normalizeH="0" baseline="0" noProof="0" dirty="0">
                <a:ln>
                  <a:noFill/>
                </a:ln>
                <a:solidFill>
                  <a:prstClr val="black"/>
                </a:solidFill>
                <a:effectLst/>
                <a:uLnTx/>
                <a:uFillTx/>
                <a:latin typeface="Times New Roman"/>
                <a:ea typeface="微軟正黑體"/>
                <a:cs typeface="+mn-cs"/>
              </a:rPr>
              <a:t>(p.225~p.226)</a:t>
            </a:r>
            <a:endParaRPr kumimoji="0" lang="zh-TW" altLang="zh-TW" sz="1600" b="0" i="0" u="none" strike="noStrike" kern="100" cap="none" spc="0" normalizeH="0" baseline="0" noProof="0" dirty="0">
              <a:ln>
                <a:noFill/>
              </a:ln>
              <a:solidFill>
                <a:prstClr val="black"/>
              </a:solidFill>
              <a:effectLst/>
              <a:uLnTx/>
              <a:uFillTx/>
              <a:latin typeface="Times New Roman"/>
              <a:ea typeface="微軟正黑體"/>
              <a:cs typeface="+mn-cs"/>
            </a:endParaRPr>
          </a:p>
        </p:txBody>
      </p:sp>
      <p:sp>
        <p:nvSpPr>
          <p:cNvPr id="8" name="投影片編號版面配置區 1">
            <a:extLst>
              <a:ext uri="{FF2B5EF4-FFF2-40B4-BE49-F238E27FC236}">
                <a16:creationId xmlns:a16="http://schemas.microsoft.com/office/drawing/2014/main" id="{41296DCF-4318-4292-9347-3F2984F39D7A}"/>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
        <p:nvSpPr>
          <p:cNvPr id="2" name="矩形 1">
            <a:hlinkClick r:id="rId2" action="ppaction://hlinksldjump"/>
            <a:extLst>
              <a:ext uri="{FF2B5EF4-FFF2-40B4-BE49-F238E27FC236}">
                <a16:creationId xmlns:a16="http://schemas.microsoft.com/office/drawing/2014/main" id="{FA5B7A50-9602-4843-8E86-ACF04D39B797}"/>
              </a:ext>
            </a:extLst>
          </p:cNvPr>
          <p:cNvSpPr/>
          <p:nvPr/>
        </p:nvSpPr>
        <p:spPr>
          <a:xfrm>
            <a:off x="695325" y="14465300"/>
            <a:ext cx="9197975" cy="39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Tree>
    <p:extLst>
      <p:ext uri="{BB962C8B-B14F-4D97-AF65-F5344CB8AC3E}">
        <p14:creationId xmlns:p14="http://schemas.microsoft.com/office/powerpoint/2010/main" val="2426343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5B99596C-590E-4B59-838D-628117A2E16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215</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6" name="矩形 5">
            <a:extLst>
              <a:ext uri="{FF2B5EF4-FFF2-40B4-BE49-F238E27FC236}">
                <a16:creationId xmlns:a16="http://schemas.microsoft.com/office/drawing/2014/main" id="{0D1C47AF-E795-462F-8763-9E38E8D643B3}"/>
              </a:ext>
            </a:extLst>
          </p:cNvPr>
          <p:cNvSpPr/>
          <p:nvPr/>
        </p:nvSpPr>
        <p:spPr>
          <a:xfrm>
            <a:off x="695325" y="2224088"/>
            <a:ext cx="818685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肆、「班級社會環境營造方案」之特色活動 </a:t>
            </a:r>
          </a:p>
        </p:txBody>
      </p:sp>
      <p:sp>
        <p:nvSpPr>
          <p:cNvPr id="7" name="矩形 6">
            <a:extLst>
              <a:ext uri="{FF2B5EF4-FFF2-40B4-BE49-F238E27FC236}">
                <a16:creationId xmlns:a16="http://schemas.microsoft.com/office/drawing/2014/main" id="{18D6131B-3774-45E6-BEB9-959162AB9036}"/>
              </a:ext>
            </a:extLst>
          </p:cNvPr>
          <p:cNvSpPr/>
          <p:nvPr/>
        </p:nvSpPr>
        <p:spPr>
          <a:xfrm>
            <a:off x="1206231" y="2932890"/>
            <a:ext cx="10253932" cy="2241704"/>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以下針對「班級社會環境營造方案」之六項目標各選取一項具有特色的活動，包括同舟共濟、 留言板角落、愛心早餐吧、我是值星官、綠色小精靈和自訂作業，分別說明實施時間和流程、所需器材與進行場地，以及注意事項，並附上學習單，以利教師參酌使用。</a:t>
            </a:r>
          </a:p>
        </p:txBody>
      </p:sp>
      <p:sp>
        <p:nvSpPr>
          <p:cNvPr id="8" name="投影片編號版面配置區 1">
            <a:extLst>
              <a:ext uri="{FF2B5EF4-FFF2-40B4-BE49-F238E27FC236}">
                <a16:creationId xmlns:a16="http://schemas.microsoft.com/office/drawing/2014/main" id="{2A735853-BB09-404D-8F95-24B6D9863BF6}"/>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70782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9" name="表格 258">
            <a:extLst>
              <a:ext uri="{FF2B5EF4-FFF2-40B4-BE49-F238E27FC236}">
                <a16:creationId xmlns:a16="http://schemas.microsoft.com/office/drawing/2014/main" id="{5E371CC0-8621-4613-A8FF-762F36A486D9}"/>
              </a:ext>
            </a:extLst>
          </p:cNvPr>
          <p:cNvGraphicFramePr>
            <a:graphicFrameLocks noGrp="1"/>
          </p:cNvGraphicFramePr>
          <p:nvPr/>
        </p:nvGraphicFramePr>
        <p:xfrm>
          <a:off x="623888" y="1647039"/>
          <a:ext cx="10725069" cy="13099445"/>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965960">
                  <a:extLst>
                    <a:ext uri="{9D8B030D-6E8A-4147-A177-3AD203B41FA5}">
                      <a16:colId xmlns:a16="http://schemas.microsoft.com/office/drawing/2014/main" val="874344208"/>
                    </a:ext>
                  </a:extLst>
                </a:gridCol>
                <a:gridCol w="1097280">
                  <a:extLst>
                    <a:ext uri="{9D8B030D-6E8A-4147-A177-3AD203B41FA5}">
                      <a16:colId xmlns:a16="http://schemas.microsoft.com/office/drawing/2014/main" val="4285098064"/>
                    </a:ext>
                  </a:extLst>
                </a:gridCol>
                <a:gridCol w="1290557">
                  <a:extLst>
                    <a:ext uri="{9D8B030D-6E8A-4147-A177-3AD203B41FA5}">
                      <a16:colId xmlns:a16="http://schemas.microsoft.com/office/drawing/2014/main" val="3283957970"/>
                    </a:ext>
                  </a:extLst>
                </a:gridCol>
              </a:tblGrid>
              <a:tr h="477050">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sz="2000" kern="100">
                          <a:effectLst/>
                          <a:latin typeface="+mn-lt"/>
                          <a:ea typeface="微軟正黑體" panose="020B0604030504040204" pitchFamily="34" charset="-120"/>
                        </a:rPr>
                        <a:t>同舟共濟</a:t>
                      </a:r>
                      <a:endParaRPr lang="zh-TW" sz="2000" kern="10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2">
                  <a:txBody>
                    <a:bodyPr/>
                    <a:lstStyle/>
                    <a:p>
                      <a:pPr marL="179705">
                        <a:spcAft>
                          <a:spcPts val="0"/>
                        </a:spcAft>
                      </a:pPr>
                      <a:r>
                        <a:rPr lang="zh-TW" sz="2000" kern="100">
                          <a:effectLst/>
                          <a:latin typeface="+mn-lt"/>
                          <a:ea typeface="微軟正黑體" panose="020B0604030504040204" pitchFamily="34" charset="-120"/>
                        </a:rPr>
                        <a:t>吳玉萍、陳德芳</a:t>
                      </a:r>
                      <a:endParaRPr lang="zh-TW" sz="2000" kern="10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8194378"/>
                  </a:ext>
                </a:extLst>
              </a:tr>
              <a:tr h="571122">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sz="2000" kern="100" dirty="0">
                          <a:effectLst/>
                          <a:latin typeface="+mn-lt"/>
                          <a:ea typeface="微軟正黑體" panose="020B0604030504040204" pitchFamily="34" charset="-120"/>
                        </a:rPr>
                        <a:t>激發學生的班級成員感。</a:t>
                      </a:r>
                    </a:p>
                    <a:p>
                      <a:pPr marL="342900" lvl="0" indent="-342900">
                        <a:spcAft>
                          <a:spcPts val="0"/>
                        </a:spcAft>
                        <a:buFont typeface="+mj-lt"/>
                        <a:buAutoNum type="arabicPeriod"/>
                        <a:tabLst>
                          <a:tab pos="298450" algn="l"/>
                        </a:tabLst>
                      </a:pPr>
                      <a:r>
                        <a:rPr lang="zh-TW" sz="2000" kern="100" dirty="0">
                          <a:effectLst/>
                          <a:latin typeface="+mn-lt"/>
                          <a:ea typeface="微軟正黑體" panose="020B0604030504040204" pitchFamily="34" charset="-120"/>
                        </a:rPr>
                        <a:t>學習與班級其他成員合作，並發揮團隊精神。</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285561">
                <a:tc gridSpan="4">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179705">
                        <a:spcAft>
                          <a:spcPts val="0"/>
                        </a:spcAft>
                      </a:pPr>
                      <a:r>
                        <a:rPr lang="zh-TW" sz="2000" b="1" kern="100" dirty="0">
                          <a:effectLst/>
                          <a:latin typeface="+mn-lt"/>
                          <a:ea typeface="微軟正黑體" panose="020B0604030504040204" pitchFamily="34" charset="-120"/>
                        </a:rPr>
                        <a:t>備註</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1902615279"/>
                  </a:ext>
                </a:extLst>
              </a:tr>
              <a:tr h="11707995">
                <a:tc gridSpan="4">
                  <a:txBody>
                    <a:bodyPr/>
                    <a:lstStyle/>
                    <a:p>
                      <a:pPr marL="457200" lvl="0" indent="-457200">
                        <a:spcAft>
                          <a:spcPts val="0"/>
                        </a:spcAft>
                        <a:buFont typeface="+mj-ea"/>
                        <a:buAutoNum type="ea1ChtPeriod"/>
                      </a:pPr>
                      <a:r>
                        <a:rPr lang="zh-TW" sz="2000" kern="100" dirty="0">
                          <a:effectLst/>
                          <a:latin typeface="+mn-lt"/>
                          <a:ea typeface="微軟正黑體" panose="020B0604030504040204" pitchFamily="34" charset="-120"/>
                        </a:rPr>
                        <a:t>時間：學期初一節課。</a:t>
                      </a:r>
                    </a:p>
                    <a:p>
                      <a:pPr marL="457200" lvl="0" indent="-457200">
                        <a:spcAft>
                          <a:spcPts val="0"/>
                        </a:spcAft>
                        <a:buFont typeface="+mj-ea"/>
                        <a:buAutoNum type="ea1ChtPeriod"/>
                        <a:tabLst>
                          <a:tab pos="520700" algn="l"/>
                        </a:tabLst>
                      </a:pPr>
                      <a:r>
                        <a:rPr lang="zh-TW" sz="2000" kern="100" dirty="0">
                          <a:effectLst/>
                          <a:latin typeface="+mn-lt"/>
                          <a:ea typeface="微軟正黑體" panose="020B0604030504040204" pitchFamily="34" charset="-120"/>
                        </a:rPr>
                        <a:t>器材：小繩圈（由</a:t>
                      </a:r>
                      <a:r>
                        <a:rPr lang="en-US" sz="2000" kern="100" dirty="0">
                          <a:effectLst/>
                          <a:latin typeface="+mn-lt"/>
                          <a:ea typeface="微軟正黑體" panose="020B0604030504040204" pitchFamily="34" charset="-120"/>
                        </a:rPr>
                        <a:t>2</a:t>
                      </a:r>
                      <a:r>
                        <a:rPr lang="zh-TW" sz="2000" kern="100" dirty="0">
                          <a:effectLst/>
                          <a:latin typeface="+mn-lt"/>
                          <a:ea typeface="微軟正黑體" panose="020B0604030504040204" pitchFamily="34" charset="-120"/>
                        </a:rPr>
                        <a:t>條童軍繩打結組成）</a:t>
                      </a:r>
                      <a:r>
                        <a:rPr lang="en-US" sz="2000" kern="100" dirty="0">
                          <a:effectLst/>
                          <a:latin typeface="+mn-lt"/>
                          <a:ea typeface="微軟正黑體" panose="020B0604030504040204" pitchFamily="34" charset="-120"/>
                        </a:rPr>
                        <a:t>4</a:t>
                      </a:r>
                      <a:r>
                        <a:rPr lang="zh-TW" sz="2000" kern="100" dirty="0">
                          <a:effectLst/>
                          <a:latin typeface="+mn-lt"/>
                          <a:ea typeface="微軟正黑體" panose="020B0604030504040204" pitchFamily="34" charset="-120"/>
                        </a:rPr>
                        <a:t>個、大繩圈（由</a:t>
                      </a:r>
                      <a:r>
                        <a:rPr lang="en-US" sz="2000" kern="100" dirty="0">
                          <a:effectLst/>
                          <a:latin typeface="+mn-lt"/>
                          <a:ea typeface="微軟正黑體" panose="020B0604030504040204" pitchFamily="34" charset="-120"/>
                        </a:rPr>
                        <a:t>5</a:t>
                      </a:r>
                      <a:r>
                        <a:rPr lang="zh-TW" sz="2000" kern="100" dirty="0">
                          <a:effectLst/>
                          <a:latin typeface="+mn-lt"/>
                          <a:ea typeface="微軟正黑體" panose="020B0604030504040204" pitchFamily="34" charset="-120"/>
                        </a:rPr>
                        <a:t>條童軍繩打結組成）</a:t>
                      </a:r>
                      <a:r>
                        <a:rPr lang="en-US" sz="2000" kern="100" dirty="0">
                          <a:effectLst/>
                          <a:latin typeface="+mn-lt"/>
                          <a:ea typeface="微軟正黑體" panose="020B0604030504040204" pitchFamily="34" charset="-120"/>
                        </a:rPr>
                        <a:t>1</a:t>
                      </a:r>
                      <a:r>
                        <a:rPr lang="zh-TW" sz="2000" kern="100" dirty="0">
                          <a:effectLst/>
                          <a:latin typeface="+mn-lt"/>
                          <a:ea typeface="微軟正黑體" panose="020B0604030504040204" pitchFamily="34" charset="-120"/>
                        </a:rPr>
                        <a:t>個、字卡數十張、相機。</a:t>
                      </a:r>
                    </a:p>
                    <a:p>
                      <a:pPr marL="457200" lvl="0" indent="-457200">
                        <a:spcAft>
                          <a:spcPts val="0"/>
                        </a:spcAft>
                        <a:buFont typeface="+mj-ea"/>
                        <a:buAutoNum type="ea1ChtPeriod"/>
                      </a:pPr>
                      <a:r>
                        <a:rPr lang="zh-TW" sz="2000" kern="100" dirty="0">
                          <a:effectLst/>
                          <a:latin typeface="+mn-lt"/>
                          <a:ea typeface="微軟正黑體" panose="020B0604030504040204" pitchFamily="34" charset="-120"/>
                        </a:rPr>
                        <a:t>場地：教室、操場或草地等空地。</a:t>
                      </a:r>
                    </a:p>
                    <a:p>
                      <a:pPr marL="457200" lvl="0" indent="-457200">
                        <a:spcAft>
                          <a:spcPts val="0"/>
                        </a:spcAft>
                        <a:buFont typeface="+mj-ea"/>
                        <a:buAutoNum type="ea1ChtPeriod"/>
                      </a:pPr>
                      <a:r>
                        <a:rPr lang="zh-TW" sz="2000" kern="100" dirty="0">
                          <a:effectLst/>
                          <a:latin typeface="+mn-lt"/>
                          <a:ea typeface="微軟正黑體" panose="020B0604030504040204" pitchFamily="34" charset="-120"/>
                        </a:rPr>
                        <a:t>實施流程：</a:t>
                      </a: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先將</a:t>
                      </a:r>
                      <a:r>
                        <a:rPr lang="en-US" sz="2000" kern="100" dirty="0">
                          <a:effectLst/>
                          <a:latin typeface="+mn-lt"/>
                          <a:ea typeface="微軟正黑體" panose="020B0604030504040204" pitchFamily="34" charset="-120"/>
                        </a:rPr>
                        <a:t>4</a:t>
                      </a:r>
                      <a:r>
                        <a:rPr lang="zh-TW" sz="2000" kern="100" dirty="0">
                          <a:effectLst/>
                          <a:latin typeface="+mn-lt"/>
                          <a:ea typeface="微軟正黑體" panose="020B0604030504040204" pitchFamily="34" charset="-120"/>
                        </a:rPr>
                        <a:t>個小繩圈排在地上，字卡隨意散佈在繩圈最外圍，學生可觸碰到的地方；大繩圈排在旁邊備用（如圖一）。</a:t>
                      </a:r>
                      <a:r>
                        <a:rPr lang="en-US" sz="2000" kern="100" dirty="0">
                          <a:effectLst/>
                          <a:latin typeface="+mn-lt"/>
                          <a:ea typeface="微軟正黑體" panose="020B0604030504040204" pitchFamily="34" charset="-120"/>
                        </a:rPr>
                        <a:t> </a:t>
                      </a:r>
                      <a:r>
                        <a:rPr lang="zh-TW" sz="2000" kern="100" dirty="0">
                          <a:effectLst/>
                          <a:latin typeface="+mn-lt"/>
                          <a:ea typeface="微軟正黑體" panose="020B0604030504040204" pitchFamily="34" charset="-120"/>
                        </a:rPr>
                        <a:t> </a:t>
                      </a:r>
                      <a:r>
                        <a:rPr lang="en-US" sz="2000" kern="100" dirty="0">
                          <a:effectLst/>
                          <a:latin typeface="+mn-lt"/>
                          <a:ea typeface="微軟正黑體" panose="020B0604030504040204" pitchFamily="34" charset="-120"/>
                        </a:rPr>
                        <a:t> </a:t>
                      </a: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請所有學生分別站到</a:t>
                      </a:r>
                      <a:r>
                        <a:rPr lang="en-US" sz="2000" kern="100" dirty="0">
                          <a:effectLst/>
                          <a:latin typeface="+mn-lt"/>
                          <a:ea typeface="微軟正黑體" panose="020B0604030504040204" pitchFamily="34" charset="-120"/>
                        </a:rPr>
                        <a:t>4</a:t>
                      </a:r>
                      <a:r>
                        <a:rPr lang="zh-TW" sz="2000" kern="100" dirty="0">
                          <a:effectLst/>
                          <a:latin typeface="+mn-lt"/>
                          <a:ea typeface="微軟正黑體" panose="020B0604030504040204" pitchFamily="34" charset="-120"/>
                        </a:rPr>
                        <a:t>個繩圈中，不可有人遺漏在外。</a:t>
                      </a: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學生站好之後，先說明遊戲規則：</a:t>
                      </a:r>
                    </a:p>
                    <a:p>
                      <a:pPr marL="796925" lvl="1" indent="-342900">
                        <a:spcAft>
                          <a:spcPts val="0"/>
                        </a:spcAft>
                        <a:buFont typeface="+mj-lt"/>
                        <a:buAutoNum type="arabicParenBoth"/>
                        <a:tabLst>
                          <a:tab pos="648970" algn="l"/>
                        </a:tabLst>
                      </a:pPr>
                      <a:r>
                        <a:rPr lang="zh-TW" sz="2000" kern="100" dirty="0">
                          <a:effectLst/>
                          <a:latin typeface="+mn-lt"/>
                          <a:ea typeface="微軟正黑體" panose="020B0604030504040204" pitchFamily="34" charset="-120"/>
                        </a:rPr>
                        <a:t>教師問問題，學生說出答案後依順序找到字卡，排列清楚以後一起喊「完成了！」。</a:t>
                      </a:r>
                    </a:p>
                    <a:p>
                      <a:pPr marL="796925" lvl="1" indent="-342900">
                        <a:spcAft>
                          <a:spcPts val="0"/>
                        </a:spcAft>
                        <a:buFont typeface="+mj-lt"/>
                        <a:buAutoNum type="arabicParenBoth"/>
                        <a:tabLst>
                          <a:tab pos="657860" algn="l"/>
                        </a:tabLst>
                      </a:pPr>
                      <a:r>
                        <a:rPr lang="zh-TW" sz="2000" kern="100" dirty="0">
                          <a:effectLst/>
                          <a:latin typeface="+mn-lt"/>
                          <a:ea typeface="微軟正黑體" panose="020B0604030504040204" pitchFamily="34" charset="-120"/>
                        </a:rPr>
                        <a:t>除了手之外，人不能離開繩圈，</a:t>
                      </a:r>
                      <a:r>
                        <a:rPr lang="en-US" sz="2000" kern="100" dirty="0">
                          <a:effectLst/>
                          <a:latin typeface="+mn-lt"/>
                          <a:ea typeface="微軟正黑體" panose="020B0604030504040204" pitchFamily="34" charset="-120"/>
                        </a:rPr>
                        <a:t>4</a:t>
                      </a:r>
                      <a:r>
                        <a:rPr lang="zh-TW" sz="2000" kern="100" dirty="0">
                          <a:effectLst/>
                          <a:latin typeface="+mn-lt"/>
                          <a:ea typeface="微軟正黑體" panose="020B0604030504040204" pitchFamily="34" charset="-120"/>
                        </a:rPr>
                        <a:t>組之間也不能互相幫忙。</a:t>
                      </a: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教師問第一個問題：「請問您們是什麼學校的學生？哪一班？」</a:t>
                      </a:r>
                      <a:br>
                        <a:rPr lang="en-US" altLang="zh-TW" sz="2000" kern="100" dirty="0">
                          <a:effectLst/>
                          <a:latin typeface="+mn-lt"/>
                          <a:ea typeface="微軟正黑體" panose="020B0604030504040204" pitchFamily="34" charset="-120"/>
                        </a:rPr>
                      </a:br>
                      <a:r>
                        <a:rPr lang="zh-TW" sz="2000" kern="100" dirty="0">
                          <a:effectLst/>
                          <a:latin typeface="+mn-lt"/>
                          <a:ea typeface="微軟正黑體" panose="020B0604030504040204" pitchFamily="34" charset="-120"/>
                        </a:rPr>
                        <a:t>答案：××國中×年×班。</a:t>
                      </a: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給學生</a:t>
                      </a:r>
                      <a:r>
                        <a:rPr lang="en-US" sz="2000" kern="100" dirty="0">
                          <a:effectLst/>
                          <a:latin typeface="+mn-lt"/>
                          <a:ea typeface="微軟正黑體" panose="020B0604030504040204" pitchFamily="34" charset="-120"/>
                        </a:rPr>
                        <a:t>1</a:t>
                      </a:r>
                      <a:r>
                        <a:rPr lang="zh-TW" sz="2000" kern="100" dirty="0">
                          <a:effectLst/>
                          <a:latin typeface="+mn-lt"/>
                          <a:ea typeface="微軟正黑體" panose="020B0604030504040204" pitchFamily="34" charset="-120"/>
                        </a:rPr>
                        <a:t>分鐘時間找到指定的字卡，因字卡散在</a:t>
                      </a:r>
                      <a:r>
                        <a:rPr lang="en-US" sz="2000" kern="100" dirty="0">
                          <a:effectLst/>
                          <a:latin typeface="+mn-lt"/>
                          <a:ea typeface="微軟正黑體" panose="020B0604030504040204" pitchFamily="34" charset="-120"/>
                        </a:rPr>
                        <a:t>4</a:t>
                      </a:r>
                      <a:r>
                        <a:rPr lang="zh-TW" sz="2000" kern="100" dirty="0">
                          <a:effectLst/>
                          <a:latin typeface="+mn-lt"/>
                          <a:ea typeface="微軟正黑體" panose="020B0604030504040204" pitchFamily="34" charset="-120"/>
                        </a:rPr>
                        <a:t>組學生周圍，故各組無法找到完整答案的字卡。</a:t>
                      </a: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時間到時，教師說明無法完成任務的原因，並告知學生當聽到教師說出「金剛合體」時，所有成員必須移動到大繩圈內並蹲下。</a:t>
                      </a:r>
                      <a:endParaRPr lang="en-US" altLang="zh-TW" sz="2000" kern="100" dirty="0">
                        <a:effectLst/>
                        <a:latin typeface="+mn-lt"/>
                        <a:ea typeface="微軟正黑體" panose="020B0604030504040204" pitchFamily="34" charset="-120"/>
                      </a:endParaRPr>
                    </a:p>
                    <a:p>
                      <a:pPr marL="544513" lvl="0" indent="-342900">
                        <a:spcAft>
                          <a:spcPts val="0"/>
                        </a:spcAft>
                        <a:buFont typeface="+mj-lt"/>
                        <a:buAutoNum type="arabicPeriod"/>
                        <a:tabLst>
                          <a:tab pos="514350" algn="l"/>
                        </a:tabLst>
                      </a:pPr>
                      <a:r>
                        <a:rPr lang="zh-TW" sz="2000" kern="100" dirty="0">
                          <a:effectLst/>
                          <a:latin typeface="+mn-lt"/>
                          <a:ea typeface="微軟正黑體" panose="020B0604030504040204" pitchFamily="34" charset="-120"/>
                        </a:rPr>
                        <a:t>教師趁著學生換位置時，將字卡放到大繩圈外圍。（如圖二） </a:t>
                      </a:r>
                      <a:r>
                        <a:rPr lang="en-US" sz="2000" kern="100" dirty="0">
                          <a:effectLst/>
                          <a:latin typeface="+mn-lt"/>
                          <a:ea typeface="微軟正黑體" panose="020B0604030504040204" pitchFamily="34" charset="-120"/>
                        </a:rPr>
                        <a:t>	</a:t>
                      </a:r>
                      <a:endParaRPr lang="zh-TW" sz="2000" kern="100" dirty="0">
                        <a:effectLst/>
                        <a:latin typeface="+mn-lt"/>
                        <a:ea typeface="微軟正黑體" panose="020B0604030504040204" pitchFamily="34" charset="-120"/>
                      </a:endParaRPr>
                    </a:p>
                    <a:p>
                      <a:pPr marL="179705">
                        <a:spcAft>
                          <a:spcPts val="0"/>
                        </a:spcAft>
                      </a:pPr>
                      <a:r>
                        <a:rPr lang="en-US" sz="2000" kern="100" dirty="0">
                          <a:effectLst/>
                          <a:latin typeface="+mn-lt"/>
                          <a:ea typeface="微軟正黑體" panose="020B0604030504040204" pitchFamily="34" charset="-120"/>
                        </a:rPr>
                        <a:t> </a:t>
                      </a:r>
                    </a:p>
                    <a:p>
                      <a:pPr marL="179705">
                        <a:spcAft>
                          <a:spcPts val="0"/>
                        </a:spcAft>
                      </a:pPr>
                      <a:endParaRPr lang="en-US" sz="2000" kern="100" dirty="0">
                        <a:effectLst/>
                        <a:latin typeface="+mn-lt"/>
                        <a:ea typeface="微軟正黑體" panose="020B0604030504040204" pitchFamily="34" charset="-120"/>
                      </a:endParaRPr>
                    </a:p>
                    <a:p>
                      <a:pPr marL="179705">
                        <a:spcAft>
                          <a:spcPts val="0"/>
                        </a:spcAft>
                      </a:pPr>
                      <a:endParaRPr lang="en-US" sz="2000" kern="100" dirty="0">
                        <a:effectLst/>
                        <a:latin typeface="+mn-lt"/>
                        <a:ea typeface="微軟正黑體" panose="020B0604030504040204" pitchFamily="34" charset="-120"/>
                      </a:endParaRPr>
                    </a:p>
                    <a:p>
                      <a:pPr marL="179705">
                        <a:spcAft>
                          <a:spcPts val="0"/>
                        </a:spcAft>
                      </a:pPr>
                      <a:endParaRPr lang="en-US"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zh-TW" sz="2000" kern="100" dirty="0">
                        <a:effectLst/>
                        <a:latin typeface="+mn-lt"/>
                        <a:ea typeface="微軟正黑體" panose="020B0604030504040204" pitchFamily="34" charset="-120"/>
                      </a:endParaRPr>
                    </a:p>
                    <a:p>
                      <a:pPr algn="ctr">
                        <a:spcAft>
                          <a:spcPts val="0"/>
                        </a:spcAft>
                      </a:pPr>
                      <a:endParaRPr lang="en-US" altLang="zh-TW" sz="2000" kern="100" dirty="0">
                        <a:effectLst/>
                        <a:latin typeface="+mn-lt"/>
                        <a:ea typeface="微軟正黑體" panose="020B0604030504040204" pitchFamily="34" charset="-120"/>
                      </a:endParaRPr>
                    </a:p>
                    <a:p>
                      <a:pPr algn="ctr">
                        <a:spcAft>
                          <a:spcPts val="0"/>
                        </a:spcAft>
                      </a:pPr>
                      <a:endParaRPr lang="en-US" altLang="zh-TW" sz="2000" kern="100" dirty="0">
                        <a:effectLst/>
                        <a:latin typeface="+mn-lt"/>
                        <a:ea typeface="微軟正黑體" panose="020B0604030504040204" pitchFamily="34" charset="-120"/>
                      </a:endParaRPr>
                    </a:p>
                    <a:p>
                      <a:pPr algn="ctr">
                        <a:spcAft>
                          <a:spcPts val="0"/>
                        </a:spcAft>
                      </a:pPr>
                      <a:endParaRPr lang="en-US" altLang="zh-TW" sz="2000" kern="100" dirty="0">
                        <a:effectLst/>
                        <a:latin typeface="+mn-lt"/>
                        <a:ea typeface="微軟正黑體" panose="020B0604030504040204" pitchFamily="34" charset="-120"/>
                      </a:endParaRPr>
                    </a:p>
                    <a:p>
                      <a:pPr algn="ctr">
                        <a:spcAft>
                          <a:spcPts val="0"/>
                        </a:spcAft>
                      </a:pPr>
                      <a:r>
                        <a:rPr lang="zh-TW" sz="2000" kern="100" dirty="0">
                          <a:effectLst/>
                          <a:latin typeface="+mn-lt"/>
                          <a:ea typeface="微軟正黑體" panose="020B0604030504040204" pitchFamily="34" charset="-120"/>
                        </a:rPr>
                        <a:t>圖二</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179705">
                        <a:spcAft>
                          <a:spcPts val="0"/>
                        </a:spcAft>
                      </a:pPr>
                      <a:r>
                        <a:rPr lang="en-US" sz="2000" kern="100" dirty="0">
                          <a:effectLst/>
                          <a:latin typeface="+mn-lt"/>
                          <a:ea typeface="微軟正黑體" panose="020B0604030504040204" pitchFamily="34" charset="-120"/>
                        </a:rPr>
                        <a:t> </a:t>
                      </a:r>
                      <a:endParaRPr lang="zh-TW" sz="2000" kern="100" dirty="0">
                        <a:effectLst/>
                        <a:latin typeface="+mn-lt"/>
                        <a:ea typeface="微軟正黑體" panose="020B0604030504040204" pitchFamily="34" charset="-120"/>
                      </a:endParaRPr>
                    </a:p>
                    <a:p>
                      <a:pPr marL="179705">
                        <a:spcAft>
                          <a:spcPts val="0"/>
                        </a:spcAft>
                      </a:pPr>
                      <a:br>
                        <a:rPr lang="zh-TW" sz="2000" kern="100" dirty="0">
                          <a:effectLst/>
                          <a:latin typeface="+mn-lt"/>
                          <a:ea typeface="微軟正黑體" panose="020B0604030504040204" pitchFamily="34" charset="-120"/>
                        </a:rPr>
                      </a:br>
                      <a:r>
                        <a:rPr lang="zh-TW" sz="2000" kern="100" dirty="0">
                          <a:effectLst/>
                          <a:latin typeface="+mn-lt"/>
                          <a:ea typeface="微軟正黑體" panose="020B0604030504040204" pitchFamily="34" charset="-120"/>
                        </a:rPr>
                        <a:t>室外場地可準備麥克風</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5909199"/>
                  </a:ext>
                </a:extLst>
              </a:tr>
            </a:tbl>
          </a:graphicData>
        </a:graphic>
      </p:graphicFrame>
      <p:sp>
        <p:nvSpPr>
          <p:cNvPr id="3" name="頁尾版面配置區 2">
            <a:extLst>
              <a:ext uri="{FF2B5EF4-FFF2-40B4-BE49-F238E27FC236}">
                <a16:creationId xmlns:a16="http://schemas.microsoft.com/office/drawing/2014/main" id="{535F1B38-357A-4C0D-B037-C02CCE9DAFB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216</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pic>
        <p:nvPicPr>
          <p:cNvPr id="142" name="圖片 141">
            <a:extLst>
              <a:ext uri="{FF2B5EF4-FFF2-40B4-BE49-F238E27FC236}">
                <a16:creationId xmlns:a16="http://schemas.microsoft.com/office/drawing/2014/main" id="{C9761A9A-7E78-4EDE-95A5-DDF70315D333}"/>
              </a:ext>
            </a:extLst>
          </p:cNvPr>
          <p:cNvPicPr>
            <a:picLocks noChangeAspect="1"/>
          </p:cNvPicPr>
          <p:nvPr/>
        </p:nvPicPr>
        <p:blipFill>
          <a:blip r:embed="rId2"/>
          <a:stretch>
            <a:fillRect/>
          </a:stretch>
        </p:blipFill>
        <p:spPr>
          <a:xfrm>
            <a:off x="2561318" y="5291848"/>
            <a:ext cx="5454273" cy="2447046"/>
          </a:xfrm>
          <a:prstGeom prst="rect">
            <a:avLst/>
          </a:prstGeom>
        </p:spPr>
      </p:pic>
      <p:pic>
        <p:nvPicPr>
          <p:cNvPr id="258" name="圖片 257">
            <a:extLst>
              <a:ext uri="{FF2B5EF4-FFF2-40B4-BE49-F238E27FC236}">
                <a16:creationId xmlns:a16="http://schemas.microsoft.com/office/drawing/2014/main" id="{C78BDE49-4241-464C-8563-21410937F56F}"/>
              </a:ext>
            </a:extLst>
          </p:cNvPr>
          <p:cNvPicPr>
            <a:picLocks noChangeAspect="1"/>
          </p:cNvPicPr>
          <p:nvPr/>
        </p:nvPicPr>
        <p:blipFill rotWithShape="1">
          <a:blip r:embed="rId3"/>
          <a:srcRect t="2036"/>
          <a:stretch/>
        </p:blipFill>
        <p:spPr>
          <a:xfrm>
            <a:off x="3040312" y="11809378"/>
            <a:ext cx="4496283" cy="2282451"/>
          </a:xfrm>
          <a:prstGeom prst="rect">
            <a:avLst/>
          </a:prstGeom>
        </p:spPr>
      </p:pic>
      <p:sp>
        <p:nvSpPr>
          <p:cNvPr id="293" name="Rectangle 319">
            <a:extLst>
              <a:ext uri="{FF2B5EF4-FFF2-40B4-BE49-F238E27FC236}">
                <a16:creationId xmlns:a16="http://schemas.microsoft.com/office/drawing/2014/main" id="{745FFDAD-08ED-48FC-AEB4-F95F72BED41B}"/>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295" name="Rectangle 320">
            <a:extLst>
              <a:ext uri="{FF2B5EF4-FFF2-40B4-BE49-F238E27FC236}">
                <a16:creationId xmlns:a16="http://schemas.microsoft.com/office/drawing/2014/main" id="{C333B676-03CF-4E20-BA7C-5D115427EC61}"/>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297" name="Rectangle 321">
            <a:extLst>
              <a:ext uri="{FF2B5EF4-FFF2-40B4-BE49-F238E27FC236}">
                <a16:creationId xmlns:a16="http://schemas.microsoft.com/office/drawing/2014/main" id="{DCE40576-3A41-4AA6-BED3-21EC0068F2F2}"/>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299" name="Rectangle 322">
            <a:extLst>
              <a:ext uri="{FF2B5EF4-FFF2-40B4-BE49-F238E27FC236}">
                <a16:creationId xmlns:a16="http://schemas.microsoft.com/office/drawing/2014/main" id="{37F65EB5-97C0-4776-AEAF-C595C0C36F10}"/>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313" name="Rectangle 323">
            <a:extLst>
              <a:ext uri="{FF2B5EF4-FFF2-40B4-BE49-F238E27FC236}">
                <a16:creationId xmlns:a16="http://schemas.microsoft.com/office/drawing/2014/main" id="{F7F0F677-707D-4FF8-879F-5EC8BB353BDB}"/>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336" name="Rectangle 324">
            <a:extLst>
              <a:ext uri="{FF2B5EF4-FFF2-40B4-BE49-F238E27FC236}">
                <a16:creationId xmlns:a16="http://schemas.microsoft.com/office/drawing/2014/main" id="{21DC5344-8D03-47D7-8D29-D1258F0ACC82}"/>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341" name="Rectangle 325">
            <a:extLst>
              <a:ext uri="{FF2B5EF4-FFF2-40B4-BE49-F238E27FC236}">
                <a16:creationId xmlns:a16="http://schemas.microsoft.com/office/drawing/2014/main" id="{94BF0852-9D8F-4C94-91DF-08997F44C9F9}"/>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358" name="Rectangle 326">
            <a:extLst>
              <a:ext uri="{FF2B5EF4-FFF2-40B4-BE49-F238E27FC236}">
                <a16:creationId xmlns:a16="http://schemas.microsoft.com/office/drawing/2014/main" id="{D829EE11-E16D-4574-AA90-0CA4FF228238}"/>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362" name="Rectangle 327">
            <a:extLst>
              <a:ext uri="{FF2B5EF4-FFF2-40B4-BE49-F238E27FC236}">
                <a16:creationId xmlns:a16="http://schemas.microsoft.com/office/drawing/2014/main" id="{B3D6D9DB-2308-4005-9BC9-AF37F07D0CE3}"/>
              </a:ext>
            </a:extLst>
          </p:cNvPr>
          <p:cNvSpPr>
            <a:spLocks noChangeArrowheads="1"/>
          </p:cNvSpPr>
          <p:nvPr/>
        </p:nvSpPr>
        <p:spPr bwMode="auto">
          <a:xfrm>
            <a:off x="3860800" y="47291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Times New Roman"/>
              <a:ea typeface="微軟正黑體"/>
              <a:cs typeface="+mn-cs"/>
            </a:endParaRPr>
          </a:p>
        </p:txBody>
      </p:sp>
      <p:sp>
        <p:nvSpPr>
          <p:cNvPr id="366" name="投影片編號版面配置區 1">
            <a:extLst>
              <a:ext uri="{FF2B5EF4-FFF2-40B4-BE49-F238E27FC236}">
                <a16:creationId xmlns:a16="http://schemas.microsoft.com/office/drawing/2014/main" id="{F6240C69-4FF6-4119-A583-C4DC9B15325E}"/>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34530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0F1066AE-C7EB-4B96-9459-21C02E0E0A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217</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4" name="表格 3">
            <a:extLst>
              <a:ext uri="{FF2B5EF4-FFF2-40B4-BE49-F238E27FC236}">
                <a16:creationId xmlns:a16="http://schemas.microsoft.com/office/drawing/2014/main" id="{75E03FF1-3807-4F28-AC45-A4FD6AD68CA9}"/>
              </a:ext>
            </a:extLst>
          </p:cNvPr>
          <p:cNvGraphicFramePr>
            <a:graphicFrameLocks noGrp="1"/>
          </p:cNvGraphicFramePr>
          <p:nvPr/>
        </p:nvGraphicFramePr>
        <p:xfrm>
          <a:off x="623888" y="1647039"/>
          <a:ext cx="10725069" cy="13099445"/>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965960">
                  <a:extLst>
                    <a:ext uri="{9D8B030D-6E8A-4147-A177-3AD203B41FA5}">
                      <a16:colId xmlns:a16="http://schemas.microsoft.com/office/drawing/2014/main" val="874344208"/>
                    </a:ext>
                  </a:extLst>
                </a:gridCol>
                <a:gridCol w="1097280">
                  <a:extLst>
                    <a:ext uri="{9D8B030D-6E8A-4147-A177-3AD203B41FA5}">
                      <a16:colId xmlns:a16="http://schemas.microsoft.com/office/drawing/2014/main" val="4285098064"/>
                    </a:ext>
                  </a:extLst>
                </a:gridCol>
                <a:gridCol w="1290557">
                  <a:extLst>
                    <a:ext uri="{9D8B030D-6E8A-4147-A177-3AD203B41FA5}">
                      <a16:colId xmlns:a16="http://schemas.microsoft.com/office/drawing/2014/main" val="3283957970"/>
                    </a:ext>
                  </a:extLst>
                </a:gridCol>
              </a:tblGrid>
              <a:tr h="477050">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sz="2000" kern="100" dirty="0">
                          <a:effectLst/>
                          <a:latin typeface="+mn-lt"/>
                          <a:ea typeface="微軟正黑體" panose="020B0604030504040204" pitchFamily="34" charset="-120"/>
                        </a:rPr>
                        <a:t>同舟共濟</a:t>
                      </a:r>
                      <a:r>
                        <a:rPr lang="en-US" altLang="zh-TW" sz="2000" kern="100" dirty="0">
                          <a:effectLst/>
                          <a:latin typeface="+mn-lt"/>
                          <a:ea typeface="微軟正黑體" panose="020B0604030504040204" pitchFamily="34" charset="-120"/>
                        </a:rPr>
                        <a:t> (</a:t>
                      </a:r>
                      <a:r>
                        <a:rPr lang="zh-TW" altLang="en-US" sz="2000" kern="100" dirty="0">
                          <a:effectLst/>
                          <a:latin typeface="+mn-lt"/>
                          <a:ea typeface="微軟正黑體" panose="020B0604030504040204" pitchFamily="34" charset="-120"/>
                        </a:rPr>
                        <a:t>續上頁</a:t>
                      </a:r>
                      <a:r>
                        <a:rPr lang="en-US" altLang="zh-TW" sz="2000" kern="100" dirty="0">
                          <a:effectLst/>
                          <a:latin typeface="+mn-lt"/>
                          <a:ea typeface="微軟正黑體" panose="020B0604030504040204" pitchFamily="34" charset="-120"/>
                        </a:rPr>
                        <a:t>)</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2">
                  <a:txBody>
                    <a:bodyPr/>
                    <a:lstStyle/>
                    <a:p>
                      <a:pPr marL="179705">
                        <a:spcAft>
                          <a:spcPts val="0"/>
                        </a:spcAft>
                      </a:pPr>
                      <a:r>
                        <a:rPr lang="zh-TW" sz="2000" kern="100">
                          <a:effectLst/>
                          <a:latin typeface="+mn-lt"/>
                          <a:ea typeface="微軟正黑體" panose="020B0604030504040204" pitchFamily="34" charset="-120"/>
                        </a:rPr>
                        <a:t>吳玉萍、陳德芳</a:t>
                      </a:r>
                      <a:endParaRPr lang="zh-TW" sz="2000" kern="10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8194378"/>
                  </a:ext>
                </a:extLst>
              </a:tr>
              <a:tr h="571122">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sz="2000" kern="100" dirty="0">
                          <a:effectLst/>
                          <a:latin typeface="+mn-lt"/>
                          <a:ea typeface="微軟正黑體" panose="020B0604030504040204" pitchFamily="34" charset="-120"/>
                        </a:rPr>
                        <a:t>激發學生的班級成員感。</a:t>
                      </a:r>
                    </a:p>
                    <a:p>
                      <a:pPr marL="342900" lvl="0" indent="-342900">
                        <a:spcAft>
                          <a:spcPts val="0"/>
                        </a:spcAft>
                        <a:buFont typeface="+mj-lt"/>
                        <a:buAutoNum type="arabicPeriod"/>
                        <a:tabLst>
                          <a:tab pos="298450" algn="l"/>
                        </a:tabLst>
                      </a:pPr>
                      <a:r>
                        <a:rPr lang="zh-TW" sz="2000" kern="100" dirty="0">
                          <a:effectLst/>
                          <a:latin typeface="+mn-lt"/>
                          <a:ea typeface="微軟正黑體" panose="020B0604030504040204" pitchFamily="34" charset="-120"/>
                        </a:rPr>
                        <a:t>學習與班級其他成員合作，並發揮團隊精神。</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285561">
                <a:tc gridSpan="4">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179705">
                        <a:spcAft>
                          <a:spcPts val="0"/>
                        </a:spcAft>
                      </a:pPr>
                      <a:r>
                        <a:rPr lang="zh-TW" sz="2000" b="1" kern="100" dirty="0">
                          <a:effectLst/>
                          <a:latin typeface="+mn-lt"/>
                          <a:ea typeface="微軟正黑體" panose="020B0604030504040204" pitchFamily="34" charset="-120"/>
                        </a:rPr>
                        <a:t>備註</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1902615279"/>
                  </a:ext>
                </a:extLst>
              </a:tr>
              <a:tr h="11707995">
                <a:tc gridSpan="4">
                  <a:txBody>
                    <a:bodyPr/>
                    <a:lstStyle/>
                    <a:p>
                      <a:pPr marL="457200" lvl="0" indent="-457200">
                        <a:buFont typeface="+mj-lt"/>
                        <a:buAutoNum type="arabicPeriod" startAt="8"/>
                      </a:pPr>
                      <a:endParaRPr lang="en-US" altLang="zh-TW" sz="2400" kern="1200" dirty="0">
                        <a:solidFill>
                          <a:schemeClr val="dk1"/>
                        </a:solidFill>
                        <a:effectLst/>
                        <a:latin typeface="+mn-lt"/>
                        <a:ea typeface="+mn-ea"/>
                        <a:cs typeface="+mn-cs"/>
                      </a:endParaRPr>
                    </a:p>
                    <a:p>
                      <a:pPr marL="457200" lvl="0" indent="-457200">
                        <a:buFont typeface="+mj-lt"/>
                        <a:buAutoNum type="arabicPeriod" startAt="8"/>
                      </a:pPr>
                      <a:r>
                        <a:rPr lang="zh-TW" altLang="zh-TW" sz="2400" kern="1200" dirty="0">
                          <a:solidFill>
                            <a:schemeClr val="dk1"/>
                          </a:solidFill>
                          <a:effectLst/>
                          <a:latin typeface="+mn-lt"/>
                          <a:ea typeface="+mn-ea"/>
                          <a:cs typeface="+mn-cs"/>
                        </a:rPr>
                        <a:t>教師問以下的問題，請外圈的學生將找到的字卡，傳給內圈的學生排成答案：</a:t>
                      </a:r>
                    </a:p>
                    <a:p>
                      <a:pPr marL="609585" lvl="1" indent="0">
                        <a:buFont typeface="+mj-lt"/>
                        <a:buNone/>
                      </a:pPr>
                      <a:r>
                        <a:rPr lang="en-US" altLang="zh-TW" sz="2400" kern="1200" dirty="0">
                          <a:solidFill>
                            <a:schemeClr val="dk1"/>
                          </a:solidFill>
                          <a:effectLst/>
                          <a:latin typeface="+mn-lt"/>
                          <a:ea typeface="+mn-ea"/>
                          <a:cs typeface="+mn-cs"/>
                        </a:rPr>
                        <a:t>(1)</a:t>
                      </a:r>
                      <a:r>
                        <a:rPr lang="zh-TW" altLang="zh-TW" sz="2400" kern="1200" dirty="0">
                          <a:solidFill>
                            <a:schemeClr val="dk1"/>
                          </a:solidFill>
                          <a:effectLst/>
                          <a:latin typeface="+mn-lt"/>
                          <a:ea typeface="+mn-ea"/>
                          <a:cs typeface="+mn-cs"/>
                        </a:rPr>
                        <a:t>請問您們是什麼學校的學生？哪一班？答：××國中×年×班</a:t>
                      </a:r>
                      <a:endParaRPr lang="en-US" altLang="zh-TW" sz="2400" kern="1200" dirty="0">
                        <a:solidFill>
                          <a:schemeClr val="dk1"/>
                        </a:solidFill>
                        <a:effectLst/>
                        <a:latin typeface="+mn-lt"/>
                        <a:ea typeface="+mn-ea"/>
                        <a:cs typeface="+mn-cs"/>
                      </a:endParaRPr>
                    </a:p>
                    <a:p>
                      <a:pPr marL="990600" lvl="1" indent="-382588">
                        <a:buFont typeface="+mj-lt"/>
                        <a:buNone/>
                      </a:pPr>
                      <a:r>
                        <a:rPr lang="en-US" altLang="zh-TW" sz="2400" kern="1200" dirty="0">
                          <a:solidFill>
                            <a:schemeClr val="dk1"/>
                          </a:solidFill>
                          <a:effectLst/>
                          <a:latin typeface="+mn-lt"/>
                          <a:ea typeface="+mn-ea"/>
                          <a:cs typeface="+mn-cs"/>
                        </a:rPr>
                        <a:t>(2)</a:t>
                      </a:r>
                      <a:r>
                        <a:rPr lang="zh-TW" altLang="zh-TW" sz="2400" kern="1200" dirty="0">
                          <a:solidFill>
                            <a:schemeClr val="dk1"/>
                          </a:solidFill>
                          <a:effectLst/>
                          <a:latin typeface="+mn-lt"/>
                          <a:ea typeface="+mn-ea"/>
                          <a:cs typeface="+mn-cs"/>
                        </a:rPr>
                        <a:t>唐詩「楓橋夜泊」中，「月落烏啼霜滿天」的下一句是？答：江楓漁火對愁眠。</a:t>
                      </a:r>
                      <a:endParaRPr lang="en-US" altLang="zh-TW" sz="2400" kern="1200" dirty="0">
                        <a:solidFill>
                          <a:schemeClr val="dk1"/>
                        </a:solidFill>
                        <a:effectLst/>
                        <a:latin typeface="+mn-lt"/>
                        <a:ea typeface="+mn-ea"/>
                        <a:cs typeface="+mn-cs"/>
                      </a:endParaRPr>
                    </a:p>
                    <a:p>
                      <a:pPr marL="990600" lvl="1" indent="-382588">
                        <a:buFont typeface="+mj-lt"/>
                        <a:buNone/>
                      </a:pPr>
                      <a:r>
                        <a:rPr lang="en-US" altLang="zh-TW" sz="2400" kern="1200" dirty="0">
                          <a:solidFill>
                            <a:schemeClr val="dk1"/>
                          </a:solidFill>
                          <a:effectLst/>
                          <a:latin typeface="+mn-lt"/>
                          <a:ea typeface="+mn-ea"/>
                          <a:cs typeface="+mn-cs"/>
                        </a:rPr>
                        <a:t>(3)</a:t>
                      </a:r>
                      <a:r>
                        <a:rPr lang="zh-TW" altLang="zh-TW" sz="2400" kern="1200" dirty="0">
                          <a:solidFill>
                            <a:schemeClr val="dk1"/>
                          </a:solidFill>
                          <a:effectLst/>
                          <a:latin typeface="+mn-lt"/>
                          <a:ea typeface="+mn-ea"/>
                          <a:cs typeface="+mn-cs"/>
                        </a:rPr>
                        <a:t>數學題：一枝鉛筆</a:t>
                      </a:r>
                      <a:r>
                        <a:rPr lang="en-US" altLang="zh-TW" sz="2400" kern="1200" dirty="0">
                          <a:solidFill>
                            <a:schemeClr val="dk1"/>
                          </a:solidFill>
                          <a:effectLst/>
                          <a:latin typeface="+mn-lt"/>
                          <a:ea typeface="+mn-ea"/>
                          <a:cs typeface="+mn-cs"/>
                        </a:rPr>
                        <a:t>6</a:t>
                      </a:r>
                      <a:r>
                        <a:rPr lang="zh-TW" altLang="zh-TW" sz="2400" kern="1200" dirty="0">
                          <a:solidFill>
                            <a:schemeClr val="dk1"/>
                          </a:solidFill>
                          <a:effectLst/>
                          <a:latin typeface="+mn-lt"/>
                          <a:ea typeface="+mn-ea"/>
                          <a:cs typeface="+mn-cs"/>
                        </a:rPr>
                        <a:t>元，原子筆是鉛筆的</a:t>
                      </a:r>
                      <a:r>
                        <a:rPr lang="en-US" altLang="zh-TW" sz="2400" kern="1200" dirty="0">
                          <a:solidFill>
                            <a:schemeClr val="dk1"/>
                          </a:solidFill>
                          <a:effectLst/>
                          <a:latin typeface="+mn-lt"/>
                          <a:ea typeface="+mn-ea"/>
                          <a:cs typeface="+mn-cs"/>
                        </a:rPr>
                        <a:t>4</a:t>
                      </a:r>
                      <a:r>
                        <a:rPr lang="zh-TW" altLang="zh-TW" sz="2400" kern="1200" dirty="0">
                          <a:solidFill>
                            <a:schemeClr val="dk1"/>
                          </a:solidFill>
                          <a:effectLst/>
                          <a:latin typeface="+mn-lt"/>
                          <a:ea typeface="+mn-ea"/>
                          <a:cs typeface="+mn-cs"/>
                        </a:rPr>
                        <a:t>倍，拿</a:t>
                      </a:r>
                      <a:r>
                        <a:rPr lang="en-US" altLang="zh-TW" sz="2400" kern="1200" dirty="0">
                          <a:solidFill>
                            <a:schemeClr val="dk1"/>
                          </a:solidFill>
                          <a:effectLst/>
                          <a:latin typeface="+mn-lt"/>
                          <a:ea typeface="+mn-ea"/>
                          <a:cs typeface="+mn-cs"/>
                        </a:rPr>
                        <a:t>500</a:t>
                      </a:r>
                      <a:r>
                        <a:rPr lang="zh-TW" altLang="zh-TW" sz="2400" kern="1200" dirty="0">
                          <a:solidFill>
                            <a:schemeClr val="dk1"/>
                          </a:solidFill>
                          <a:effectLst/>
                          <a:latin typeface="+mn-lt"/>
                          <a:ea typeface="+mn-ea"/>
                          <a:cs typeface="+mn-cs"/>
                        </a:rPr>
                        <a:t>元去買</a:t>
                      </a:r>
                      <a:r>
                        <a:rPr lang="en-US" altLang="zh-TW" sz="2400" kern="1200" dirty="0">
                          <a:solidFill>
                            <a:schemeClr val="dk1"/>
                          </a:solidFill>
                          <a:effectLst/>
                          <a:latin typeface="+mn-lt"/>
                          <a:ea typeface="+mn-ea"/>
                          <a:cs typeface="+mn-cs"/>
                        </a:rPr>
                        <a:t>17</a:t>
                      </a:r>
                      <a:r>
                        <a:rPr lang="zh-TW" altLang="zh-TW" sz="2400" kern="1200" dirty="0">
                          <a:solidFill>
                            <a:schemeClr val="dk1"/>
                          </a:solidFill>
                          <a:effectLst/>
                          <a:latin typeface="+mn-lt"/>
                          <a:ea typeface="+mn-ea"/>
                          <a:cs typeface="+mn-cs"/>
                        </a:rPr>
                        <a:t>支鉛筆和</a:t>
                      </a:r>
                      <a:r>
                        <a:rPr lang="en-US" altLang="zh-TW" sz="2400" kern="1200" dirty="0">
                          <a:solidFill>
                            <a:schemeClr val="dk1"/>
                          </a:solidFill>
                          <a:effectLst/>
                          <a:latin typeface="+mn-lt"/>
                          <a:ea typeface="+mn-ea"/>
                          <a:cs typeface="+mn-cs"/>
                        </a:rPr>
                        <a:t>5</a:t>
                      </a:r>
                      <a:r>
                        <a:rPr lang="zh-TW" altLang="zh-TW" sz="2400" kern="1200" dirty="0">
                          <a:solidFill>
                            <a:schemeClr val="dk1"/>
                          </a:solidFill>
                          <a:effectLst/>
                          <a:latin typeface="+mn-lt"/>
                          <a:ea typeface="+mn-ea"/>
                          <a:cs typeface="+mn-cs"/>
                        </a:rPr>
                        <a:t>支原子筆，會找回多少錢？答：</a:t>
                      </a:r>
                      <a:r>
                        <a:rPr lang="en-US" altLang="zh-TW" sz="2400" kern="1200" dirty="0">
                          <a:solidFill>
                            <a:schemeClr val="dk1"/>
                          </a:solidFill>
                          <a:effectLst/>
                          <a:latin typeface="+mn-lt"/>
                          <a:ea typeface="+mn-ea"/>
                          <a:cs typeface="+mn-cs"/>
                        </a:rPr>
                        <a:t>278</a:t>
                      </a:r>
                      <a:r>
                        <a:rPr lang="zh-TW" altLang="zh-TW" sz="2400" kern="1200" dirty="0">
                          <a:solidFill>
                            <a:schemeClr val="dk1"/>
                          </a:solidFill>
                          <a:effectLst/>
                          <a:latin typeface="+mn-lt"/>
                          <a:ea typeface="+mn-ea"/>
                          <a:cs typeface="+mn-cs"/>
                        </a:rPr>
                        <a:t>元</a:t>
                      </a:r>
                      <a:endParaRPr lang="en-US" altLang="zh-TW" sz="2400" kern="1200" dirty="0">
                        <a:solidFill>
                          <a:schemeClr val="dk1"/>
                        </a:solidFill>
                        <a:effectLst/>
                        <a:latin typeface="+mn-lt"/>
                        <a:ea typeface="+mn-ea"/>
                        <a:cs typeface="+mn-cs"/>
                      </a:endParaRPr>
                    </a:p>
                    <a:p>
                      <a:pPr marL="990600" lvl="1" indent="-382588">
                        <a:buFont typeface="+mj-lt"/>
                        <a:buNone/>
                      </a:pPr>
                      <a:r>
                        <a:rPr lang="en-US" altLang="zh-TW" sz="2400" kern="1200" dirty="0">
                          <a:solidFill>
                            <a:schemeClr val="dk1"/>
                          </a:solidFill>
                          <a:effectLst/>
                          <a:latin typeface="+mn-lt"/>
                          <a:ea typeface="+mn-ea"/>
                          <a:cs typeface="+mn-cs"/>
                        </a:rPr>
                        <a:t>(4)</a:t>
                      </a:r>
                      <a:r>
                        <a:rPr lang="zh-TW" altLang="zh-TW" sz="2400" kern="1200" dirty="0">
                          <a:solidFill>
                            <a:schemeClr val="dk1"/>
                          </a:solidFill>
                          <a:effectLst/>
                          <a:latin typeface="+mn-lt"/>
                          <a:ea typeface="+mn-ea"/>
                          <a:cs typeface="+mn-cs"/>
                        </a:rPr>
                        <a:t>請找出五個希望您們班會具備的特質。例如：合作、樂觀、積極、活潑、陽光、團結、快樂、信任</a:t>
                      </a:r>
                      <a:r>
                        <a:rPr lang="en-US" altLang="zh-TW" sz="2400" kern="1200" dirty="0">
                          <a:solidFill>
                            <a:schemeClr val="dk1"/>
                          </a:solidFill>
                          <a:effectLst/>
                          <a:latin typeface="+mn-lt"/>
                          <a:ea typeface="+mn-ea"/>
                          <a:cs typeface="+mn-cs"/>
                        </a:rPr>
                        <a:t>…</a:t>
                      </a:r>
                    </a:p>
                    <a:p>
                      <a:pPr marL="990600" lvl="1" indent="-382588">
                        <a:buFont typeface="+mj-lt"/>
                        <a:buNone/>
                      </a:pPr>
                      <a:r>
                        <a:rPr lang="en-US" altLang="zh-TW" sz="2400" kern="1200" dirty="0">
                          <a:solidFill>
                            <a:schemeClr val="dk1"/>
                          </a:solidFill>
                          <a:effectLst/>
                          <a:latin typeface="+mn-lt"/>
                          <a:ea typeface="+mn-ea"/>
                          <a:cs typeface="+mn-cs"/>
                        </a:rPr>
                        <a:t>(5)</a:t>
                      </a:r>
                      <a:r>
                        <a:rPr lang="zh-TW" altLang="zh-TW" sz="2400" kern="1200" dirty="0">
                          <a:solidFill>
                            <a:schemeClr val="dk1"/>
                          </a:solidFill>
                          <a:effectLst/>
                          <a:latin typeface="+mn-lt"/>
                          <a:ea typeface="+mn-ea"/>
                          <a:cs typeface="+mn-cs"/>
                        </a:rPr>
                        <a:t>最後請排出學校、班級名稱，並加上討論出的五個期望班級特質。</a:t>
                      </a:r>
                      <a:endParaRPr lang="en-US" altLang="zh-TW" sz="2400" kern="1200" dirty="0">
                        <a:solidFill>
                          <a:schemeClr val="dk1"/>
                        </a:solidFill>
                        <a:effectLst/>
                        <a:latin typeface="+mn-lt"/>
                        <a:ea typeface="+mn-ea"/>
                        <a:cs typeface="+mn-cs"/>
                      </a:endParaRPr>
                    </a:p>
                    <a:p>
                      <a:pPr marL="990600" lvl="1" indent="-382588">
                        <a:buFont typeface="+mj-lt"/>
                        <a:buNone/>
                      </a:pPr>
                      <a:endParaRPr lang="zh-TW" altLang="zh-TW" sz="2400" kern="1200" dirty="0">
                        <a:solidFill>
                          <a:schemeClr val="dk1"/>
                        </a:solidFill>
                        <a:effectLst/>
                        <a:latin typeface="+mn-lt"/>
                        <a:ea typeface="+mn-ea"/>
                        <a:cs typeface="+mn-cs"/>
                      </a:endParaRPr>
                    </a:p>
                    <a:p>
                      <a:pPr marL="457200" lvl="0" indent="-457200">
                        <a:buFont typeface="+mj-lt"/>
                        <a:buAutoNum type="arabicPeriod" startAt="8"/>
                      </a:pPr>
                      <a:r>
                        <a:rPr lang="zh-TW" altLang="zh-TW" sz="2400" kern="1200" dirty="0">
                          <a:solidFill>
                            <a:schemeClr val="dk1"/>
                          </a:solidFill>
                          <a:effectLst/>
                          <a:latin typeface="+mn-lt"/>
                          <a:ea typeface="+mn-ea"/>
                          <a:cs typeface="+mn-cs"/>
                        </a:rPr>
                        <a:t>每完成一題記得要全班一起喊「完成了！」，請學生擺好姿勢拍照留念，儘可能拍到每個人。</a:t>
                      </a:r>
                    </a:p>
                    <a:p>
                      <a:pPr marL="457200" lvl="0" indent="-457200">
                        <a:buFont typeface="+mj-lt"/>
                        <a:buAutoNum type="arabicPeriod" startAt="8"/>
                      </a:pPr>
                      <a:r>
                        <a:rPr lang="zh-TW" altLang="zh-TW" sz="2400" kern="1200" dirty="0">
                          <a:solidFill>
                            <a:schemeClr val="dk1"/>
                          </a:solidFill>
                          <a:effectLst/>
                          <a:latin typeface="+mn-lt"/>
                          <a:ea typeface="+mn-ea"/>
                          <a:cs typeface="+mn-cs"/>
                        </a:rPr>
                        <a:t>活動完成後，請大家席地而坐，由教師帶領討論，激發團體成員感。</a:t>
                      </a:r>
                    </a:p>
                    <a:p>
                      <a:pPr marL="609585" lvl="1" indent="0">
                        <a:buFont typeface="+mj-lt"/>
                        <a:buNone/>
                      </a:pPr>
                      <a:r>
                        <a:rPr lang="en-US" altLang="zh-TW" sz="2400" kern="1200" dirty="0">
                          <a:solidFill>
                            <a:schemeClr val="dk1"/>
                          </a:solidFill>
                          <a:effectLst/>
                          <a:latin typeface="+mn-lt"/>
                          <a:ea typeface="+mn-ea"/>
                          <a:cs typeface="+mn-cs"/>
                        </a:rPr>
                        <a:t>(1)</a:t>
                      </a:r>
                      <a:r>
                        <a:rPr lang="zh-TW" altLang="zh-TW" sz="2400" kern="1200" dirty="0">
                          <a:solidFill>
                            <a:schemeClr val="dk1"/>
                          </a:solidFill>
                          <a:effectLst/>
                          <a:latin typeface="+mn-lt"/>
                          <a:ea typeface="+mn-ea"/>
                          <a:cs typeface="+mn-cs"/>
                        </a:rPr>
                        <a:t>在班級裡，小繩圈像是什麼？</a:t>
                      </a:r>
                      <a:r>
                        <a:rPr lang="en-US" altLang="zh-TW" sz="2400" kern="1200" dirty="0">
                          <a:solidFill>
                            <a:schemeClr val="dk1"/>
                          </a:solidFill>
                          <a:effectLst/>
                          <a:latin typeface="+mn-lt"/>
                          <a:ea typeface="+mn-ea"/>
                          <a:cs typeface="+mn-cs"/>
                        </a:rPr>
                        <a:t>(</a:t>
                      </a:r>
                      <a:r>
                        <a:rPr lang="zh-TW" altLang="zh-TW" sz="2400" kern="1200" dirty="0">
                          <a:solidFill>
                            <a:schemeClr val="dk1"/>
                          </a:solidFill>
                          <a:effectLst/>
                          <a:latin typeface="+mn-lt"/>
                          <a:ea typeface="+mn-ea"/>
                          <a:cs typeface="+mn-cs"/>
                        </a:rPr>
                        <a:t>個人</a:t>
                      </a:r>
                      <a:r>
                        <a:rPr lang="en-US" altLang="zh-TW" sz="2400" kern="1200" dirty="0">
                          <a:solidFill>
                            <a:schemeClr val="dk1"/>
                          </a:solidFill>
                          <a:effectLst/>
                          <a:latin typeface="+mn-lt"/>
                          <a:ea typeface="+mn-ea"/>
                          <a:cs typeface="+mn-cs"/>
                        </a:rPr>
                        <a:t>)</a:t>
                      </a:r>
                      <a:r>
                        <a:rPr lang="zh-TW" altLang="zh-TW" sz="2400" kern="1200" dirty="0">
                          <a:solidFill>
                            <a:schemeClr val="dk1"/>
                          </a:solidFill>
                          <a:effectLst/>
                          <a:latin typeface="+mn-lt"/>
                          <a:ea typeface="+mn-ea"/>
                          <a:cs typeface="+mn-cs"/>
                        </a:rPr>
                        <a:t>大繩圈又代表什麼？</a:t>
                      </a:r>
                      <a:r>
                        <a:rPr lang="en-US" altLang="zh-TW" sz="2400" kern="1200" dirty="0">
                          <a:solidFill>
                            <a:schemeClr val="dk1"/>
                          </a:solidFill>
                          <a:effectLst/>
                          <a:latin typeface="+mn-lt"/>
                          <a:ea typeface="+mn-ea"/>
                          <a:cs typeface="+mn-cs"/>
                        </a:rPr>
                        <a:t>(</a:t>
                      </a:r>
                      <a:r>
                        <a:rPr lang="zh-TW" altLang="zh-TW" sz="2400" kern="1200" dirty="0">
                          <a:solidFill>
                            <a:schemeClr val="dk1"/>
                          </a:solidFill>
                          <a:effectLst/>
                          <a:latin typeface="+mn-lt"/>
                          <a:ea typeface="+mn-ea"/>
                          <a:cs typeface="+mn-cs"/>
                        </a:rPr>
                        <a:t>團體</a:t>
                      </a:r>
                      <a:r>
                        <a:rPr lang="en-US" altLang="zh-TW" sz="2400" kern="1200" dirty="0">
                          <a:solidFill>
                            <a:schemeClr val="dk1"/>
                          </a:solidFill>
                          <a:effectLst/>
                          <a:latin typeface="+mn-lt"/>
                          <a:ea typeface="+mn-ea"/>
                          <a:cs typeface="+mn-cs"/>
                        </a:rPr>
                        <a:t>)</a:t>
                      </a:r>
                      <a:endParaRPr lang="zh-TW" altLang="zh-TW" sz="2400" kern="1200" dirty="0">
                        <a:solidFill>
                          <a:schemeClr val="dk1"/>
                        </a:solidFill>
                        <a:effectLst/>
                        <a:latin typeface="+mn-lt"/>
                        <a:ea typeface="+mn-ea"/>
                        <a:cs typeface="+mn-cs"/>
                      </a:endParaRPr>
                    </a:p>
                    <a:p>
                      <a:pPr marL="609585" lvl="1" indent="0">
                        <a:buFont typeface="+mj-lt"/>
                        <a:buNone/>
                      </a:pPr>
                      <a:r>
                        <a:rPr lang="en-US" altLang="zh-TW" sz="2400" kern="1200" dirty="0">
                          <a:solidFill>
                            <a:schemeClr val="dk1"/>
                          </a:solidFill>
                          <a:effectLst/>
                          <a:latin typeface="+mn-lt"/>
                          <a:ea typeface="+mn-ea"/>
                          <a:cs typeface="+mn-cs"/>
                        </a:rPr>
                        <a:t>(2)</a:t>
                      </a:r>
                      <a:r>
                        <a:rPr lang="zh-TW" altLang="zh-TW" sz="2400" kern="1200" dirty="0">
                          <a:solidFill>
                            <a:schemeClr val="dk1"/>
                          </a:solidFill>
                          <a:effectLst/>
                          <a:latin typeface="+mn-lt"/>
                          <a:ea typeface="+mn-ea"/>
                          <a:cs typeface="+mn-cs"/>
                        </a:rPr>
                        <a:t>在小繩圈裡為何無法完成任務？</a:t>
                      </a:r>
                      <a:r>
                        <a:rPr lang="en-US" altLang="zh-TW" sz="2400" kern="1200" dirty="0">
                          <a:solidFill>
                            <a:schemeClr val="dk1"/>
                          </a:solidFill>
                          <a:effectLst/>
                          <a:latin typeface="+mn-lt"/>
                          <a:ea typeface="+mn-ea"/>
                          <a:cs typeface="+mn-cs"/>
                        </a:rPr>
                        <a:t>(</a:t>
                      </a:r>
                      <a:r>
                        <a:rPr lang="zh-TW" altLang="zh-TW" sz="2400" kern="1200" dirty="0">
                          <a:solidFill>
                            <a:schemeClr val="dk1"/>
                          </a:solidFill>
                          <a:effectLst/>
                          <a:latin typeface="+mn-lt"/>
                          <a:ea typeface="+mn-ea"/>
                          <a:cs typeface="+mn-cs"/>
                        </a:rPr>
                        <a:t>個人力量不足</a:t>
                      </a:r>
                      <a:r>
                        <a:rPr lang="en-US" altLang="zh-TW" sz="2400" kern="1200" dirty="0">
                          <a:solidFill>
                            <a:schemeClr val="dk1"/>
                          </a:solidFill>
                          <a:effectLst/>
                          <a:latin typeface="+mn-lt"/>
                          <a:ea typeface="+mn-ea"/>
                          <a:cs typeface="+mn-cs"/>
                        </a:rPr>
                        <a:t>)</a:t>
                      </a:r>
                      <a:endParaRPr lang="zh-TW" altLang="zh-TW" sz="2400" kern="1200" dirty="0">
                        <a:solidFill>
                          <a:schemeClr val="dk1"/>
                        </a:solidFill>
                        <a:effectLst/>
                        <a:latin typeface="+mn-lt"/>
                        <a:ea typeface="+mn-ea"/>
                        <a:cs typeface="+mn-cs"/>
                      </a:endParaRPr>
                    </a:p>
                    <a:p>
                      <a:pPr marL="609585" lvl="1" indent="0">
                        <a:buFont typeface="+mj-lt"/>
                        <a:buNone/>
                      </a:pPr>
                      <a:r>
                        <a:rPr lang="en-US" altLang="zh-TW" sz="2400" kern="1200" dirty="0">
                          <a:solidFill>
                            <a:schemeClr val="dk1"/>
                          </a:solidFill>
                          <a:effectLst/>
                          <a:latin typeface="+mn-lt"/>
                          <a:ea typeface="+mn-ea"/>
                          <a:cs typeface="+mn-cs"/>
                        </a:rPr>
                        <a:t>(3)</a:t>
                      </a:r>
                      <a:r>
                        <a:rPr lang="zh-TW" altLang="zh-TW" sz="2400" kern="1200" dirty="0">
                          <a:solidFill>
                            <a:schemeClr val="dk1"/>
                          </a:solidFill>
                          <a:effectLst/>
                          <a:latin typeface="+mn-lt"/>
                          <a:ea typeface="+mn-ea"/>
                          <a:cs typeface="+mn-cs"/>
                        </a:rPr>
                        <a:t>在小繩圈裡無法完成的任務，在大繩圈裡容易完成嗎？（容易）</a:t>
                      </a:r>
                    </a:p>
                    <a:p>
                      <a:pPr marL="992188" lvl="1" indent="-384175">
                        <a:buFont typeface="+mj-lt"/>
                        <a:buNone/>
                      </a:pPr>
                      <a:r>
                        <a:rPr lang="en-US" altLang="zh-TW" sz="2400" kern="1200" dirty="0">
                          <a:solidFill>
                            <a:schemeClr val="dk1"/>
                          </a:solidFill>
                          <a:effectLst/>
                          <a:latin typeface="+mn-lt"/>
                          <a:ea typeface="+mn-ea"/>
                          <a:cs typeface="+mn-cs"/>
                        </a:rPr>
                        <a:t>(4)</a:t>
                      </a:r>
                      <a:r>
                        <a:rPr lang="zh-TW" altLang="zh-TW" sz="2400" kern="1200" dirty="0">
                          <a:solidFill>
                            <a:schemeClr val="dk1"/>
                          </a:solidFill>
                          <a:effectLst/>
                          <a:latin typeface="+mn-lt"/>
                          <a:ea typeface="+mn-ea"/>
                          <a:cs typeface="+mn-cs"/>
                        </a:rPr>
                        <a:t>大家一起站在大繩圈裡的感覺如何？如何快速、正確的完成任務？（互相合作的感覺，大家一起分工合作）</a:t>
                      </a:r>
                    </a:p>
                    <a:p>
                      <a:pPr marL="609585" lvl="1" indent="0">
                        <a:buFont typeface="+mj-lt"/>
                        <a:buNone/>
                      </a:pPr>
                      <a:r>
                        <a:rPr lang="en-US" altLang="zh-TW" sz="2400" kern="1200" dirty="0">
                          <a:solidFill>
                            <a:schemeClr val="dk1"/>
                          </a:solidFill>
                          <a:effectLst/>
                          <a:latin typeface="+mn-lt"/>
                          <a:ea typeface="+mn-ea"/>
                          <a:cs typeface="+mn-cs"/>
                        </a:rPr>
                        <a:t>(5)</a:t>
                      </a:r>
                      <a:r>
                        <a:rPr lang="zh-TW" altLang="zh-TW" sz="2400" kern="1200" dirty="0">
                          <a:solidFill>
                            <a:schemeClr val="dk1"/>
                          </a:solidFill>
                          <a:effectLst/>
                          <a:latin typeface="+mn-lt"/>
                          <a:ea typeface="+mn-ea"/>
                          <a:cs typeface="+mn-cs"/>
                        </a:rPr>
                        <a:t>你們覺得這個活動給大家最大的學習是什麼？</a:t>
                      </a:r>
                      <a:r>
                        <a:rPr lang="en-US" altLang="zh-TW" sz="2400" kern="1200" dirty="0">
                          <a:solidFill>
                            <a:schemeClr val="dk1"/>
                          </a:solidFill>
                          <a:effectLst/>
                          <a:latin typeface="+mn-lt"/>
                          <a:ea typeface="+mn-ea"/>
                          <a:cs typeface="+mn-cs"/>
                        </a:rPr>
                        <a:t>(</a:t>
                      </a:r>
                      <a:r>
                        <a:rPr lang="zh-TW" altLang="zh-TW" sz="2400" kern="1200" dirty="0">
                          <a:solidFill>
                            <a:schemeClr val="dk1"/>
                          </a:solidFill>
                          <a:effectLst/>
                          <a:latin typeface="+mn-lt"/>
                          <a:ea typeface="+mn-ea"/>
                          <a:cs typeface="+mn-cs"/>
                        </a:rPr>
                        <a:t>團結力量大</a:t>
                      </a:r>
                      <a:r>
                        <a:rPr lang="en-US" altLang="zh-TW" sz="2400" kern="1200" dirty="0">
                          <a:solidFill>
                            <a:schemeClr val="dk1"/>
                          </a:solidFill>
                          <a:effectLst/>
                          <a:latin typeface="+mn-lt"/>
                          <a:ea typeface="+mn-ea"/>
                          <a:cs typeface="+mn-cs"/>
                        </a:rPr>
                        <a:t>)</a:t>
                      </a:r>
                    </a:p>
                    <a:p>
                      <a:pPr marL="457200" lvl="0" indent="-457200" algn="l" defTabSz="1219170" rtl="0" eaLnBrk="1" latinLnBrk="0" hangingPunct="1">
                        <a:buFont typeface="+mj-lt"/>
                        <a:buAutoNum type="arabicPeriod" startAt="8"/>
                      </a:pPr>
                      <a:r>
                        <a:rPr lang="zh-TW" altLang="zh-TW" sz="2400" kern="1200" dirty="0">
                          <a:solidFill>
                            <a:schemeClr val="dk1"/>
                          </a:solidFill>
                          <a:effectLst/>
                          <a:latin typeface="+mn-lt"/>
                          <a:ea typeface="+mn-ea"/>
                          <a:cs typeface="+mn-cs"/>
                        </a:rPr>
                        <a:t>最後發給學習單，請學生們一週內完成並交回。</a:t>
                      </a:r>
                    </a:p>
                    <a:p>
                      <a:pPr marL="457200" lvl="0" indent="-457200" algn="l" defTabSz="1219170" rtl="0" eaLnBrk="1" latinLnBrk="0" hangingPunct="1">
                        <a:buFont typeface="+mj-lt"/>
                        <a:buAutoNum type="arabicPeriod" startAt="8"/>
                      </a:pPr>
                      <a:r>
                        <a:rPr lang="zh-TW" altLang="zh-TW" sz="2400" kern="1200" dirty="0">
                          <a:solidFill>
                            <a:schemeClr val="dk1"/>
                          </a:solidFill>
                          <a:effectLst/>
                          <a:latin typeface="+mn-lt"/>
                          <a:ea typeface="+mn-ea"/>
                          <a:cs typeface="+mn-cs"/>
                        </a:rPr>
                        <a:t>字卡可做成</a:t>
                      </a:r>
                      <a:r>
                        <a:rPr lang="en-US" altLang="zh-TW" sz="2400" kern="1200" dirty="0">
                          <a:solidFill>
                            <a:schemeClr val="dk1"/>
                          </a:solidFill>
                          <a:effectLst/>
                          <a:latin typeface="+mn-lt"/>
                          <a:ea typeface="+mn-ea"/>
                          <a:cs typeface="+mn-cs"/>
                        </a:rPr>
                        <a:t>A4</a:t>
                      </a:r>
                      <a:r>
                        <a:rPr lang="zh-TW" altLang="zh-TW" sz="2400" kern="1200" dirty="0">
                          <a:solidFill>
                            <a:schemeClr val="dk1"/>
                          </a:solidFill>
                          <a:effectLst/>
                          <a:latin typeface="+mn-lt"/>
                          <a:ea typeface="+mn-ea"/>
                          <a:cs typeface="+mn-cs"/>
                        </a:rPr>
                        <a:t>大小，例如：</a:t>
                      </a:r>
                    </a:p>
                    <a:p>
                      <a:pPr marL="457200" lvl="0" indent="-457200">
                        <a:spcAft>
                          <a:spcPts val="0"/>
                        </a:spcAft>
                        <a:buFont typeface="+mj-lt"/>
                        <a:buAutoNum type="arabicPeriod" startAt="8"/>
                      </a:pPr>
                      <a:endParaRPr lang="zh-TW" sz="2000" kern="100" dirty="0">
                        <a:effectLst/>
                        <a:latin typeface="+mn-lt"/>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179705">
                        <a:spcAft>
                          <a:spcPts val="0"/>
                        </a:spcAft>
                      </a:pPr>
                      <a:r>
                        <a:rPr lang="en-US" sz="2000" kern="100" dirty="0">
                          <a:effectLst/>
                          <a:latin typeface="+mn-lt"/>
                          <a:ea typeface="微軟正黑體" panose="020B0604030504040204" pitchFamily="34" charset="-120"/>
                        </a:rPr>
                        <a:t> </a:t>
                      </a:r>
                      <a:endParaRPr lang="zh-TW" sz="2000" kern="100" dirty="0">
                        <a:effectLst/>
                        <a:latin typeface="+mn-lt"/>
                        <a:ea typeface="微軟正黑體" panose="020B0604030504040204" pitchFamily="34" charset="-120"/>
                      </a:endParaRPr>
                    </a:p>
                    <a:p>
                      <a:pPr marL="179705">
                        <a:spcAft>
                          <a:spcPts val="0"/>
                        </a:spcAft>
                      </a:pPr>
                      <a:br>
                        <a:rPr lang="zh-TW" sz="2000" kern="100" dirty="0">
                          <a:effectLst/>
                          <a:latin typeface="+mn-lt"/>
                          <a:ea typeface="微軟正黑體" panose="020B0604030504040204" pitchFamily="34" charset="-120"/>
                        </a:rPr>
                      </a:br>
                      <a:r>
                        <a:rPr lang="zh-TW" altLang="en-US" sz="2000" kern="100" dirty="0">
                          <a:effectLst/>
                          <a:latin typeface="+mn-lt"/>
                          <a:ea typeface="微軟正黑體" panose="020B0604030504040204" pitchFamily="34" charset="-120"/>
                        </a:rPr>
                        <a:t>告訴內圈學生可協助外圈同學，避免外圈同學掉出圈外</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5909199"/>
                  </a:ext>
                </a:extLst>
              </a:tr>
            </a:tbl>
          </a:graphicData>
        </a:graphic>
      </p:graphicFrame>
      <p:pic>
        <p:nvPicPr>
          <p:cNvPr id="5" name="圖片 4">
            <a:extLst>
              <a:ext uri="{FF2B5EF4-FFF2-40B4-BE49-F238E27FC236}">
                <a16:creationId xmlns:a16="http://schemas.microsoft.com/office/drawing/2014/main" id="{5830A71C-1B73-4856-8F3F-26F8107915AA}"/>
              </a:ext>
            </a:extLst>
          </p:cNvPr>
          <p:cNvPicPr>
            <a:picLocks noChangeAspect="1"/>
          </p:cNvPicPr>
          <p:nvPr/>
        </p:nvPicPr>
        <p:blipFill>
          <a:blip r:embed="rId2"/>
          <a:stretch>
            <a:fillRect/>
          </a:stretch>
        </p:blipFill>
        <p:spPr>
          <a:xfrm>
            <a:off x="1145853" y="11905022"/>
            <a:ext cx="7861959" cy="2346853"/>
          </a:xfrm>
          <a:prstGeom prst="rect">
            <a:avLst/>
          </a:prstGeom>
        </p:spPr>
      </p:pic>
      <p:sp>
        <p:nvSpPr>
          <p:cNvPr id="6" name="投影片編號版面配置區 1">
            <a:extLst>
              <a:ext uri="{FF2B5EF4-FFF2-40B4-BE49-F238E27FC236}">
                <a16:creationId xmlns:a16="http://schemas.microsoft.com/office/drawing/2014/main" id="{1A1CD59E-97B8-459E-AB67-81255813A6D7}"/>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918728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0EC4520D-30F7-4025-9668-17DA9BDCDAF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218</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2B5F8209-8B5B-4AF5-AFE2-EA766829E08E}"/>
              </a:ext>
            </a:extLst>
          </p:cNvPr>
          <p:cNvSpPr/>
          <p:nvPr/>
        </p:nvSpPr>
        <p:spPr>
          <a:xfrm>
            <a:off x="1983750" y="2224545"/>
            <a:ext cx="8340745" cy="1318374"/>
          </a:xfrm>
          <a:prstGeom prst="rect">
            <a:avLst/>
          </a:prstGeom>
        </p:spPr>
        <p:txBody>
          <a:bodyPr wrap="non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「同舟共濟」學習單</a:t>
            </a:r>
            <a:endParaRPr kumimoji="0" lang="en-US" altLang="zh-TW" sz="3200" b="1"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年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班  座號：</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姓名：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____________</a:t>
            </a:r>
            <a:endPar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endParaRPr>
          </a:p>
        </p:txBody>
      </p:sp>
      <p:sp>
        <p:nvSpPr>
          <p:cNvPr id="5" name="矩形 4">
            <a:extLst>
              <a:ext uri="{FF2B5EF4-FFF2-40B4-BE49-F238E27FC236}">
                <a16:creationId xmlns:a16="http://schemas.microsoft.com/office/drawing/2014/main" id="{5691762D-C7B7-4D5B-9067-8102EE69BEF6}"/>
              </a:ext>
            </a:extLst>
          </p:cNvPr>
          <p:cNvSpPr/>
          <p:nvPr/>
        </p:nvSpPr>
        <p:spPr>
          <a:xfrm>
            <a:off x="721866" y="2094205"/>
            <a:ext cx="1261884" cy="523220"/>
          </a:xfrm>
          <a:prstGeom prst="rect">
            <a:avLst/>
          </a:prstGeom>
          <a:ln>
            <a:solidFill>
              <a:schemeClr val="tx1"/>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rPr>
              <a:t>學習單</a:t>
            </a:r>
          </a:p>
        </p:txBody>
      </p:sp>
      <p:sp>
        <p:nvSpPr>
          <p:cNvPr id="6" name="矩形: 圓角 5">
            <a:extLst>
              <a:ext uri="{FF2B5EF4-FFF2-40B4-BE49-F238E27FC236}">
                <a16:creationId xmlns:a16="http://schemas.microsoft.com/office/drawing/2014/main" id="{C0F45148-B95E-4849-98E7-27076646A3D6}"/>
              </a:ext>
            </a:extLst>
          </p:cNvPr>
          <p:cNvSpPr/>
          <p:nvPr/>
        </p:nvSpPr>
        <p:spPr>
          <a:xfrm>
            <a:off x="988978" y="4202349"/>
            <a:ext cx="10214043" cy="9766570"/>
          </a:xfrm>
          <a:prstGeom prst="roundRect">
            <a:avLst>
              <a:gd name="adj" fmla="val 6381"/>
            </a:avLst>
          </a:prstGeom>
          <a:noFill/>
          <a:ln w="38100">
            <a:solidFill>
              <a:srgbClr val="92447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Times New Roman"/>
              <a:ea typeface="微軟正黑體"/>
              <a:cs typeface="+mn-cs"/>
            </a:endParaRPr>
          </a:p>
        </p:txBody>
      </p:sp>
      <p:sp>
        <p:nvSpPr>
          <p:cNvPr id="8" name="矩形 7">
            <a:extLst>
              <a:ext uri="{FF2B5EF4-FFF2-40B4-BE49-F238E27FC236}">
                <a16:creationId xmlns:a16="http://schemas.microsoft.com/office/drawing/2014/main" id="{F86EE8E1-F7F6-4C23-B7A7-59BE7C81C2F9}"/>
              </a:ext>
            </a:extLst>
          </p:cNvPr>
          <p:cNvSpPr/>
          <p:nvPr/>
        </p:nvSpPr>
        <p:spPr>
          <a:xfrm>
            <a:off x="1229015" y="4644668"/>
            <a:ext cx="9850213" cy="8791638"/>
          </a:xfrm>
          <a:prstGeom prst="rect">
            <a:avLst/>
          </a:prstGeom>
        </p:spPr>
        <p:txBody>
          <a:bodyPr wrap="square">
            <a:spAutoFit/>
          </a:bodyPr>
          <a:lstStyle/>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在「同舟共濟」的活動中，我參與了 □找字卡 □排字卡□拿字卡□協助同學</a:t>
            </a:r>
          </a:p>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這個活動讓我覺得</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a:t>
            </a: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，因為</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a:t>
            </a:r>
            <a:b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b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_____________________________________________________________</a:t>
            </a:r>
          </a:p>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我覺得小繩圈在班級裡像是</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a:t>
            </a:r>
            <a:b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b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 </a:t>
            </a: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；大繩圈在班級裡像是</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________________________________________</a:t>
            </a:r>
            <a:endPar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endParaRPr>
          </a:p>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在小繩圈裡，無法順利組合字卡的原因是</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a:t>
            </a:r>
            <a:b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b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____________________________________________________________</a:t>
            </a:r>
            <a:endPar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endParaRPr>
          </a:p>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在大繩圈裡，可以順利組合字卡的原因是</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       _____________________________________________________________</a:t>
            </a:r>
            <a:endPar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endParaRPr>
          </a:p>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我覺得站在大繩圈裡的感覺是</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a:t>
            </a:r>
            <a:b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b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_____________________________________________________________</a:t>
            </a:r>
            <a:endPar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endParaRPr>
          </a:p>
          <a:p>
            <a:pPr marL="342900" marR="0" lvl="0" indent="-342900" algn="l" defTabSz="914400" rtl="0" eaLnBrk="1" fontAlgn="auto" latinLnBrk="0" hangingPunct="1">
              <a:lnSpc>
                <a:spcPct val="200000"/>
              </a:lnSpc>
              <a:spcBef>
                <a:spcPts val="0"/>
              </a:spcBef>
              <a:spcAft>
                <a:spcPts val="0"/>
              </a:spcAft>
              <a:buClrTx/>
              <a:buSzTx/>
              <a:buFont typeface="+mj-lt"/>
              <a:buAutoNum type="arabicPeriod"/>
              <a:tabLst/>
              <a:defRPr/>
            </a:pPr>
            <a:r>
              <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這個活動給我的啟示是</a:t>
            </a: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_________________________________________</a:t>
            </a:r>
            <a:b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br>
            <a:r>
              <a:rPr kumimoji="0" lang="en-US"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rPr>
              <a:t>_____________________________________________________________</a:t>
            </a:r>
            <a:endParaRPr kumimoji="0" lang="zh-TW" altLang="zh-TW" sz="2200" b="0" i="0" u="none" strike="noStrike" kern="100" cap="none" spc="0" normalizeH="0" baseline="0" noProof="0" dirty="0">
              <a:ln>
                <a:noFill/>
              </a:ln>
              <a:solidFill>
                <a:prstClr val="black"/>
              </a:solidFill>
              <a:effectLst/>
              <a:uLnTx/>
              <a:uFillTx/>
              <a:latin typeface="Times New Roman"/>
              <a:ea typeface="微軟正黑體" panose="020B0604030504040204" pitchFamily="34" charset="-120"/>
              <a:cs typeface="Times New Roman" panose="02020603050405020304" pitchFamily="18" charset="0"/>
            </a:endParaRPr>
          </a:p>
        </p:txBody>
      </p:sp>
      <p:sp>
        <p:nvSpPr>
          <p:cNvPr id="9" name="投影片編號版面配置區 1">
            <a:extLst>
              <a:ext uri="{FF2B5EF4-FFF2-40B4-BE49-F238E27FC236}">
                <a16:creationId xmlns:a16="http://schemas.microsoft.com/office/drawing/2014/main" id="{2E2D77B1-2C01-4A75-B87A-BC9140050A99}"/>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411133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1FE497FF-B48C-4E86-9D1F-D47A346A5F9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219</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4" name="表格 3">
            <a:extLst>
              <a:ext uri="{FF2B5EF4-FFF2-40B4-BE49-F238E27FC236}">
                <a16:creationId xmlns:a16="http://schemas.microsoft.com/office/drawing/2014/main" id="{7E7B0D5A-ECB1-41C7-BCC2-8E4BF6507C6E}"/>
              </a:ext>
            </a:extLst>
          </p:cNvPr>
          <p:cNvGraphicFramePr>
            <a:graphicFrameLocks noGrp="1"/>
          </p:cNvGraphicFramePr>
          <p:nvPr/>
        </p:nvGraphicFramePr>
        <p:xfrm>
          <a:off x="623888" y="2187575"/>
          <a:ext cx="10725069" cy="12420173"/>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965960">
                  <a:extLst>
                    <a:ext uri="{9D8B030D-6E8A-4147-A177-3AD203B41FA5}">
                      <a16:colId xmlns:a16="http://schemas.microsoft.com/office/drawing/2014/main" val="874344208"/>
                    </a:ext>
                  </a:extLst>
                </a:gridCol>
                <a:gridCol w="1097280">
                  <a:extLst>
                    <a:ext uri="{9D8B030D-6E8A-4147-A177-3AD203B41FA5}">
                      <a16:colId xmlns:a16="http://schemas.microsoft.com/office/drawing/2014/main" val="4285098064"/>
                    </a:ext>
                  </a:extLst>
                </a:gridCol>
                <a:gridCol w="1290557">
                  <a:extLst>
                    <a:ext uri="{9D8B030D-6E8A-4147-A177-3AD203B41FA5}">
                      <a16:colId xmlns:a16="http://schemas.microsoft.com/office/drawing/2014/main" val="3283957970"/>
                    </a:ext>
                  </a:extLst>
                </a:gridCol>
              </a:tblGrid>
              <a:tr h="380573">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留言板角落</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2">
                  <a:txBody>
                    <a:bodyPr/>
                    <a:lstStyle/>
                    <a:p>
                      <a:pPr marL="179705">
                        <a:spcAft>
                          <a:spcPts val="0"/>
                        </a:spcAft>
                      </a:pPr>
                      <a:r>
                        <a:rPr lang="zh-TW" altLang="en-US" sz="2000" kern="100" dirty="0">
                          <a:effectLst/>
                          <a:latin typeface="+mn-lt"/>
                          <a:ea typeface="微軟正黑體" panose="020B0604030504040204" pitchFamily="34" charset="-120"/>
                        </a:rPr>
                        <a:t>吳佩玲</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8194378"/>
                  </a:ext>
                </a:extLst>
              </a:tr>
              <a:tr h="562149">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激發學生的班級歸屬感。</a:t>
                      </a:r>
                    </a:p>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提供接納的互動情境，增進學生之間的連結。</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281075">
                <a:tc gridSpan="4">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179705">
                        <a:spcAft>
                          <a:spcPts val="0"/>
                        </a:spcAft>
                      </a:pPr>
                      <a:r>
                        <a:rPr lang="zh-TW" sz="2000" b="1" kern="100" dirty="0">
                          <a:effectLst/>
                          <a:latin typeface="+mn-lt"/>
                          <a:ea typeface="微軟正黑體" panose="020B0604030504040204" pitchFamily="34" charset="-120"/>
                        </a:rPr>
                        <a:t>備註</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1902615279"/>
                  </a:ext>
                </a:extLst>
              </a:tr>
              <a:tr h="9340214">
                <a:tc gridSpan="4">
                  <a:txBody>
                    <a:bodyPr/>
                    <a:lstStyle/>
                    <a:p>
                      <a:pPr marL="457200" lvl="0" indent="-457200">
                        <a:spcAft>
                          <a:spcPts val="0"/>
                        </a:spcAft>
                        <a:buFont typeface="+mj-ea"/>
                        <a:buAutoNum type="ea1ChtPeriod"/>
                      </a:pPr>
                      <a:endParaRPr lang="en-US" altLang="zh-TW" sz="2000" kern="100" dirty="0">
                        <a:effectLst/>
                        <a:latin typeface="+mn-lt"/>
                        <a:ea typeface="微軟正黑體" panose="020B0604030504040204" pitchFamily="34" charset="-120"/>
                      </a:endParaRPr>
                    </a:p>
                    <a:p>
                      <a:pPr marL="457200" lvl="0" indent="-457200">
                        <a:spcAft>
                          <a:spcPts val="0"/>
                        </a:spcAft>
                        <a:buFont typeface="+mj-ea"/>
                        <a:buAutoNum type="ea1ChtPeriod"/>
                      </a:pPr>
                      <a:r>
                        <a:rPr lang="zh-TW" altLang="en-US" sz="2000" kern="100" dirty="0">
                          <a:effectLst/>
                          <a:latin typeface="+mn-lt"/>
                          <a:ea typeface="微軟正黑體" panose="020B0604030504040204" pitchFamily="34" charset="-120"/>
                        </a:rPr>
                        <a:t>學期初開始，持續到學期末</a:t>
                      </a:r>
                      <a:endParaRPr lang="zh-TW" sz="2000" kern="100" dirty="0">
                        <a:effectLst/>
                        <a:latin typeface="+mn-lt"/>
                        <a:ea typeface="微軟正黑體" panose="020B0604030504040204" pitchFamily="34" charset="-120"/>
                      </a:endParaRPr>
                    </a:p>
                    <a:p>
                      <a:pPr marL="457200" lvl="0" indent="-457200">
                        <a:spcAft>
                          <a:spcPts val="0"/>
                        </a:spcAft>
                        <a:buFont typeface="+mj-ea"/>
                        <a:buAutoNum type="ea1ChtPeriod"/>
                        <a:tabLst>
                          <a:tab pos="520700" algn="l"/>
                        </a:tabLst>
                      </a:pPr>
                      <a:r>
                        <a:rPr lang="zh-TW" sz="2000" kern="100" dirty="0">
                          <a:effectLst/>
                          <a:latin typeface="+mn-lt"/>
                          <a:ea typeface="微軟正黑體" panose="020B0604030504040204" pitchFamily="34" charset="-120"/>
                        </a:rPr>
                        <a:t>器材：</a:t>
                      </a: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r>
                        <a:rPr lang="zh-TW" altLang="en-US" sz="2000" kern="100" dirty="0">
                          <a:effectLst/>
                          <a:latin typeface="+mn-lt"/>
                          <a:ea typeface="微軟正黑體" panose="020B0604030504040204" pitchFamily="34" charset="-120"/>
                        </a:rPr>
                        <a:t>留言板：在教室佈告欄中規劃出約半開海報紙大小的版面，略加設計並寫出留言板字樣。</a:t>
                      </a: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r>
                        <a:rPr lang="zh-TW" altLang="en-US" sz="2000" kern="100" dirty="0">
                          <a:effectLst/>
                          <a:latin typeface="+mn-lt"/>
                          <a:ea typeface="微軟正黑體" panose="020B0604030504040204" pitchFamily="34" charset="-120"/>
                        </a:rPr>
                        <a:t>便利貼數本（用來留言或回應）。</a:t>
                      </a:r>
                    </a:p>
                    <a:p>
                      <a:pPr marL="355600" lvl="1" indent="0">
                        <a:spcAft>
                          <a:spcPts val="0"/>
                        </a:spcAft>
                        <a:buFont typeface="+mj-lt"/>
                        <a:buAutoNum type="arabicPeriod"/>
                        <a:tabLst>
                          <a:tab pos="901700" algn="l"/>
                        </a:tabLst>
                      </a:pPr>
                      <a:r>
                        <a:rPr lang="zh-TW" altLang="en-US" sz="2000" kern="100" dirty="0">
                          <a:effectLst/>
                          <a:latin typeface="+mn-lt"/>
                          <a:ea typeface="微軟正黑體" panose="020B0604030504040204" pitchFamily="34" charset="-120"/>
                        </a:rPr>
                        <a:t>筆記本一本（收集留言用的便利貼）。</a:t>
                      </a:r>
                      <a:endParaRPr lang="en-US" altLang="zh-TW" sz="2000" kern="100" dirty="0">
                        <a:effectLst/>
                        <a:latin typeface="+mn-lt"/>
                        <a:ea typeface="微軟正黑體" panose="020B0604030504040204" pitchFamily="34" charset="-120"/>
                      </a:endParaRPr>
                    </a:p>
                    <a:p>
                      <a:pPr marL="355600" lvl="1" indent="0">
                        <a:spcAft>
                          <a:spcPts val="0"/>
                        </a:spcAft>
                        <a:buFont typeface="+mj-lt"/>
                        <a:buAutoNum type="arabicPeriod"/>
                        <a:tabLst>
                          <a:tab pos="901700" algn="l"/>
                        </a:tabLst>
                      </a:pPr>
                      <a:endParaRPr lang="zh-TW" sz="2000" kern="100" dirty="0">
                        <a:effectLst/>
                        <a:latin typeface="+mn-lt"/>
                        <a:ea typeface="微軟正黑體" panose="020B0604030504040204" pitchFamily="34" charset="-120"/>
                      </a:endParaRPr>
                    </a:p>
                    <a:p>
                      <a:pPr marL="342900" lvl="0" indent="-342900">
                        <a:spcAft>
                          <a:spcPts val="0"/>
                        </a:spcAft>
                        <a:buFont typeface="+mj-ea"/>
                        <a:buAutoNum type="ea1ChtPeriod"/>
                      </a:pPr>
                      <a:r>
                        <a:rPr lang="zh-TW" sz="2000" kern="100" dirty="0">
                          <a:effectLst/>
                          <a:latin typeface="+mn-lt"/>
                          <a:ea typeface="微軟正黑體" panose="020B0604030504040204" pitchFamily="34" charset="-120"/>
                        </a:rPr>
                        <a:t>場地：</a:t>
                      </a:r>
                      <a:r>
                        <a:rPr lang="zh-TW" altLang="en-US" sz="2000" kern="100" dirty="0">
                          <a:effectLst/>
                          <a:latin typeface="+mn-lt"/>
                          <a:ea typeface="微軟正黑體" panose="020B0604030504040204" pitchFamily="34" charset="-120"/>
                        </a:rPr>
                        <a:t>教室內佈告欄一角</a:t>
                      </a:r>
                      <a:r>
                        <a:rPr lang="zh-TW" sz="2000" kern="100" dirty="0">
                          <a:effectLst/>
                          <a:latin typeface="+mn-lt"/>
                          <a:ea typeface="微軟正黑體" panose="020B0604030504040204" pitchFamily="34" charset="-120"/>
                        </a:rPr>
                        <a:t>。</a:t>
                      </a:r>
                      <a:endParaRPr lang="en-US" altLang="zh-TW" sz="2000" kern="100" dirty="0">
                        <a:effectLst/>
                        <a:latin typeface="+mn-lt"/>
                        <a:ea typeface="微軟正黑體" panose="020B0604030504040204" pitchFamily="34" charset="-120"/>
                      </a:endParaRPr>
                    </a:p>
                    <a:p>
                      <a:pPr marL="342900" lvl="0" indent="-342900">
                        <a:spcAft>
                          <a:spcPts val="0"/>
                        </a:spcAft>
                        <a:buFont typeface="+mj-ea"/>
                        <a:buAutoNum type="ea1ChtPeriod"/>
                      </a:pPr>
                      <a:endParaRPr lang="zh-TW" sz="2000" kern="100" dirty="0">
                        <a:effectLst/>
                        <a:latin typeface="+mn-lt"/>
                        <a:ea typeface="微軟正黑體" panose="020B0604030504040204" pitchFamily="34" charset="-120"/>
                      </a:endParaRPr>
                    </a:p>
                    <a:p>
                      <a:pPr marL="342900" lvl="0" indent="-342900">
                        <a:spcAft>
                          <a:spcPts val="0"/>
                        </a:spcAft>
                        <a:buFont typeface="+mj-ea"/>
                        <a:buAutoNum type="ea1ChtPeriod"/>
                      </a:pPr>
                      <a:r>
                        <a:rPr lang="zh-TW" sz="2000" kern="100" dirty="0">
                          <a:effectLst/>
                          <a:latin typeface="+mn-lt"/>
                          <a:ea typeface="微軟正黑體" panose="020B0604030504040204" pitchFamily="34" charset="-120"/>
                        </a:rPr>
                        <a:t>實施流程：</a:t>
                      </a:r>
                      <a:endParaRPr lang="en-US" altLang="zh-TW" sz="2000" kern="100" dirty="0">
                        <a:effectLst/>
                        <a:latin typeface="+mn-lt"/>
                        <a:ea typeface="微軟正黑體" panose="020B0604030504040204" pitchFamily="34" charset="-120"/>
                      </a:endParaRPr>
                    </a:p>
                    <a:p>
                      <a:pPr marL="533400" lvl="0" indent="-190500">
                        <a:lnSpc>
                          <a:spcPct val="150000"/>
                        </a:lnSpc>
                        <a:spcAft>
                          <a:spcPts val="0"/>
                        </a:spcAft>
                        <a:buFont typeface="+mj-lt"/>
                        <a:buAutoNum type="arabicPeriod"/>
                      </a:pPr>
                      <a:r>
                        <a:rPr lang="zh-TW" altLang="en-US" sz="2000" kern="100" dirty="0">
                          <a:effectLst/>
                          <a:latin typeface="+mn-lt"/>
                          <a:ea typeface="微軟正黑體" panose="020B0604030504040204" pitchFamily="34" charset="-120"/>
                        </a:rPr>
                        <a:t>在留言板製作完成後，利用一節課時間說明設置留言板的目的：留言板是班級師生共享的小天地，學生可用便利貼抒發自己的情緒或問題，或提出對班上事務的看法或意見。</a:t>
                      </a:r>
                    </a:p>
                    <a:p>
                      <a:pPr marL="355600" lvl="0" indent="-12700">
                        <a:lnSpc>
                          <a:spcPct val="150000"/>
                        </a:lnSpc>
                        <a:spcAft>
                          <a:spcPts val="0"/>
                        </a:spcAft>
                        <a:buFont typeface="+mj-lt"/>
                        <a:buAutoNum type="arabicPeriod"/>
                      </a:pPr>
                      <a:r>
                        <a:rPr lang="zh-TW" altLang="en-US" sz="2000" kern="100" dirty="0">
                          <a:effectLst/>
                          <a:latin typeface="+mn-lt"/>
                          <a:ea typeface="微軟正黑體" panose="020B0604030504040204" pitchFamily="34" charset="-120"/>
                        </a:rPr>
                        <a:t>留言需知：</a:t>
                      </a:r>
                      <a:endParaRPr lang="en-US" altLang="zh-TW" sz="2000" kern="100" dirty="0">
                        <a:effectLst/>
                        <a:latin typeface="+mn-lt"/>
                        <a:ea typeface="微軟正黑體" panose="020B0604030504040204" pitchFamily="34" charset="-120"/>
                      </a:endParaRPr>
                    </a:p>
                    <a:p>
                      <a:pPr marL="1257300" lvl="1" indent="-306388">
                        <a:lnSpc>
                          <a:spcPct val="150000"/>
                        </a:lnSpc>
                        <a:spcAft>
                          <a:spcPts val="0"/>
                        </a:spcAft>
                        <a:buFont typeface="+mj-lt"/>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留言以抒發感受為主，建議多用“我訊息”，例如：</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這件事給我的感覺是</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我感覺生氣是因為</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a:t>
                      </a:r>
                      <a:endParaRPr lang="en-US" altLang="zh-TW" sz="2000" kern="100" dirty="0">
                        <a:effectLst/>
                        <a:latin typeface="+mn-lt"/>
                        <a:ea typeface="微軟正黑體" panose="020B0604030504040204" pitchFamily="34" charset="-120"/>
                      </a:endParaRPr>
                    </a:p>
                    <a:p>
                      <a:pPr marL="952485" lvl="1" indent="0">
                        <a:lnSpc>
                          <a:spcPct val="150000"/>
                        </a:lnSpc>
                        <a:spcAft>
                          <a:spcPts val="0"/>
                        </a:spcAft>
                        <a:buFont typeface="+mj-lt"/>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禁寫髒話、惡意批評，也不可做人身攻擊。</a:t>
                      </a:r>
                      <a:endParaRPr lang="en-US" altLang="zh-TW" sz="2000" kern="100" dirty="0">
                        <a:effectLst/>
                        <a:latin typeface="+mn-lt"/>
                        <a:ea typeface="微軟正黑體" panose="020B0604030504040204" pitchFamily="34" charset="-120"/>
                      </a:endParaRPr>
                    </a:p>
                    <a:p>
                      <a:pPr marL="952485" lvl="1" indent="0">
                        <a:lnSpc>
                          <a:spcPct val="150000"/>
                        </a:lnSpc>
                        <a:spcAft>
                          <a:spcPts val="0"/>
                        </a:spcAft>
                        <a:buFont typeface="+mj-lt"/>
                        <a:buNone/>
                      </a:pPr>
                      <a:r>
                        <a:rPr lang="en-US" altLang="zh-TW" sz="2000" kern="100" dirty="0">
                          <a:effectLst/>
                          <a:latin typeface="+mn-lt"/>
                          <a:ea typeface="微軟正黑體" panose="020B0604030504040204" pitchFamily="34" charset="-120"/>
                        </a:rPr>
                        <a:t>(3)</a:t>
                      </a:r>
                      <a:r>
                        <a:rPr lang="zh-TW" altLang="en-US" sz="2000" kern="100" dirty="0">
                          <a:effectLst/>
                          <a:latin typeface="+mn-lt"/>
                          <a:ea typeface="微軟正黑體" panose="020B0604030504040204" pitchFamily="34" charset="-120"/>
                        </a:rPr>
                        <a:t>可具名或不具名。</a:t>
                      </a:r>
                    </a:p>
                    <a:p>
                      <a:pPr marL="355600" lvl="0" indent="-12700">
                        <a:lnSpc>
                          <a:spcPct val="150000"/>
                        </a:lnSpc>
                        <a:spcAft>
                          <a:spcPts val="0"/>
                        </a:spcAft>
                        <a:buFont typeface="+mj-lt"/>
                        <a:buAutoNum type="arabicPeriod"/>
                      </a:pPr>
                      <a:r>
                        <a:rPr lang="zh-TW" altLang="en-US" sz="2000" kern="100" dirty="0">
                          <a:effectLst/>
                          <a:latin typeface="+mn-lt"/>
                          <a:ea typeface="微軟正黑體" panose="020B0604030504040204" pitchFamily="34" charset="-120"/>
                        </a:rPr>
                        <a:t>推選出一名同學擔任留言板板主，負責管理留言板及便利貼。</a:t>
                      </a:r>
                    </a:p>
                    <a:p>
                      <a:pPr marL="355600" lvl="0" indent="-12700">
                        <a:lnSpc>
                          <a:spcPct val="150000"/>
                        </a:lnSpc>
                        <a:spcAft>
                          <a:spcPts val="0"/>
                        </a:spcAft>
                        <a:buFont typeface="+mj-lt"/>
                        <a:buAutoNum type="arabicPeriod"/>
                      </a:pPr>
                      <a:r>
                        <a:rPr lang="zh-TW" altLang="en-US" sz="2000" kern="100" dirty="0">
                          <a:effectLst/>
                          <a:latin typeface="+mn-lt"/>
                          <a:ea typeface="微軟正黑體" panose="020B0604030504040204" pitchFamily="34" charset="-120"/>
                        </a:rPr>
                        <a:t>想要留言的同學可向板主索取便利貼，書寫留言後張貼於留言板上。</a:t>
                      </a:r>
                    </a:p>
                    <a:p>
                      <a:pPr marL="355600" lvl="0" indent="-12700">
                        <a:lnSpc>
                          <a:spcPct val="150000"/>
                        </a:lnSpc>
                        <a:spcAft>
                          <a:spcPts val="0"/>
                        </a:spcAft>
                        <a:buFont typeface="+mj-lt"/>
                        <a:buAutoNum type="arabicPeriod"/>
                      </a:pPr>
                      <a:r>
                        <a:rPr lang="zh-TW" altLang="en-US" sz="2000" kern="100" dirty="0">
                          <a:effectLst/>
                          <a:latin typeface="+mn-lt"/>
                          <a:ea typeface="微軟正黑體" panose="020B0604030504040204" pitchFamily="34" charset="-120"/>
                        </a:rPr>
                        <a:t>板主要負責在每週一取下前週留言板上的便利貼並收集於筆記本內，妥善保管</a:t>
                      </a:r>
                    </a:p>
                    <a:p>
                      <a:pPr marL="0" lvl="0" indent="0">
                        <a:spcAft>
                          <a:spcPts val="0"/>
                        </a:spcAft>
                        <a:buFont typeface="+mj-ea"/>
                        <a:buNone/>
                      </a:pPr>
                      <a:endParaRPr lang="zh-TW" sz="2000" kern="100" dirty="0">
                        <a:effectLst/>
                        <a:latin typeface="+mn-lt"/>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endParaRPr lang="en-US" altLang="zh-TW" sz="2000" kern="100" dirty="0">
                        <a:effectLst/>
                        <a:latin typeface="+mn-lt"/>
                        <a:ea typeface="微軟正黑體" panose="020B0604030504040204" pitchFamily="34" charset="-120"/>
                      </a:endParaRPr>
                    </a:p>
                    <a:p>
                      <a:pPr marL="179705">
                        <a:spcAft>
                          <a:spcPts val="0"/>
                        </a:spcAft>
                      </a:pPr>
                      <a:r>
                        <a:rPr lang="zh-TW" altLang="en-US" sz="2000" kern="100" dirty="0">
                          <a:effectLst/>
                          <a:latin typeface="+mn-lt"/>
                          <a:ea typeface="微軟正黑體" panose="020B0604030504040204" pitchFamily="34" charset="-120"/>
                        </a:rPr>
                        <a:t>如學生參與情形不佳，導師可率先留言，或請一些同學留言。</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5909199"/>
                  </a:ext>
                </a:extLst>
              </a:tr>
            </a:tbl>
          </a:graphicData>
        </a:graphic>
      </p:graphicFrame>
      <p:pic>
        <p:nvPicPr>
          <p:cNvPr id="5" name="圖片 4" descr="DSC05715">
            <a:extLst>
              <a:ext uri="{FF2B5EF4-FFF2-40B4-BE49-F238E27FC236}">
                <a16:creationId xmlns:a16="http://schemas.microsoft.com/office/drawing/2014/main" id="{787F0EAF-39FA-4437-895E-C4282CE37F37}"/>
              </a:ext>
            </a:extLst>
          </p:cNvPr>
          <p:cNvPicPr/>
          <p:nvPr/>
        </p:nvPicPr>
        <p:blipFill>
          <a:blip r:embed="rId2"/>
          <a:srcRect/>
          <a:stretch>
            <a:fillRect/>
          </a:stretch>
        </p:blipFill>
        <p:spPr bwMode="auto">
          <a:xfrm>
            <a:off x="2404110" y="4793977"/>
            <a:ext cx="1951990" cy="2470150"/>
          </a:xfrm>
          <a:prstGeom prst="rect">
            <a:avLst/>
          </a:prstGeom>
          <a:noFill/>
          <a:ln w="9525">
            <a:noFill/>
            <a:miter lim="800000"/>
            <a:headEnd/>
            <a:tailEnd/>
          </a:ln>
        </p:spPr>
      </p:pic>
      <p:pic>
        <p:nvPicPr>
          <p:cNvPr id="6" name="圖片 5" descr="DSC05577">
            <a:extLst>
              <a:ext uri="{FF2B5EF4-FFF2-40B4-BE49-F238E27FC236}">
                <a16:creationId xmlns:a16="http://schemas.microsoft.com/office/drawing/2014/main" id="{A2F04D70-A3FA-495E-B8DA-BEE56B93CF99}"/>
              </a:ext>
            </a:extLst>
          </p:cNvPr>
          <p:cNvPicPr/>
          <p:nvPr/>
        </p:nvPicPr>
        <p:blipFill>
          <a:blip r:embed="rId3"/>
          <a:srcRect/>
          <a:stretch>
            <a:fillRect/>
          </a:stretch>
        </p:blipFill>
        <p:spPr bwMode="auto">
          <a:xfrm>
            <a:off x="4470042" y="4793977"/>
            <a:ext cx="1951990" cy="2470150"/>
          </a:xfrm>
          <a:prstGeom prst="rect">
            <a:avLst/>
          </a:prstGeom>
          <a:noFill/>
          <a:ln w="9525">
            <a:noFill/>
            <a:miter lim="800000"/>
            <a:headEnd/>
            <a:tailEnd/>
          </a:ln>
        </p:spPr>
      </p:pic>
      <p:sp>
        <p:nvSpPr>
          <p:cNvPr id="7" name="投影片編號版面配置區 1">
            <a:extLst>
              <a:ext uri="{FF2B5EF4-FFF2-40B4-BE49-F238E27FC236}">
                <a16:creationId xmlns:a16="http://schemas.microsoft.com/office/drawing/2014/main" id="{D55A1C80-713C-428A-AEF6-F8E9778D5DEA}"/>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2131443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1C944A87-B2B6-454B-9CEE-6882B598525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220</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4" name="表格 3">
            <a:extLst>
              <a:ext uri="{FF2B5EF4-FFF2-40B4-BE49-F238E27FC236}">
                <a16:creationId xmlns:a16="http://schemas.microsoft.com/office/drawing/2014/main" id="{3D4CBCB7-344E-4051-8ED6-75EDCAD87035}"/>
              </a:ext>
            </a:extLst>
          </p:cNvPr>
          <p:cNvGraphicFramePr>
            <a:graphicFrameLocks noGrp="1"/>
          </p:cNvGraphicFramePr>
          <p:nvPr/>
        </p:nvGraphicFramePr>
        <p:xfrm>
          <a:off x="623888" y="2187575"/>
          <a:ext cx="10725069" cy="11595332"/>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043940">
                  <a:extLst>
                    <a:ext uri="{9D8B030D-6E8A-4147-A177-3AD203B41FA5}">
                      <a16:colId xmlns:a16="http://schemas.microsoft.com/office/drawing/2014/main" val="874344208"/>
                    </a:ext>
                  </a:extLst>
                </a:gridCol>
                <a:gridCol w="922020">
                  <a:extLst>
                    <a:ext uri="{9D8B030D-6E8A-4147-A177-3AD203B41FA5}">
                      <a16:colId xmlns:a16="http://schemas.microsoft.com/office/drawing/2014/main" val="657625516"/>
                    </a:ext>
                  </a:extLst>
                </a:gridCol>
                <a:gridCol w="2387837">
                  <a:extLst>
                    <a:ext uri="{9D8B030D-6E8A-4147-A177-3AD203B41FA5}">
                      <a16:colId xmlns:a16="http://schemas.microsoft.com/office/drawing/2014/main" val="4285098064"/>
                    </a:ext>
                  </a:extLst>
                </a:gridCol>
              </a:tblGrid>
              <a:tr h="408839">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愛心早餐吧</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179705">
                        <a:spcAft>
                          <a:spcPts val="0"/>
                        </a:spcAft>
                      </a:pP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黃煒華</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94378"/>
                  </a:ext>
                </a:extLst>
              </a:tr>
              <a:tr h="603901">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使學生感受到被負責的成人照顧及保護的感覺。</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327438">
                <a:tc gridSpan="3">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gridSpan="2">
                  <a:txBody>
                    <a:bodyPr/>
                    <a:lstStyle/>
                    <a:p>
                      <a:r>
                        <a:rPr lang="zh-TW" sz="2000" b="1" kern="100">
                          <a:effectLst/>
                          <a:latin typeface="+mn-lt"/>
                          <a:ea typeface="微軟正黑體" panose="020B0604030504040204" pitchFamily="34" charset="-120"/>
                        </a:rPr>
                        <a:t>備註</a:t>
                      </a:r>
                      <a:endParaRPr lang="zh-TW" altLang="en-US"/>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extLst>
                  <a:ext uri="{0D108BD9-81ED-4DB2-BD59-A6C34878D82A}">
                    <a16:rowId xmlns:a16="http://schemas.microsoft.com/office/drawing/2014/main" val="1902615279"/>
                  </a:ext>
                </a:extLst>
              </a:tr>
              <a:tr h="10255154">
                <a:tc gridSpan="3">
                  <a:txBody>
                    <a:bodyPr/>
                    <a:lstStyle/>
                    <a:p>
                      <a:pPr marL="457200" lvl="0" indent="-457200">
                        <a:lnSpc>
                          <a:spcPct val="150000"/>
                        </a:lnSpc>
                        <a:spcAft>
                          <a:spcPts val="0"/>
                        </a:spcAft>
                        <a:buFont typeface="+mj-ea"/>
                        <a:buAutoNum type="ea1ChtPeriod"/>
                      </a:pPr>
                      <a:endParaRPr lang="en-US" altLang="zh-TW" sz="2000" kern="100" dirty="0">
                        <a:effectLst/>
                        <a:latin typeface="+mn-lt"/>
                        <a:ea typeface="微軟正黑體" panose="020B0604030504040204" pitchFamily="34" charset="-120"/>
                      </a:endParaRP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實施時間：整學期。</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器材：馬克杯數個、沖泡式飲品（如奶粉、麥片、早餐穀片、腰果飲料等）、小包裝餅乾。</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場地：在教室中適當的位置（如教室角落的小桌子、導師辦公桌的一角或是班級書櫃等）。</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實施流程：</a:t>
                      </a:r>
                      <a:endParaRPr lang="en-US" altLang="zh-TW" sz="2000" kern="100" dirty="0">
                        <a:effectLst/>
                        <a:latin typeface="+mn-lt"/>
                        <a:ea typeface="微軟正黑體" panose="020B0604030504040204" pitchFamily="34" charset="-120"/>
                      </a:endParaRPr>
                    </a:p>
                    <a:p>
                      <a:pPr marL="808038" lvl="1" indent="-200025">
                        <a:lnSpc>
                          <a:spcPct val="150000"/>
                        </a:lnSpc>
                        <a:spcAft>
                          <a:spcPts val="0"/>
                        </a:spcAft>
                        <a:buFont typeface="+mj-ea"/>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在教室角落的小桌子、導師辦公桌的一角或是班級書櫃裡設置「愛心早餐吧」。</a:t>
                      </a:r>
                      <a:endParaRPr lang="en-US" altLang="zh-TW" sz="2000" kern="100" dirty="0">
                        <a:effectLst/>
                        <a:latin typeface="+mn-lt"/>
                        <a:ea typeface="微軟正黑體" panose="020B0604030504040204" pitchFamily="34" charset="-120"/>
                      </a:endParaRPr>
                    </a:p>
                    <a:p>
                      <a:pPr marL="808038" lvl="1" indent="-200025">
                        <a:lnSpc>
                          <a:spcPct val="150000"/>
                        </a:lnSpc>
                        <a:spcAft>
                          <a:spcPts val="0"/>
                        </a:spcAft>
                        <a:buFont typeface="+mj-ea"/>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利用班會或早自習</a:t>
                      </a:r>
                      <a:r>
                        <a:rPr lang="en-US" altLang="zh-TW" sz="2000" kern="100" dirty="0">
                          <a:effectLst/>
                          <a:latin typeface="+mn-lt"/>
                          <a:ea typeface="微軟正黑體" panose="020B0604030504040204" pitchFamily="34" charset="-120"/>
                        </a:rPr>
                        <a:t>5~10</a:t>
                      </a:r>
                      <a:r>
                        <a:rPr lang="zh-TW" altLang="en-US" sz="2000" kern="100" dirty="0">
                          <a:effectLst/>
                          <a:latin typeface="+mn-lt"/>
                          <a:ea typeface="微軟正黑體" panose="020B0604030504040204" pitchFamily="34" charset="-120"/>
                        </a:rPr>
                        <a:t>分鐘的時間，說明早餐的重要性及設置「愛心早餐吧」的用意。</a:t>
                      </a:r>
                      <a:endParaRPr lang="en-US" altLang="zh-TW" sz="2000" kern="100" dirty="0">
                        <a:effectLst/>
                        <a:latin typeface="+mn-lt"/>
                        <a:ea typeface="微軟正黑體" panose="020B0604030504040204" pitchFamily="34" charset="-120"/>
                      </a:endParaRPr>
                    </a:p>
                    <a:p>
                      <a:pPr marL="808038" lvl="1" indent="-200025">
                        <a:lnSpc>
                          <a:spcPct val="150000"/>
                        </a:lnSpc>
                        <a:spcAft>
                          <a:spcPts val="0"/>
                        </a:spcAft>
                        <a:buFont typeface="+mj-ea"/>
                        <a:buNone/>
                      </a:pPr>
                      <a:r>
                        <a:rPr lang="en-US" altLang="zh-TW" sz="2000" kern="100" dirty="0">
                          <a:effectLst/>
                          <a:latin typeface="+mn-lt"/>
                          <a:ea typeface="微軟正黑體" panose="020B0604030504040204" pitchFamily="34" charset="-120"/>
                        </a:rPr>
                        <a:t>3.</a:t>
                      </a:r>
                      <a:r>
                        <a:rPr lang="zh-TW" altLang="en-US" sz="2000" kern="100" dirty="0">
                          <a:effectLst/>
                          <a:latin typeface="+mn-lt"/>
                          <a:ea typeface="微軟正黑體" panose="020B0604030504040204" pitchFamily="34" charset="-120"/>
                        </a:rPr>
                        <a:t>導師每日清晨到校或早自習時向學生道早安，詢問學生是否吃過早餐、吃些什麼；若還未吃早餐，先詢問未用餐的原因，再請學生利用時間、在第一節上課前到「愛心早餐吧」吃早餐。</a:t>
                      </a:r>
                      <a:endParaRPr lang="en-US" altLang="zh-TW" sz="2000" kern="100" dirty="0">
                        <a:effectLst/>
                        <a:latin typeface="+mn-lt"/>
                        <a:ea typeface="微軟正黑體" panose="020B0604030504040204" pitchFamily="34" charset="-120"/>
                      </a:endParaRPr>
                    </a:p>
                    <a:p>
                      <a:pPr marL="808038" lvl="1" indent="-200025">
                        <a:lnSpc>
                          <a:spcPct val="150000"/>
                        </a:lnSpc>
                        <a:spcAft>
                          <a:spcPts val="0"/>
                        </a:spcAft>
                        <a:buFont typeface="+mj-ea"/>
                        <a:buNone/>
                      </a:pPr>
                      <a:r>
                        <a:rPr lang="en-US" altLang="zh-TW" sz="2000" kern="100" dirty="0">
                          <a:effectLst/>
                          <a:latin typeface="+mn-lt"/>
                          <a:ea typeface="微軟正黑體" panose="020B0604030504040204" pitchFamily="34" charset="-120"/>
                        </a:rPr>
                        <a:t>4.</a:t>
                      </a:r>
                      <a:r>
                        <a:rPr lang="zh-TW" altLang="en-US" sz="2000" kern="100" dirty="0">
                          <a:effectLst/>
                          <a:latin typeface="+mn-lt"/>
                          <a:ea typeface="微軟正黑體" panose="020B0604030504040204" pitchFamily="34" charset="-120"/>
                        </a:rPr>
                        <a:t>用過「愛心早餐吧」食品的學生除了要將馬克杯洗乾淨歸位，隔天還要提供一份相近的飲品或餅乾放回「愛心早餐吧」中，讓其他的同學也有機會享用。</a:t>
                      </a:r>
                      <a:endParaRPr lang="en-US" altLang="zh-TW" sz="2000" kern="100" dirty="0">
                        <a:effectLst/>
                        <a:latin typeface="+mn-lt"/>
                        <a:ea typeface="微軟正黑體" panose="020B0604030504040204" pitchFamily="34" charset="-120"/>
                      </a:endParaRPr>
                    </a:p>
                    <a:p>
                      <a:pPr marL="808038" lvl="1" indent="-200025">
                        <a:lnSpc>
                          <a:spcPct val="150000"/>
                        </a:lnSpc>
                        <a:spcAft>
                          <a:spcPts val="0"/>
                        </a:spcAft>
                        <a:buFont typeface="+mj-ea"/>
                        <a:buNone/>
                      </a:pPr>
                      <a:r>
                        <a:rPr lang="en-US" altLang="zh-TW" sz="2000" kern="100" dirty="0">
                          <a:effectLst/>
                          <a:latin typeface="+mn-lt"/>
                          <a:ea typeface="微軟正黑體" panose="020B0604030504040204" pitchFamily="34" charset="-120"/>
                        </a:rPr>
                        <a:t>5.</a:t>
                      </a:r>
                      <a:r>
                        <a:rPr lang="zh-TW" altLang="en-US" sz="2000" kern="100" dirty="0">
                          <a:effectLst/>
                          <a:latin typeface="+mn-lt"/>
                          <a:ea typeface="微軟正黑體" panose="020B0604030504040204" pitchFamily="34" charset="-120"/>
                        </a:rPr>
                        <a:t>學生之間也要互道早安，關心彼此的用餐情形。</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「愛心早餐吧」的食品盡可能以健康、衛生為主，謝絕過期或垃圾食物及含糖飲料。且以方便取用、不易腐壞變質的食品為原則。</a:t>
                      </a: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可用桌巾、花瓶把「愛心早餐吧」佈置的很美觀，變成學生很喜歡、也會協助維護的角落。</a:t>
                      </a: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除了早餐時間，若有同學在餐間時間覺得肚子餓也可取用「愛心早餐吧」的食品，但要限制學生不要在午餐前</a:t>
                      </a: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小時取用，以免影響午餐食慾。</a:t>
                      </a: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可使用「登記表」提醒學生記得回饋食物</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135909199"/>
                  </a:ext>
                </a:extLst>
              </a:tr>
            </a:tbl>
          </a:graphicData>
        </a:graphic>
      </p:graphicFrame>
      <p:sp>
        <p:nvSpPr>
          <p:cNvPr id="5" name="投影片編號版面配置區 1">
            <a:extLst>
              <a:ext uri="{FF2B5EF4-FFF2-40B4-BE49-F238E27FC236}">
                <a16:creationId xmlns:a16="http://schemas.microsoft.com/office/drawing/2014/main" id="{0EBEFA19-8B91-493E-9D96-E8455E8AB54E}"/>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97137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3AB39370-31C2-47EE-84C0-8A72ECFA6FB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194</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ACF2F042-22D4-4F23-BB66-C6087BD27E0E}"/>
              </a:ext>
            </a:extLst>
          </p:cNvPr>
          <p:cNvSpPr/>
          <p:nvPr/>
        </p:nvSpPr>
        <p:spPr>
          <a:xfrm>
            <a:off x="695325" y="2224088"/>
            <a:ext cx="10764838" cy="5719579"/>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適</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且在六大範疇的耕耘實務上，多數學校將重心放在政策、服務與社區夥伴關係等範疇，對於環境的關注偏低。少數關注學校環境者通常也只著重於校園物質環境的適當性，而忽略學校社會環境是否正向、優質，以及能否支持學生的學習、心理安適與健全成長。</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l"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有鑑於國內健康促進學校計畫在學校社會環境範疇經營上的不足，以及輕忽學生的心理健康促進。因此，國立臺灣師範大學衛生教育學系賴香如教授研究團隊，乃在行政院國家科學委員會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科技部前身</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的經費補助下，於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99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學年度與宜蘭縣國華國中合作，進行一項長達全學年度的友善班級社會環境營造計畫，藉此改善七年級八個班級的學習環境氛圍，成為有利於學生快樂學習的優質場域</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賴香如、李碧霞、呂昌明、卓俊辰、吳玉萍，</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2010)</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a:t>
            </a:r>
          </a:p>
        </p:txBody>
      </p:sp>
      <p:sp>
        <p:nvSpPr>
          <p:cNvPr id="5" name="投影片編號版面配置區 1">
            <a:extLst>
              <a:ext uri="{FF2B5EF4-FFF2-40B4-BE49-F238E27FC236}">
                <a16:creationId xmlns:a16="http://schemas.microsoft.com/office/drawing/2014/main" id="{4BCA625B-40EC-49DE-9727-9C295D71EE0A}"/>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2372986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F56083D7-6C2B-40B8-8A26-1397A20F84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221</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4" name="表格 3">
            <a:extLst>
              <a:ext uri="{FF2B5EF4-FFF2-40B4-BE49-F238E27FC236}">
                <a16:creationId xmlns:a16="http://schemas.microsoft.com/office/drawing/2014/main" id="{74E02398-DE15-4C18-9576-C706A5F4894E}"/>
              </a:ext>
            </a:extLst>
          </p:cNvPr>
          <p:cNvGraphicFramePr>
            <a:graphicFrameLocks noGrp="1"/>
          </p:cNvGraphicFramePr>
          <p:nvPr/>
        </p:nvGraphicFramePr>
        <p:xfrm>
          <a:off x="623888" y="2187575"/>
          <a:ext cx="10725069" cy="11905831"/>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615440">
                  <a:extLst>
                    <a:ext uri="{9D8B030D-6E8A-4147-A177-3AD203B41FA5}">
                      <a16:colId xmlns:a16="http://schemas.microsoft.com/office/drawing/2014/main" val="874344208"/>
                    </a:ext>
                  </a:extLst>
                </a:gridCol>
                <a:gridCol w="350520">
                  <a:extLst>
                    <a:ext uri="{9D8B030D-6E8A-4147-A177-3AD203B41FA5}">
                      <a16:colId xmlns:a16="http://schemas.microsoft.com/office/drawing/2014/main" val="657625516"/>
                    </a:ext>
                  </a:extLst>
                </a:gridCol>
                <a:gridCol w="2387837">
                  <a:extLst>
                    <a:ext uri="{9D8B030D-6E8A-4147-A177-3AD203B41FA5}">
                      <a16:colId xmlns:a16="http://schemas.microsoft.com/office/drawing/2014/main" val="4285098064"/>
                    </a:ext>
                  </a:extLst>
                </a:gridCol>
              </a:tblGrid>
              <a:tr h="408839">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我是值星官</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179705">
                        <a:spcAft>
                          <a:spcPts val="0"/>
                        </a:spcAft>
                      </a:pP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曾珮翎</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94378"/>
                  </a:ext>
                </a:extLst>
              </a:tr>
              <a:tr h="603901">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提升班級的共享感。</a:t>
                      </a:r>
                    </a:p>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發掘並肯定學生的能力，提供學生自我展現的機會。</a:t>
                      </a:r>
                    </a:p>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使學生學習承擔班級事務責任，並獲得他人的尊重與認同。</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327438">
                <a:tc gridSpan="3">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gridSpan="2">
                  <a:txBody>
                    <a:bodyPr/>
                    <a:lstStyle/>
                    <a:p>
                      <a:r>
                        <a:rPr lang="zh-TW" sz="2000" b="1" kern="100">
                          <a:effectLst/>
                          <a:latin typeface="+mn-lt"/>
                          <a:ea typeface="微軟正黑體" panose="020B0604030504040204" pitchFamily="34" charset="-120"/>
                        </a:rPr>
                        <a:t>備註</a:t>
                      </a:r>
                      <a:endParaRPr lang="zh-TW" altLang="en-US"/>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extLst>
                  <a:ext uri="{0D108BD9-81ED-4DB2-BD59-A6C34878D82A}">
                    <a16:rowId xmlns:a16="http://schemas.microsoft.com/office/drawing/2014/main" val="1902615279"/>
                  </a:ext>
                </a:extLst>
              </a:tr>
              <a:tr h="10255154">
                <a:tc gridSpan="3">
                  <a:txBody>
                    <a:bodyPr/>
                    <a:lstStyle/>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實施時間：學期中</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器材：值星標章</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實施流程：</a:t>
                      </a:r>
                    </a:p>
                    <a:p>
                      <a:pPr marL="812800" lvl="1" indent="-204788">
                        <a:lnSpc>
                          <a:spcPct val="150000"/>
                        </a:lnSpc>
                        <a:spcAft>
                          <a:spcPts val="0"/>
                        </a:spcAft>
                        <a:buFont typeface="+mj-ea"/>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利用一節課向學生說明值星官的意義，讓同學討論值星官應擔負的任務，並進行演練，可能任務如下：</a:t>
                      </a:r>
                    </a:p>
                    <a:p>
                      <a:pPr marL="1079500" lvl="2" indent="-266700">
                        <a:lnSpc>
                          <a:spcPct val="150000"/>
                        </a:lnSpc>
                        <a:spcAft>
                          <a:spcPts val="0"/>
                        </a:spcAft>
                        <a:buFont typeface="+mj-ea"/>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背上值星帶成為當日班級領袖，帶領同學們在每節上、下課時喊口令：「起立、立正、敬禮」或「起立、立正、謝謝老師」。</a:t>
                      </a:r>
                      <a:endParaRPr lang="en-US" altLang="zh-TW" sz="2000" kern="100" dirty="0">
                        <a:effectLst/>
                        <a:latin typeface="+mn-lt"/>
                        <a:ea typeface="微軟正黑體" panose="020B0604030504040204" pitchFamily="34" charset="-120"/>
                      </a:endParaRPr>
                    </a:p>
                    <a:p>
                      <a:pPr marL="1079500" lvl="2" indent="-266700">
                        <a:lnSpc>
                          <a:spcPct val="150000"/>
                        </a:lnSpc>
                        <a:spcAft>
                          <a:spcPts val="0"/>
                        </a:spcAft>
                        <a:buFont typeface="+mj-ea"/>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中午時，喊「開動」同學才可開動用餐。</a:t>
                      </a:r>
                      <a:endParaRPr lang="en-US" altLang="zh-TW" sz="2000" kern="100" dirty="0">
                        <a:effectLst/>
                        <a:latin typeface="+mn-lt"/>
                        <a:ea typeface="微軟正黑體" panose="020B0604030504040204" pitchFamily="34" charset="-120"/>
                      </a:endParaRPr>
                    </a:p>
                    <a:p>
                      <a:pPr marL="1079500" lvl="2" indent="-266700">
                        <a:lnSpc>
                          <a:spcPct val="150000"/>
                        </a:lnSpc>
                        <a:spcAft>
                          <a:spcPts val="0"/>
                        </a:spcAft>
                        <a:buFont typeface="+mj-ea"/>
                        <a:buNone/>
                      </a:pPr>
                      <a:r>
                        <a:rPr lang="en-US" altLang="zh-TW" sz="2000" kern="100" dirty="0">
                          <a:effectLst/>
                          <a:latin typeface="+mn-lt"/>
                          <a:ea typeface="微軟正黑體" panose="020B0604030504040204" pitchFamily="34" charset="-120"/>
                        </a:rPr>
                        <a:t>(3)</a:t>
                      </a:r>
                      <a:r>
                        <a:rPr lang="zh-TW" altLang="en-US" sz="2000" kern="100" dirty="0">
                          <a:effectLst/>
                          <a:latin typeface="+mn-lt"/>
                          <a:ea typeface="微軟正黑體" panose="020B0604030504040204" pitchFamily="34" charset="-120"/>
                        </a:rPr>
                        <a:t>值星官可自由創作或配合特殊節日設計口令，例如：「老師您辛苦了」、「老師端午節快樂」，並請同學們配合。</a:t>
                      </a:r>
                      <a:endParaRPr lang="en-US" altLang="zh-TW" sz="2000" kern="100" dirty="0">
                        <a:effectLst/>
                        <a:latin typeface="+mn-lt"/>
                        <a:ea typeface="微軟正黑體" panose="020B0604030504040204" pitchFamily="34" charset="-120"/>
                      </a:endParaRPr>
                    </a:p>
                    <a:p>
                      <a:pPr marL="609585" lvl="1" indent="0">
                        <a:lnSpc>
                          <a:spcPct val="150000"/>
                        </a:lnSpc>
                        <a:spcAft>
                          <a:spcPts val="0"/>
                        </a:spcAft>
                        <a:buFont typeface="+mj-ea"/>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從次週起，每人輪流擔任一天值星官。</a:t>
                      </a:r>
                    </a:p>
                    <a:p>
                      <a:pPr marL="723900" lvl="1" indent="-115888">
                        <a:lnSpc>
                          <a:spcPct val="150000"/>
                        </a:lnSpc>
                        <a:spcAft>
                          <a:spcPts val="0"/>
                        </a:spcAft>
                        <a:buFont typeface="+mj-ea"/>
                        <a:buNone/>
                      </a:pPr>
                      <a:r>
                        <a:rPr lang="en-US" altLang="zh-TW" sz="2000" kern="100" dirty="0">
                          <a:effectLst/>
                          <a:latin typeface="+mn-lt"/>
                          <a:ea typeface="微軟正黑體" panose="020B0604030504040204" pitchFamily="34" charset="-120"/>
                        </a:rPr>
                        <a:t>3.</a:t>
                      </a:r>
                      <a:r>
                        <a:rPr lang="zh-TW" altLang="en-US" sz="2000" kern="100" dirty="0">
                          <a:effectLst/>
                          <a:latin typeface="+mn-lt"/>
                          <a:ea typeface="微軟正黑體" panose="020B0604030504040204" pitchFamily="34" charset="-120"/>
                        </a:rPr>
                        <a:t>全班同學都擔任過職星官後，可重新輪流一次直到學期結束。</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「值星標章」可讓學生自行設計具備值星意義的圖案或值星帶。</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135909199"/>
                  </a:ext>
                </a:extLst>
              </a:tr>
            </a:tbl>
          </a:graphicData>
        </a:graphic>
      </p:graphicFrame>
      <p:sp>
        <p:nvSpPr>
          <p:cNvPr id="5" name="投影片編號版面配置區 1">
            <a:extLst>
              <a:ext uri="{FF2B5EF4-FFF2-40B4-BE49-F238E27FC236}">
                <a16:creationId xmlns:a16="http://schemas.microsoft.com/office/drawing/2014/main" id="{6370A7BA-66E6-4F79-A31E-FD5A2151D240}"/>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156801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01285CA7-D2AA-476F-B701-823500C00B4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222</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4" name="表格 3">
            <a:extLst>
              <a:ext uri="{FF2B5EF4-FFF2-40B4-BE49-F238E27FC236}">
                <a16:creationId xmlns:a16="http://schemas.microsoft.com/office/drawing/2014/main" id="{30674C41-A32C-49EF-99A0-FACE655B9741}"/>
              </a:ext>
            </a:extLst>
          </p:cNvPr>
          <p:cNvGraphicFramePr>
            <a:graphicFrameLocks noGrp="1"/>
          </p:cNvGraphicFramePr>
          <p:nvPr/>
        </p:nvGraphicFramePr>
        <p:xfrm>
          <a:off x="623888" y="2187575"/>
          <a:ext cx="10725069" cy="12568423"/>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615440">
                  <a:extLst>
                    <a:ext uri="{9D8B030D-6E8A-4147-A177-3AD203B41FA5}">
                      <a16:colId xmlns:a16="http://schemas.microsoft.com/office/drawing/2014/main" val="874344208"/>
                    </a:ext>
                  </a:extLst>
                </a:gridCol>
                <a:gridCol w="350520">
                  <a:extLst>
                    <a:ext uri="{9D8B030D-6E8A-4147-A177-3AD203B41FA5}">
                      <a16:colId xmlns:a16="http://schemas.microsoft.com/office/drawing/2014/main" val="657625516"/>
                    </a:ext>
                  </a:extLst>
                </a:gridCol>
                <a:gridCol w="2387837">
                  <a:extLst>
                    <a:ext uri="{9D8B030D-6E8A-4147-A177-3AD203B41FA5}">
                      <a16:colId xmlns:a16="http://schemas.microsoft.com/office/drawing/2014/main" val="4285098064"/>
                    </a:ext>
                  </a:extLst>
                </a:gridCol>
              </a:tblGrid>
              <a:tr h="408839">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綠色小精靈</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179705">
                        <a:spcAft>
                          <a:spcPts val="0"/>
                        </a:spcAft>
                      </a:pP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曾珮翎</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94378"/>
                  </a:ext>
                </a:extLst>
              </a:tr>
              <a:tr h="603901">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培養學生積極正向的學習態度。</a:t>
                      </a:r>
                    </a:p>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鼓勵學生尊重個別差異，互相支持和激勵。</a:t>
                      </a:r>
                    </a:p>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鼓勵學生檢討得失，並為事件成敗負責。</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327438">
                <a:tc gridSpan="3">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gridSpan="2">
                  <a:txBody>
                    <a:bodyPr/>
                    <a:lstStyle/>
                    <a:p>
                      <a:r>
                        <a:rPr lang="zh-TW" sz="2000" b="1" kern="100">
                          <a:effectLst/>
                          <a:latin typeface="+mn-lt"/>
                          <a:ea typeface="微軟正黑體" panose="020B0604030504040204" pitchFamily="34" charset="-120"/>
                        </a:rPr>
                        <a:t>備註</a:t>
                      </a:r>
                      <a:endParaRPr lang="zh-TW" altLang="en-US"/>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extLst>
                  <a:ext uri="{0D108BD9-81ED-4DB2-BD59-A6C34878D82A}">
                    <a16:rowId xmlns:a16="http://schemas.microsoft.com/office/drawing/2014/main" val="1902615279"/>
                  </a:ext>
                </a:extLst>
              </a:tr>
              <a:tr h="10255154">
                <a:tc gridSpan="3">
                  <a:txBody>
                    <a:bodyPr/>
                    <a:lstStyle/>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實施時間：整學期</a:t>
                      </a:r>
                      <a:endParaRPr lang="en-US" altLang="zh-TW" sz="2000" kern="100" dirty="0">
                        <a:effectLst/>
                        <a:latin typeface="+mn-lt"/>
                        <a:ea typeface="微軟正黑體" panose="020B0604030504040204" pitchFamily="34" charset="-120"/>
                      </a:endParaRP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器材：「綠色小精靈植物簡介」單張、「綠色小精靈栽種」學習單、「綠色小精靈選拔賽」投票單、「綠色小精靈選拔賽」獎牌。</a:t>
                      </a:r>
                      <a:endParaRPr lang="en-US" altLang="zh-TW" sz="2000" kern="100" dirty="0">
                        <a:effectLst/>
                        <a:latin typeface="+mn-lt"/>
                        <a:ea typeface="微軟正黑體" panose="020B0604030504040204" pitchFamily="34" charset="-120"/>
                      </a:endParaRP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實施流程：</a:t>
                      </a:r>
                    </a:p>
                    <a:p>
                      <a:pPr marL="622300" lvl="0" indent="-177800">
                        <a:lnSpc>
                          <a:spcPct val="150000"/>
                        </a:lnSpc>
                        <a:spcAft>
                          <a:spcPts val="0"/>
                        </a:spcAft>
                        <a:buFont typeface="+mj-ea"/>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第一週利用班會課時間，師生共同擬定班級環境綠化目標。接著，老師利用「綠色小精靈植物簡介」單張介紹植物。</a:t>
                      </a:r>
                      <a:endParaRPr lang="en-US" altLang="zh-TW" sz="2000" kern="100" dirty="0">
                        <a:effectLst/>
                        <a:latin typeface="+mn-lt"/>
                        <a:ea typeface="微軟正黑體" panose="020B0604030504040204" pitchFamily="34" charset="-120"/>
                      </a:endParaRPr>
                    </a:p>
                    <a:p>
                      <a:pPr marL="622300" lvl="0" indent="-177800">
                        <a:lnSpc>
                          <a:spcPct val="150000"/>
                        </a:lnSpc>
                        <a:spcAft>
                          <a:spcPts val="0"/>
                        </a:spcAft>
                        <a:buFont typeface="+mj-ea"/>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進行全班分組（</a:t>
                      </a:r>
                      <a:r>
                        <a:rPr lang="en-US" altLang="zh-TW" sz="2000" kern="100" dirty="0">
                          <a:effectLst/>
                          <a:latin typeface="+mn-lt"/>
                          <a:ea typeface="微軟正黑體" panose="020B0604030504040204" pitchFamily="34" charset="-120"/>
                        </a:rPr>
                        <a:t>2-3</a:t>
                      </a:r>
                      <a:r>
                        <a:rPr lang="zh-TW" altLang="en-US" sz="2000" kern="100" dirty="0">
                          <a:effectLst/>
                          <a:latin typeface="+mn-lt"/>
                          <a:ea typeface="微軟正黑體" panose="020B0604030504040204" pitchFamily="34" charset="-120"/>
                        </a:rPr>
                        <a:t>人一組），每組討論要照顧的一種植物，並為其命名。</a:t>
                      </a:r>
                      <a:endParaRPr lang="en-US" altLang="zh-TW" sz="2000" kern="100" dirty="0">
                        <a:effectLst/>
                        <a:latin typeface="+mn-lt"/>
                        <a:ea typeface="微軟正黑體" panose="020B0604030504040204" pitchFamily="34" charset="-120"/>
                      </a:endParaRPr>
                    </a:p>
                    <a:p>
                      <a:pPr marL="622300" lvl="0" indent="-177800">
                        <a:lnSpc>
                          <a:spcPct val="150000"/>
                        </a:lnSpc>
                        <a:spcAft>
                          <a:spcPts val="0"/>
                        </a:spcAft>
                        <a:buFont typeface="+mj-ea"/>
                        <a:buNone/>
                      </a:pPr>
                      <a:r>
                        <a:rPr lang="en-US" altLang="zh-TW" sz="2000" kern="100" dirty="0">
                          <a:effectLst/>
                          <a:latin typeface="+mn-lt"/>
                          <a:ea typeface="微軟正黑體" panose="020B0604030504040204" pitchFamily="34" charset="-120"/>
                        </a:rPr>
                        <a:t>3.</a:t>
                      </a:r>
                      <a:r>
                        <a:rPr lang="zh-TW" altLang="en-US" sz="2000" kern="100" dirty="0">
                          <a:effectLst/>
                          <a:latin typeface="+mn-lt"/>
                          <a:ea typeface="微軟正黑體" panose="020B0604030504040204" pitchFamily="34" charset="-120"/>
                        </a:rPr>
                        <a:t>教師統計所需植物盆栽種類和數量，並進行購買。</a:t>
                      </a:r>
                      <a:endParaRPr lang="en-US" altLang="zh-TW" sz="2000" kern="100" dirty="0">
                        <a:effectLst/>
                        <a:latin typeface="+mn-lt"/>
                        <a:ea typeface="微軟正黑體" panose="020B0604030504040204" pitchFamily="34" charset="-120"/>
                      </a:endParaRPr>
                    </a:p>
                    <a:p>
                      <a:pPr marL="622300" lvl="0" indent="-177800">
                        <a:lnSpc>
                          <a:spcPct val="150000"/>
                        </a:lnSpc>
                        <a:spcAft>
                          <a:spcPts val="0"/>
                        </a:spcAft>
                        <a:buFont typeface="+mj-ea"/>
                        <a:buNone/>
                      </a:pPr>
                      <a:r>
                        <a:rPr lang="en-US" altLang="zh-TW" sz="2000" kern="100" dirty="0">
                          <a:effectLst/>
                          <a:latin typeface="+mn-lt"/>
                          <a:ea typeface="微軟正黑體" panose="020B0604030504040204" pitchFamily="34" charset="-120"/>
                        </a:rPr>
                        <a:t>4.</a:t>
                      </a:r>
                      <a:r>
                        <a:rPr lang="zh-TW" altLang="en-US" sz="2000" kern="100" dirty="0">
                          <a:effectLst/>
                          <a:latin typeface="+mn-lt"/>
                          <a:ea typeface="微軟正黑體" panose="020B0604030504040204" pitchFamily="34" charset="-120"/>
                        </a:rPr>
                        <a:t>第二週將盆栽與「綠色小精靈栽種」學習單一起發給各組，並說明植物照顧事宜和綠色小精靈選拔賽進行方式。</a:t>
                      </a:r>
                      <a:endParaRPr lang="en-US" altLang="zh-TW" sz="2000" kern="100" dirty="0">
                        <a:effectLst/>
                        <a:latin typeface="+mn-lt"/>
                        <a:ea typeface="微軟正黑體" panose="020B0604030504040204" pitchFamily="34" charset="-120"/>
                      </a:endParaRPr>
                    </a:p>
                    <a:p>
                      <a:pPr marL="622300" lvl="0" indent="-177800">
                        <a:lnSpc>
                          <a:spcPct val="150000"/>
                        </a:lnSpc>
                        <a:spcAft>
                          <a:spcPts val="0"/>
                        </a:spcAft>
                        <a:buFont typeface="+mj-ea"/>
                        <a:buNone/>
                      </a:pPr>
                      <a:r>
                        <a:rPr lang="en-US" altLang="zh-TW" sz="2000" kern="100" dirty="0">
                          <a:effectLst/>
                          <a:latin typeface="+mn-lt"/>
                          <a:ea typeface="微軟正黑體" panose="020B0604030504040204" pitchFamily="34" charset="-120"/>
                        </a:rPr>
                        <a:t>5.</a:t>
                      </a:r>
                      <a:r>
                        <a:rPr lang="zh-TW" altLang="en-US" sz="2000" kern="100" dirty="0">
                          <a:effectLst/>
                          <a:latin typeface="+mn-lt"/>
                          <a:ea typeface="微軟正黑體" panose="020B0604030504040204" pitchFamily="34" charset="-120"/>
                        </a:rPr>
                        <a:t>植物照顧時，各組同學自行分配工作，如：</a:t>
                      </a:r>
                    </a:p>
                    <a:p>
                      <a:pPr marL="622300" lvl="0" indent="0">
                        <a:lnSpc>
                          <a:spcPct val="150000"/>
                        </a:lnSpc>
                        <a:spcAft>
                          <a:spcPts val="0"/>
                        </a:spcAft>
                        <a:buFont typeface="+mj-ea"/>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澆水</a:t>
                      </a:r>
                      <a:r>
                        <a:rPr lang="en-US" altLang="zh-TW" sz="2000" kern="100" dirty="0">
                          <a:effectLst/>
                          <a:latin typeface="+mn-lt"/>
                          <a:ea typeface="微軟正黑體" panose="020B0604030504040204" pitchFamily="34" charset="-120"/>
                        </a:rPr>
                        <a:t>(A</a:t>
                      </a:r>
                      <a:r>
                        <a:rPr lang="zh-TW" altLang="en-US" sz="2000" kern="100" dirty="0">
                          <a:effectLst/>
                          <a:latin typeface="+mn-lt"/>
                          <a:ea typeface="微軟正黑體" panose="020B0604030504040204" pitchFamily="34" charset="-120"/>
                        </a:rPr>
                        <a:t>同學</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、整理葉片</a:t>
                      </a:r>
                      <a:r>
                        <a:rPr lang="en-US" altLang="zh-TW" sz="2000" kern="100" dirty="0">
                          <a:effectLst/>
                          <a:latin typeface="+mn-lt"/>
                          <a:ea typeface="微軟正黑體" panose="020B0604030504040204" pitchFamily="34" charset="-120"/>
                        </a:rPr>
                        <a:t>(B</a:t>
                      </a:r>
                      <a:r>
                        <a:rPr lang="zh-TW" altLang="en-US" sz="2000" kern="100" dirty="0">
                          <a:effectLst/>
                          <a:latin typeface="+mn-lt"/>
                          <a:ea typeface="微軟正黑體" panose="020B0604030504040204" pitchFamily="34" charset="-120"/>
                        </a:rPr>
                        <a:t>同學</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、寫栽種心得</a:t>
                      </a:r>
                      <a:r>
                        <a:rPr lang="en-US" altLang="zh-TW" sz="2000" kern="100" dirty="0">
                          <a:effectLst/>
                          <a:latin typeface="+mn-lt"/>
                          <a:ea typeface="微軟正黑體" panose="020B0604030504040204" pitchFamily="34" charset="-120"/>
                        </a:rPr>
                        <a:t>(C</a:t>
                      </a:r>
                      <a:r>
                        <a:rPr lang="zh-TW" altLang="en-US" sz="2000" kern="100" dirty="0">
                          <a:effectLst/>
                          <a:latin typeface="+mn-lt"/>
                          <a:ea typeface="微軟正黑體" panose="020B0604030504040204" pitchFamily="34" charset="-120"/>
                        </a:rPr>
                        <a:t>同學</a:t>
                      </a:r>
                      <a:r>
                        <a:rPr lang="en-US" altLang="zh-TW" sz="2000" kern="100" dirty="0">
                          <a:effectLst/>
                          <a:latin typeface="+mn-lt"/>
                          <a:ea typeface="微軟正黑體" panose="020B0604030504040204" pitchFamily="34" charset="-120"/>
                        </a:rPr>
                        <a:t>)</a:t>
                      </a:r>
                    </a:p>
                    <a:p>
                      <a:pPr marL="622300" lvl="0" indent="0">
                        <a:lnSpc>
                          <a:spcPct val="150000"/>
                        </a:lnSpc>
                        <a:spcAft>
                          <a:spcPts val="0"/>
                        </a:spcAft>
                        <a:buFont typeface="+mj-ea"/>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澆水和整理葉片</a:t>
                      </a:r>
                      <a:r>
                        <a:rPr lang="en-US" altLang="zh-TW" sz="2000" kern="100" dirty="0">
                          <a:effectLst/>
                          <a:latin typeface="+mn-lt"/>
                          <a:ea typeface="微軟正黑體" panose="020B0604030504040204" pitchFamily="34" charset="-120"/>
                        </a:rPr>
                        <a:t>(A</a:t>
                      </a:r>
                      <a:r>
                        <a:rPr lang="zh-TW" altLang="en-US" sz="2000" kern="100" dirty="0">
                          <a:effectLst/>
                          <a:latin typeface="+mn-lt"/>
                          <a:ea typeface="微軟正黑體" panose="020B0604030504040204" pitchFamily="34" charset="-120"/>
                        </a:rPr>
                        <a:t>同學</a:t>
                      </a:r>
                      <a:r>
                        <a:rPr lang="en-US" altLang="zh-TW" sz="2000" kern="100" dirty="0">
                          <a:effectLst/>
                          <a:latin typeface="+mn-lt"/>
                          <a:ea typeface="微軟正黑體" panose="020B0604030504040204" pitchFamily="34" charset="-120"/>
                        </a:rPr>
                        <a:t>) </a:t>
                      </a:r>
                      <a:r>
                        <a:rPr lang="zh-TW" altLang="en-US" sz="2000" kern="100" dirty="0">
                          <a:effectLst/>
                          <a:latin typeface="+mn-lt"/>
                          <a:ea typeface="微軟正黑體" panose="020B0604030504040204" pitchFamily="34" charset="-120"/>
                        </a:rPr>
                        <a:t>、寫栽種心得</a:t>
                      </a:r>
                      <a:r>
                        <a:rPr lang="en-US" altLang="zh-TW" sz="2000" kern="100" dirty="0">
                          <a:effectLst/>
                          <a:latin typeface="+mn-lt"/>
                          <a:ea typeface="微軟正黑體" panose="020B0604030504040204" pitchFamily="34" charset="-120"/>
                        </a:rPr>
                        <a:t>(B</a:t>
                      </a:r>
                      <a:r>
                        <a:rPr lang="zh-TW" altLang="en-US" sz="2000" kern="100" dirty="0">
                          <a:effectLst/>
                          <a:latin typeface="+mn-lt"/>
                          <a:ea typeface="微軟正黑體" panose="020B0604030504040204" pitchFamily="34" charset="-120"/>
                        </a:rPr>
                        <a:t>同學</a:t>
                      </a:r>
                      <a:r>
                        <a:rPr lang="en-US" altLang="zh-TW" sz="2000" kern="100" dirty="0">
                          <a:effectLst/>
                          <a:latin typeface="+mn-lt"/>
                          <a:ea typeface="微軟正黑體" panose="020B0604030504040204" pitchFamily="34" charset="-120"/>
                        </a:rPr>
                        <a:t>)</a:t>
                      </a:r>
                    </a:p>
                    <a:p>
                      <a:pPr marL="444500" lvl="0" indent="0">
                        <a:lnSpc>
                          <a:spcPct val="150000"/>
                        </a:lnSpc>
                        <a:spcAft>
                          <a:spcPts val="0"/>
                        </a:spcAft>
                        <a:buFont typeface="+mj-ea"/>
                        <a:buNone/>
                      </a:pPr>
                      <a:r>
                        <a:rPr lang="en-US" altLang="zh-TW" sz="2000" kern="100" dirty="0">
                          <a:effectLst/>
                          <a:latin typeface="+mn-lt"/>
                          <a:ea typeface="微軟正黑體" panose="020B0604030504040204" pitchFamily="34" charset="-120"/>
                        </a:rPr>
                        <a:t>6.</a:t>
                      </a:r>
                      <a:r>
                        <a:rPr lang="zh-TW" altLang="en-US" sz="2000" kern="100" dirty="0">
                          <a:effectLst/>
                          <a:latin typeface="+mn-lt"/>
                          <a:ea typeface="微軟正黑體" panose="020B0604030504040204" pitchFamily="34" charset="-120"/>
                        </a:rPr>
                        <a:t>於每次段考後舉辦「綠色小精靈選拔賽」，活動方式如下：</a:t>
                      </a:r>
                    </a:p>
                    <a:p>
                      <a:pPr marL="901700" lvl="0" indent="-279400">
                        <a:lnSpc>
                          <a:spcPct val="150000"/>
                        </a:lnSpc>
                        <a:spcAft>
                          <a:spcPts val="0"/>
                        </a:spcAft>
                        <a:buFont typeface="+mj-ea"/>
                        <a:buNone/>
                      </a:pPr>
                      <a:r>
                        <a:rPr lang="en-US" altLang="zh-TW" sz="2000" kern="100" dirty="0">
                          <a:effectLst/>
                          <a:latin typeface="+mn-lt"/>
                          <a:ea typeface="微軟正黑體" panose="020B0604030504040204" pitchFamily="34" charset="-120"/>
                        </a:rPr>
                        <a:t>(1)</a:t>
                      </a:r>
                      <a:r>
                        <a:rPr lang="zh-TW" altLang="en-US" sz="2000" kern="100" dirty="0">
                          <a:effectLst/>
                          <a:latin typeface="+mn-lt"/>
                          <a:ea typeface="微軟正黑體" panose="020B0604030504040204" pitchFamily="34" charset="-120"/>
                        </a:rPr>
                        <a:t>各組學生輪流上台展示植物栽種成果，並分享栽種心得</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個人成就、工作滿意度、辛苦感言</a:t>
                      </a:r>
                      <a:r>
                        <a:rPr lang="en-US" altLang="zh-TW" sz="2000" kern="100" dirty="0">
                          <a:effectLst/>
                          <a:latin typeface="+mn-lt"/>
                          <a:ea typeface="微軟正黑體" panose="020B0604030504040204" pitchFamily="34" charset="-120"/>
                        </a:rPr>
                        <a:t>)</a:t>
                      </a:r>
                      <a:r>
                        <a:rPr lang="zh-TW" altLang="en-US" sz="2000" kern="100" dirty="0">
                          <a:effectLst/>
                          <a:latin typeface="+mn-lt"/>
                          <a:ea typeface="微軟正黑體" panose="020B0604030504040204" pitchFamily="34" charset="-120"/>
                        </a:rPr>
                        <a:t>，再進行班級環境綠化意見交流。</a:t>
                      </a:r>
                      <a:endParaRPr lang="en-US" altLang="zh-TW" sz="2000" kern="100" dirty="0">
                        <a:effectLst/>
                        <a:latin typeface="+mn-lt"/>
                        <a:ea typeface="微軟正黑體" panose="020B0604030504040204" pitchFamily="34" charset="-120"/>
                      </a:endParaRPr>
                    </a:p>
                    <a:p>
                      <a:pPr marL="901700" lvl="0" indent="-279400">
                        <a:lnSpc>
                          <a:spcPct val="150000"/>
                        </a:lnSpc>
                        <a:spcAft>
                          <a:spcPts val="0"/>
                        </a:spcAft>
                        <a:buFont typeface="+mj-ea"/>
                        <a:buNone/>
                      </a:pPr>
                      <a:r>
                        <a:rPr lang="en-US" altLang="zh-TW" sz="2000" kern="100" dirty="0">
                          <a:effectLst/>
                          <a:latin typeface="+mn-lt"/>
                          <a:ea typeface="微軟正黑體" panose="020B0604030504040204" pitchFamily="34" charset="-120"/>
                        </a:rPr>
                        <a:t>(2)</a:t>
                      </a:r>
                      <a:r>
                        <a:rPr lang="zh-TW" altLang="en-US" sz="2000" kern="100" dirty="0">
                          <a:effectLst/>
                          <a:latin typeface="+mn-lt"/>
                          <a:ea typeface="微軟正黑體" panose="020B0604030504040204" pitchFamily="34" charset="-120"/>
                        </a:rPr>
                        <a:t>由全班投票選出前三名植物，頒發獎牌，插在得獎的植物盆栽上。</a:t>
                      </a:r>
                    </a:p>
                    <a:p>
                      <a:pPr marL="723900" lvl="0" indent="-279400">
                        <a:lnSpc>
                          <a:spcPct val="150000"/>
                        </a:lnSpc>
                        <a:spcAft>
                          <a:spcPts val="0"/>
                        </a:spcAft>
                        <a:buFont typeface="+mj-ea"/>
                        <a:buNone/>
                        <a:tabLst>
                          <a:tab pos="533400" algn="l"/>
                        </a:tabLst>
                      </a:pPr>
                      <a:r>
                        <a:rPr lang="en-US" altLang="zh-TW" sz="2000" kern="100" dirty="0">
                          <a:effectLst/>
                          <a:latin typeface="+mn-lt"/>
                          <a:ea typeface="微軟正黑體" panose="020B0604030504040204" pitchFamily="34" charset="-120"/>
                        </a:rPr>
                        <a:t>7.</a:t>
                      </a:r>
                      <a:r>
                        <a:rPr lang="zh-TW" altLang="en-US" sz="2000" kern="100" dirty="0">
                          <a:effectLst/>
                          <a:latin typeface="+mn-lt"/>
                          <a:ea typeface="微軟正黑體" panose="020B0604030504040204" pitchFamily="34" charset="-120"/>
                        </a:rPr>
                        <a:t>「綠色小精靈選拔賽」後，同組同學交換工作，讓學生體認不同工作責任所帶來的感受。</a:t>
                      </a:r>
                    </a:p>
                    <a:p>
                      <a:pPr marL="723900" lvl="0" indent="-279400">
                        <a:lnSpc>
                          <a:spcPct val="150000"/>
                        </a:lnSpc>
                        <a:spcAft>
                          <a:spcPts val="0"/>
                        </a:spcAft>
                        <a:buFont typeface="+mj-ea"/>
                        <a:buNone/>
                      </a:pPr>
                      <a:r>
                        <a:rPr lang="en-US" altLang="zh-TW" sz="2000" kern="100" dirty="0">
                          <a:effectLst/>
                          <a:latin typeface="+mn-lt"/>
                          <a:ea typeface="微軟正黑體" panose="020B0604030504040204" pitchFamily="34" charset="-120"/>
                        </a:rPr>
                        <a:t>8.</a:t>
                      </a:r>
                      <a:r>
                        <a:rPr lang="zh-TW" altLang="en-US" sz="2000" kern="100" dirty="0">
                          <a:effectLst/>
                          <a:latin typeface="+mn-lt"/>
                          <a:ea typeface="微軟正黑體" panose="020B0604030504040204" pitchFamily="34" charset="-120"/>
                        </a:rPr>
                        <a:t>「綠色小精靈選拔賽」分享活動中，老師適時協助學生培養積極正向的栽種態度，提供問題解決方法或經驗，並鼓勵學生互相幫助，以達到環境綠化目標。</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各組須於每次選拔賽前完成栽種心得學習單。</a:t>
                      </a:r>
                    </a:p>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選拔賽前三名的「栽種心得」可張貼於公布欄，提供全班學生參考、學習。</a:t>
                      </a:r>
                    </a:p>
                    <a:p>
                      <a:pPr marL="179705">
                        <a:lnSpc>
                          <a:spcPct val="150000"/>
                        </a:lnSpc>
                        <a:spcAft>
                          <a:spcPts val="0"/>
                        </a:spcAft>
                      </a:pPr>
                      <a:endParaRPr lang="zh-TW" altLang="en-US" sz="2000" kern="100" dirty="0">
                        <a:effectLst/>
                        <a:latin typeface="+mn-lt"/>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135909199"/>
                  </a:ext>
                </a:extLst>
              </a:tr>
            </a:tbl>
          </a:graphicData>
        </a:graphic>
      </p:graphicFrame>
      <p:sp>
        <p:nvSpPr>
          <p:cNvPr id="5" name="投影片編號版面配置區 1">
            <a:extLst>
              <a:ext uri="{FF2B5EF4-FFF2-40B4-BE49-F238E27FC236}">
                <a16:creationId xmlns:a16="http://schemas.microsoft.com/office/drawing/2014/main" id="{F4BF1FB7-1AA9-4A7F-8375-F4E444AA1FD0}"/>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503154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CB2D235B-FCF5-41F2-90D8-68276291CF9F}"/>
              </a:ext>
            </a:extLst>
          </p:cNvPr>
          <p:cNvSpPr>
            <a:spLocks noChangeArrowheads="1"/>
          </p:cNvSpPr>
          <p:nvPr/>
        </p:nvSpPr>
        <p:spPr bwMode="auto">
          <a:xfrm>
            <a:off x="798751" y="5156624"/>
            <a:ext cx="9488495" cy="8334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zh-TW"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一、栽種方式及注意事項</a:t>
            </a: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zh-TW"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zh-TW"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二、植物生長記錄</a:t>
            </a: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zh-TW"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zh-TW"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三、栽種心得</a:t>
            </a:r>
            <a:r>
              <a:rPr kumimoji="0" lang="zh-TW" altLang="en-US"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 </a:t>
            </a:r>
            <a:r>
              <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至少</a:t>
            </a:r>
            <a:r>
              <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150</a:t>
            </a:r>
            <a:r>
              <a:rPr kumimoji="0" lang="zh-TW" altLang="en-US"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字 </a:t>
            </a:r>
            <a:r>
              <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                                                                         </a:t>
            </a: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3" name="頁尾版面配置區 2">
            <a:extLst>
              <a:ext uri="{FF2B5EF4-FFF2-40B4-BE49-F238E27FC236}">
                <a16:creationId xmlns:a16="http://schemas.microsoft.com/office/drawing/2014/main" id="{70B72F89-8AA3-4622-8297-14F1F1C5521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223</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45432535-9530-47A6-B3B1-ECC2A54BC1DB}"/>
              </a:ext>
            </a:extLst>
          </p:cNvPr>
          <p:cNvSpPr/>
          <p:nvPr/>
        </p:nvSpPr>
        <p:spPr>
          <a:xfrm>
            <a:off x="483339" y="2224545"/>
            <a:ext cx="11341567" cy="2426370"/>
          </a:xfrm>
          <a:prstGeom prst="rect">
            <a:avLst/>
          </a:prstGeom>
        </p:spPr>
        <p:txBody>
          <a:bodyPr wrap="non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綠色小精靈栽種學習單</a:t>
            </a:r>
            <a:endParaRPr kumimoji="0" lang="en-US" altLang="zh-TW" sz="3200" b="1"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年</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班  第</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組     記錄日期：</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月</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日</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月</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日</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組員：</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_____________________________________________________</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植物名稱：</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____________________________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植物學名：</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______________________</a:t>
            </a:r>
            <a:endPar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endParaRPr>
          </a:p>
        </p:txBody>
      </p:sp>
      <p:sp>
        <p:nvSpPr>
          <p:cNvPr id="5" name="矩形 4">
            <a:extLst>
              <a:ext uri="{FF2B5EF4-FFF2-40B4-BE49-F238E27FC236}">
                <a16:creationId xmlns:a16="http://schemas.microsoft.com/office/drawing/2014/main" id="{726D3B2D-83F1-455C-9D64-AA407F597533}"/>
              </a:ext>
            </a:extLst>
          </p:cNvPr>
          <p:cNvSpPr/>
          <p:nvPr/>
        </p:nvSpPr>
        <p:spPr>
          <a:xfrm>
            <a:off x="721866" y="2094205"/>
            <a:ext cx="1261884" cy="523220"/>
          </a:xfrm>
          <a:prstGeom prst="rect">
            <a:avLst/>
          </a:prstGeom>
          <a:ln>
            <a:solidFill>
              <a:schemeClr val="tx1"/>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rPr>
              <a:t>學習單</a:t>
            </a:r>
          </a:p>
        </p:txBody>
      </p:sp>
      <p:graphicFrame>
        <p:nvGraphicFramePr>
          <p:cNvPr id="8" name="表格 7">
            <a:extLst>
              <a:ext uri="{FF2B5EF4-FFF2-40B4-BE49-F238E27FC236}">
                <a16:creationId xmlns:a16="http://schemas.microsoft.com/office/drawing/2014/main" id="{8BBFADBF-CFEC-43A7-9521-AEF7B001F369}"/>
              </a:ext>
            </a:extLst>
          </p:cNvPr>
          <p:cNvGraphicFramePr>
            <a:graphicFrameLocks noGrp="1"/>
          </p:cNvGraphicFramePr>
          <p:nvPr/>
        </p:nvGraphicFramePr>
        <p:xfrm>
          <a:off x="1929799" y="8315289"/>
          <a:ext cx="8332401" cy="4338783"/>
        </p:xfrm>
        <a:graphic>
          <a:graphicData uri="http://schemas.openxmlformats.org/drawingml/2006/table">
            <a:tbl>
              <a:tblPr firstRow="1" firstCol="1" lastRow="1" lastCol="1" bandRow="1" bandCol="1">
                <a:tableStyleId>{5C22544A-7EE6-4342-B048-85BDC9FD1C3A}</a:tableStyleId>
              </a:tblPr>
              <a:tblGrid>
                <a:gridCol w="768111">
                  <a:extLst>
                    <a:ext uri="{9D8B030D-6E8A-4147-A177-3AD203B41FA5}">
                      <a16:colId xmlns:a16="http://schemas.microsoft.com/office/drawing/2014/main" val="296333288"/>
                    </a:ext>
                  </a:extLst>
                </a:gridCol>
                <a:gridCol w="3552512">
                  <a:extLst>
                    <a:ext uri="{9D8B030D-6E8A-4147-A177-3AD203B41FA5}">
                      <a16:colId xmlns:a16="http://schemas.microsoft.com/office/drawing/2014/main" val="1324084949"/>
                    </a:ext>
                  </a:extLst>
                </a:gridCol>
                <a:gridCol w="2976429">
                  <a:extLst>
                    <a:ext uri="{9D8B030D-6E8A-4147-A177-3AD203B41FA5}">
                      <a16:colId xmlns:a16="http://schemas.microsoft.com/office/drawing/2014/main" val="2285479868"/>
                    </a:ext>
                  </a:extLst>
                </a:gridCol>
                <a:gridCol w="1035349">
                  <a:extLst>
                    <a:ext uri="{9D8B030D-6E8A-4147-A177-3AD203B41FA5}">
                      <a16:colId xmlns:a16="http://schemas.microsoft.com/office/drawing/2014/main" val="2272543972"/>
                    </a:ext>
                  </a:extLst>
                </a:gridCol>
              </a:tblGrid>
              <a:tr h="514947">
                <a:tc>
                  <a:txBody>
                    <a:bodyPr/>
                    <a:lstStyle/>
                    <a:p>
                      <a:pPr algn="ctr">
                        <a:spcAft>
                          <a:spcPts val="0"/>
                        </a:spcAft>
                      </a:pPr>
                      <a:r>
                        <a:rPr lang="zh-TW" sz="2000" kern="100">
                          <a:solidFill>
                            <a:schemeClr val="tx1"/>
                          </a:solidFill>
                          <a:effectLst/>
                        </a:rPr>
                        <a:t>日期</a:t>
                      </a:r>
                      <a:endParaRPr lang="zh-TW" sz="20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000" kern="100">
                          <a:solidFill>
                            <a:schemeClr val="tx1"/>
                          </a:solidFill>
                          <a:effectLst/>
                        </a:rPr>
                        <a:t>生長變化</a:t>
                      </a:r>
                      <a:endParaRPr lang="zh-TW" sz="20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000" kern="100" dirty="0">
                          <a:solidFill>
                            <a:schemeClr val="tx1"/>
                          </a:solidFill>
                          <a:effectLst/>
                        </a:rPr>
                        <a:t>問題及處理方式</a:t>
                      </a:r>
                      <a:endParaRPr 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000" kern="100" dirty="0">
                          <a:solidFill>
                            <a:schemeClr val="tx1"/>
                          </a:solidFill>
                          <a:effectLst/>
                        </a:rPr>
                        <a:t>記錄者</a:t>
                      </a:r>
                      <a:endParaRPr 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1977594410"/>
                  </a:ext>
                </a:extLst>
              </a:tr>
              <a:tr h="517594">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896970"/>
                  </a:ext>
                </a:extLst>
              </a:tr>
              <a:tr h="545368">
                <a:tc>
                  <a:txBody>
                    <a:bodyPr/>
                    <a:lstStyle/>
                    <a:p>
                      <a:pPr algn="just">
                        <a:spcAft>
                          <a:spcPts val="0"/>
                        </a:spcAft>
                      </a:pPr>
                      <a:r>
                        <a:rPr lang="en-US" sz="1800" kern="100">
                          <a:solidFill>
                            <a:schemeClr val="tx1"/>
                          </a:solidFill>
                          <a:effectLst/>
                        </a:rPr>
                        <a:t> </a:t>
                      </a:r>
                      <a:endParaRPr lang="zh-TW" sz="1800" kern="100">
                        <a:solidFill>
                          <a:schemeClr val="tx1"/>
                        </a:solidFill>
                        <a:effectLst/>
                      </a:endParaRPr>
                    </a:p>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dirty="0">
                          <a:solidFill>
                            <a:schemeClr val="tx1"/>
                          </a:solidFill>
                          <a:effectLst/>
                        </a:rPr>
                        <a:t> </a:t>
                      </a:r>
                      <a:endParaRPr lang="zh-TW" sz="18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7752033"/>
                  </a:ext>
                </a:extLst>
              </a:tr>
              <a:tr h="545368">
                <a:tc>
                  <a:txBody>
                    <a:bodyPr/>
                    <a:lstStyle/>
                    <a:p>
                      <a:pPr algn="just">
                        <a:spcAft>
                          <a:spcPts val="0"/>
                        </a:spcAft>
                      </a:pPr>
                      <a:r>
                        <a:rPr lang="en-US" sz="1800" kern="100">
                          <a:solidFill>
                            <a:schemeClr val="tx1"/>
                          </a:solidFill>
                          <a:effectLst/>
                        </a:rPr>
                        <a:t> </a:t>
                      </a:r>
                      <a:endParaRPr lang="zh-TW" sz="1800" kern="100">
                        <a:solidFill>
                          <a:schemeClr val="tx1"/>
                        </a:solidFill>
                        <a:effectLst/>
                      </a:endParaRPr>
                    </a:p>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971929"/>
                  </a:ext>
                </a:extLst>
              </a:tr>
              <a:tr h="563042">
                <a:tc>
                  <a:txBody>
                    <a:bodyPr/>
                    <a:lstStyle/>
                    <a:p>
                      <a:pPr algn="just">
                        <a:spcAft>
                          <a:spcPts val="0"/>
                        </a:spcAft>
                      </a:pPr>
                      <a:r>
                        <a:rPr lang="en-US" sz="1800" kern="100">
                          <a:solidFill>
                            <a:schemeClr val="tx1"/>
                          </a:solidFill>
                          <a:effectLst/>
                        </a:rPr>
                        <a:t> </a:t>
                      </a:r>
                      <a:endParaRPr lang="zh-TW" sz="1800" kern="100">
                        <a:solidFill>
                          <a:schemeClr val="tx1"/>
                        </a:solidFill>
                        <a:effectLst/>
                      </a:endParaRPr>
                    </a:p>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90654"/>
                  </a:ext>
                </a:extLst>
              </a:tr>
              <a:tr h="545368">
                <a:tc>
                  <a:txBody>
                    <a:bodyPr/>
                    <a:lstStyle/>
                    <a:p>
                      <a:pPr algn="just">
                        <a:spcAft>
                          <a:spcPts val="0"/>
                        </a:spcAft>
                      </a:pPr>
                      <a:r>
                        <a:rPr lang="en-US" sz="1800" kern="100">
                          <a:solidFill>
                            <a:schemeClr val="tx1"/>
                          </a:solidFill>
                          <a:effectLst/>
                        </a:rPr>
                        <a:t> </a:t>
                      </a:r>
                      <a:endParaRPr lang="zh-TW" sz="1800" kern="100">
                        <a:solidFill>
                          <a:schemeClr val="tx1"/>
                        </a:solidFill>
                        <a:effectLst/>
                      </a:endParaRPr>
                    </a:p>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9756770"/>
                  </a:ext>
                </a:extLst>
              </a:tr>
              <a:tr h="545368">
                <a:tc>
                  <a:txBody>
                    <a:bodyPr/>
                    <a:lstStyle/>
                    <a:p>
                      <a:pPr algn="just">
                        <a:spcAft>
                          <a:spcPts val="0"/>
                        </a:spcAft>
                      </a:pPr>
                      <a:r>
                        <a:rPr lang="en-US" sz="1800" kern="100">
                          <a:solidFill>
                            <a:schemeClr val="tx1"/>
                          </a:solidFill>
                          <a:effectLst/>
                        </a:rPr>
                        <a:t> </a:t>
                      </a:r>
                      <a:endParaRPr lang="zh-TW" sz="1800" kern="100">
                        <a:solidFill>
                          <a:schemeClr val="tx1"/>
                        </a:solidFill>
                        <a:effectLst/>
                      </a:endParaRPr>
                    </a:p>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7712863"/>
                  </a:ext>
                </a:extLst>
              </a:tr>
              <a:tr h="545368">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endParaRPr>
                    </a:p>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a:solidFill>
                            <a:schemeClr val="tx1"/>
                          </a:solidFill>
                          <a:effectLst/>
                        </a:rPr>
                        <a:t> </a:t>
                      </a:r>
                      <a:endParaRPr lang="zh-TW" sz="1800" kern="10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kern="100" dirty="0">
                          <a:solidFill>
                            <a:schemeClr val="tx1"/>
                          </a:solidFill>
                          <a:effectLst/>
                        </a:rPr>
                        <a:t> </a:t>
                      </a:r>
                      <a:endParaRPr lang="zh-TW" sz="18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5418418"/>
                  </a:ext>
                </a:extLst>
              </a:tr>
            </a:tbl>
          </a:graphicData>
        </a:graphic>
      </p:graphicFrame>
      <p:pic>
        <p:nvPicPr>
          <p:cNvPr id="10" name="圖片 9" descr="進入標準尺寸的圖片">
            <a:hlinkClick r:id="rId2"/>
            <a:extLst>
              <a:ext uri="{FF2B5EF4-FFF2-40B4-BE49-F238E27FC236}">
                <a16:creationId xmlns:a16="http://schemas.microsoft.com/office/drawing/2014/main" id="{67B97EF3-BE36-4539-A4FE-73E2AFC12760}"/>
              </a:ext>
            </a:extLst>
          </p:cNvPr>
          <p:cNvPicPr/>
          <p:nvPr/>
        </p:nvPicPr>
        <p:blipFill>
          <a:blip r:embed="rId3" r:link="rId4" cstate="print"/>
          <a:srcRect/>
          <a:stretch>
            <a:fillRect/>
          </a:stretch>
        </p:blipFill>
        <p:spPr bwMode="auto">
          <a:xfrm>
            <a:off x="10262200" y="13491085"/>
            <a:ext cx="1066800" cy="1193800"/>
          </a:xfrm>
          <a:prstGeom prst="rect">
            <a:avLst/>
          </a:prstGeom>
          <a:noFill/>
          <a:ln w="9525">
            <a:noFill/>
            <a:miter lim="800000"/>
            <a:headEnd/>
            <a:tailEnd/>
          </a:ln>
        </p:spPr>
      </p:pic>
      <p:sp>
        <p:nvSpPr>
          <p:cNvPr id="11" name="投影片編號版面配置區 1">
            <a:extLst>
              <a:ext uri="{FF2B5EF4-FFF2-40B4-BE49-F238E27FC236}">
                <a16:creationId xmlns:a16="http://schemas.microsoft.com/office/drawing/2014/main" id="{F0268CC7-5D64-4E15-98C8-18CA5F807425}"/>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708694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9F8336EB-E172-45D5-91EB-0450CC85CD88}"/>
              </a:ext>
            </a:extLst>
          </p:cNvPr>
          <p:cNvSpPr>
            <a:spLocks noChangeArrowheads="1"/>
          </p:cNvSpPr>
          <p:nvPr/>
        </p:nvSpPr>
        <p:spPr bwMode="auto">
          <a:xfrm>
            <a:off x="623888" y="1709682"/>
            <a:ext cx="1040801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zh-TW" sz="3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「綠色小精靈選拔賽」投票單</a:t>
            </a:r>
            <a:endParaRPr kumimoji="0" lang="en-US" altLang="zh-TW" sz="3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TW"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注意：每人可圈選</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組，超過</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組將以廢票計算！</a:t>
            </a:r>
            <a:endPar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3" name="頁尾版面配置區 2">
            <a:extLst>
              <a:ext uri="{FF2B5EF4-FFF2-40B4-BE49-F238E27FC236}">
                <a16:creationId xmlns:a16="http://schemas.microsoft.com/office/drawing/2014/main" id="{60AEAED5-6C07-4D0A-BF2C-FD2AA84C6AE2}"/>
              </a:ext>
            </a:extLst>
          </p:cNvPr>
          <p:cNvSpPr>
            <a:spLocks noGrp="1"/>
          </p:cNvSpPr>
          <p:nvPr>
            <p:ph type="ftr" sz="quarter" idx="11"/>
          </p:nvPr>
        </p:nvSpPr>
        <p:spPr>
          <a:xfrm>
            <a:off x="11348957" y="552958"/>
            <a:ext cx="647700" cy="86548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224</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8" name="表格 7">
            <a:extLst>
              <a:ext uri="{FF2B5EF4-FFF2-40B4-BE49-F238E27FC236}">
                <a16:creationId xmlns:a16="http://schemas.microsoft.com/office/drawing/2014/main" id="{2520C731-2196-47B8-9316-6E848A28FF3B}"/>
              </a:ext>
            </a:extLst>
          </p:cNvPr>
          <p:cNvGraphicFramePr>
            <a:graphicFrameLocks noGrp="1"/>
          </p:cNvGraphicFramePr>
          <p:nvPr/>
        </p:nvGraphicFramePr>
        <p:xfrm>
          <a:off x="1791154" y="2633308"/>
          <a:ext cx="8073484" cy="2194560"/>
        </p:xfrm>
        <a:graphic>
          <a:graphicData uri="http://schemas.openxmlformats.org/drawingml/2006/table">
            <a:tbl>
              <a:tblPr firstRow="1" firstCol="1" lastRow="1" lastCol="1" bandRow="1" bandCol="1">
                <a:tableStyleId>{5C22544A-7EE6-4342-B048-85BDC9FD1C3A}</a:tableStyleId>
              </a:tblPr>
              <a:tblGrid>
                <a:gridCol w="733738">
                  <a:extLst>
                    <a:ext uri="{9D8B030D-6E8A-4147-A177-3AD203B41FA5}">
                      <a16:colId xmlns:a16="http://schemas.microsoft.com/office/drawing/2014/main" val="831054750"/>
                    </a:ext>
                  </a:extLst>
                </a:gridCol>
                <a:gridCol w="733738">
                  <a:extLst>
                    <a:ext uri="{9D8B030D-6E8A-4147-A177-3AD203B41FA5}">
                      <a16:colId xmlns:a16="http://schemas.microsoft.com/office/drawing/2014/main" val="3644657424"/>
                    </a:ext>
                  </a:extLst>
                </a:gridCol>
                <a:gridCol w="733738">
                  <a:extLst>
                    <a:ext uri="{9D8B030D-6E8A-4147-A177-3AD203B41FA5}">
                      <a16:colId xmlns:a16="http://schemas.microsoft.com/office/drawing/2014/main" val="2870034876"/>
                    </a:ext>
                  </a:extLst>
                </a:gridCol>
                <a:gridCol w="733738">
                  <a:extLst>
                    <a:ext uri="{9D8B030D-6E8A-4147-A177-3AD203B41FA5}">
                      <a16:colId xmlns:a16="http://schemas.microsoft.com/office/drawing/2014/main" val="213609802"/>
                    </a:ext>
                  </a:extLst>
                </a:gridCol>
                <a:gridCol w="733738">
                  <a:extLst>
                    <a:ext uri="{9D8B030D-6E8A-4147-A177-3AD203B41FA5}">
                      <a16:colId xmlns:a16="http://schemas.microsoft.com/office/drawing/2014/main" val="3155054100"/>
                    </a:ext>
                  </a:extLst>
                </a:gridCol>
                <a:gridCol w="733738">
                  <a:extLst>
                    <a:ext uri="{9D8B030D-6E8A-4147-A177-3AD203B41FA5}">
                      <a16:colId xmlns:a16="http://schemas.microsoft.com/office/drawing/2014/main" val="3603348754"/>
                    </a:ext>
                  </a:extLst>
                </a:gridCol>
                <a:gridCol w="733738">
                  <a:extLst>
                    <a:ext uri="{9D8B030D-6E8A-4147-A177-3AD203B41FA5}">
                      <a16:colId xmlns:a16="http://schemas.microsoft.com/office/drawing/2014/main" val="593928500"/>
                    </a:ext>
                  </a:extLst>
                </a:gridCol>
                <a:gridCol w="733738">
                  <a:extLst>
                    <a:ext uri="{9D8B030D-6E8A-4147-A177-3AD203B41FA5}">
                      <a16:colId xmlns:a16="http://schemas.microsoft.com/office/drawing/2014/main" val="2657012091"/>
                    </a:ext>
                  </a:extLst>
                </a:gridCol>
                <a:gridCol w="733738">
                  <a:extLst>
                    <a:ext uri="{9D8B030D-6E8A-4147-A177-3AD203B41FA5}">
                      <a16:colId xmlns:a16="http://schemas.microsoft.com/office/drawing/2014/main" val="1852078321"/>
                    </a:ext>
                  </a:extLst>
                </a:gridCol>
                <a:gridCol w="734921">
                  <a:extLst>
                    <a:ext uri="{9D8B030D-6E8A-4147-A177-3AD203B41FA5}">
                      <a16:colId xmlns:a16="http://schemas.microsoft.com/office/drawing/2014/main" val="3080253465"/>
                    </a:ext>
                  </a:extLst>
                </a:gridCol>
                <a:gridCol w="734921">
                  <a:extLst>
                    <a:ext uri="{9D8B030D-6E8A-4147-A177-3AD203B41FA5}">
                      <a16:colId xmlns:a16="http://schemas.microsoft.com/office/drawing/2014/main" val="2820976353"/>
                    </a:ext>
                  </a:extLst>
                </a:gridCol>
              </a:tblGrid>
              <a:tr h="0">
                <a:tc>
                  <a:txBody>
                    <a:bodyPr/>
                    <a:lstStyle/>
                    <a:p>
                      <a:pPr algn="ctr">
                        <a:spcAft>
                          <a:spcPts val="0"/>
                        </a:spcAft>
                      </a:pPr>
                      <a:r>
                        <a:rPr lang="zh-TW" sz="2400" kern="100" dirty="0">
                          <a:solidFill>
                            <a:schemeClr val="tx1"/>
                          </a:solidFill>
                          <a:effectLst/>
                          <a:latin typeface="+mn-lt"/>
                          <a:ea typeface="+mn-ea"/>
                        </a:rPr>
                        <a:t>組別</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1</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2</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3</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4</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5</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6</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7</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8</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9</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10</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208268861"/>
                  </a:ext>
                </a:extLst>
              </a:tr>
              <a:tr h="0">
                <a:tc>
                  <a:txBody>
                    <a:bodyPr/>
                    <a:lstStyle/>
                    <a:p>
                      <a:pPr algn="ctr">
                        <a:spcAft>
                          <a:spcPts val="0"/>
                        </a:spcAft>
                      </a:pPr>
                      <a:r>
                        <a:rPr lang="zh-TW" sz="2400" kern="100" dirty="0">
                          <a:solidFill>
                            <a:schemeClr val="tx1"/>
                          </a:solidFill>
                          <a:effectLst/>
                          <a:latin typeface="+mn-lt"/>
                          <a:ea typeface="+mn-ea"/>
                        </a:rPr>
                        <a:t>圈選處</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dirty="0">
                          <a:solidFill>
                            <a:schemeClr val="tx1"/>
                          </a:solidFill>
                          <a:effectLst/>
                          <a:latin typeface="+mn-lt"/>
                          <a:ea typeface="+mn-ea"/>
                        </a:rPr>
                        <a:t> </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3967313"/>
                  </a:ext>
                </a:extLst>
              </a:tr>
            </a:tbl>
          </a:graphicData>
        </a:graphic>
      </p:graphicFrame>
      <p:sp>
        <p:nvSpPr>
          <p:cNvPr id="10" name="Rectangle 2">
            <a:extLst>
              <a:ext uri="{FF2B5EF4-FFF2-40B4-BE49-F238E27FC236}">
                <a16:creationId xmlns:a16="http://schemas.microsoft.com/office/drawing/2014/main" id="{C7CF62AA-D0EE-468F-8052-73AB0D4B5762}"/>
              </a:ext>
            </a:extLst>
          </p:cNvPr>
          <p:cNvSpPr>
            <a:spLocks noChangeArrowheads="1"/>
          </p:cNvSpPr>
          <p:nvPr/>
        </p:nvSpPr>
        <p:spPr bwMode="auto">
          <a:xfrm>
            <a:off x="623888" y="6150000"/>
            <a:ext cx="1040801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zh-TW" sz="3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「綠色小精靈選拔賽」投票單</a:t>
            </a:r>
            <a:endParaRPr kumimoji="0" lang="en-US" altLang="zh-TW" sz="3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TW"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注意：每人可圈選</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組，超過</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組將以廢票計算！</a:t>
            </a:r>
            <a:endPar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aphicFrame>
        <p:nvGraphicFramePr>
          <p:cNvPr id="11" name="表格 10">
            <a:extLst>
              <a:ext uri="{FF2B5EF4-FFF2-40B4-BE49-F238E27FC236}">
                <a16:creationId xmlns:a16="http://schemas.microsoft.com/office/drawing/2014/main" id="{0E42B459-49FE-4426-A873-8C423BA85CB0}"/>
              </a:ext>
            </a:extLst>
          </p:cNvPr>
          <p:cNvGraphicFramePr>
            <a:graphicFrameLocks noGrp="1"/>
          </p:cNvGraphicFramePr>
          <p:nvPr/>
        </p:nvGraphicFramePr>
        <p:xfrm>
          <a:off x="1791154" y="7073626"/>
          <a:ext cx="8073484" cy="2194560"/>
        </p:xfrm>
        <a:graphic>
          <a:graphicData uri="http://schemas.openxmlformats.org/drawingml/2006/table">
            <a:tbl>
              <a:tblPr firstRow="1" firstCol="1" lastRow="1" lastCol="1" bandRow="1" bandCol="1">
                <a:tableStyleId>{5C22544A-7EE6-4342-B048-85BDC9FD1C3A}</a:tableStyleId>
              </a:tblPr>
              <a:tblGrid>
                <a:gridCol w="733738">
                  <a:extLst>
                    <a:ext uri="{9D8B030D-6E8A-4147-A177-3AD203B41FA5}">
                      <a16:colId xmlns:a16="http://schemas.microsoft.com/office/drawing/2014/main" val="831054750"/>
                    </a:ext>
                  </a:extLst>
                </a:gridCol>
                <a:gridCol w="733738">
                  <a:extLst>
                    <a:ext uri="{9D8B030D-6E8A-4147-A177-3AD203B41FA5}">
                      <a16:colId xmlns:a16="http://schemas.microsoft.com/office/drawing/2014/main" val="3644657424"/>
                    </a:ext>
                  </a:extLst>
                </a:gridCol>
                <a:gridCol w="733738">
                  <a:extLst>
                    <a:ext uri="{9D8B030D-6E8A-4147-A177-3AD203B41FA5}">
                      <a16:colId xmlns:a16="http://schemas.microsoft.com/office/drawing/2014/main" val="2870034876"/>
                    </a:ext>
                  </a:extLst>
                </a:gridCol>
                <a:gridCol w="733738">
                  <a:extLst>
                    <a:ext uri="{9D8B030D-6E8A-4147-A177-3AD203B41FA5}">
                      <a16:colId xmlns:a16="http://schemas.microsoft.com/office/drawing/2014/main" val="213609802"/>
                    </a:ext>
                  </a:extLst>
                </a:gridCol>
                <a:gridCol w="733738">
                  <a:extLst>
                    <a:ext uri="{9D8B030D-6E8A-4147-A177-3AD203B41FA5}">
                      <a16:colId xmlns:a16="http://schemas.microsoft.com/office/drawing/2014/main" val="3155054100"/>
                    </a:ext>
                  </a:extLst>
                </a:gridCol>
                <a:gridCol w="733738">
                  <a:extLst>
                    <a:ext uri="{9D8B030D-6E8A-4147-A177-3AD203B41FA5}">
                      <a16:colId xmlns:a16="http://schemas.microsoft.com/office/drawing/2014/main" val="3603348754"/>
                    </a:ext>
                  </a:extLst>
                </a:gridCol>
                <a:gridCol w="733738">
                  <a:extLst>
                    <a:ext uri="{9D8B030D-6E8A-4147-A177-3AD203B41FA5}">
                      <a16:colId xmlns:a16="http://schemas.microsoft.com/office/drawing/2014/main" val="593928500"/>
                    </a:ext>
                  </a:extLst>
                </a:gridCol>
                <a:gridCol w="733738">
                  <a:extLst>
                    <a:ext uri="{9D8B030D-6E8A-4147-A177-3AD203B41FA5}">
                      <a16:colId xmlns:a16="http://schemas.microsoft.com/office/drawing/2014/main" val="2657012091"/>
                    </a:ext>
                  </a:extLst>
                </a:gridCol>
                <a:gridCol w="733738">
                  <a:extLst>
                    <a:ext uri="{9D8B030D-6E8A-4147-A177-3AD203B41FA5}">
                      <a16:colId xmlns:a16="http://schemas.microsoft.com/office/drawing/2014/main" val="1852078321"/>
                    </a:ext>
                  </a:extLst>
                </a:gridCol>
                <a:gridCol w="734921">
                  <a:extLst>
                    <a:ext uri="{9D8B030D-6E8A-4147-A177-3AD203B41FA5}">
                      <a16:colId xmlns:a16="http://schemas.microsoft.com/office/drawing/2014/main" val="3080253465"/>
                    </a:ext>
                  </a:extLst>
                </a:gridCol>
                <a:gridCol w="734921">
                  <a:extLst>
                    <a:ext uri="{9D8B030D-6E8A-4147-A177-3AD203B41FA5}">
                      <a16:colId xmlns:a16="http://schemas.microsoft.com/office/drawing/2014/main" val="2820976353"/>
                    </a:ext>
                  </a:extLst>
                </a:gridCol>
              </a:tblGrid>
              <a:tr h="0">
                <a:tc>
                  <a:txBody>
                    <a:bodyPr/>
                    <a:lstStyle/>
                    <a:p>
                      <a:pPr algn="ctr">
                        <a:spcAft>
                          <a:spcPts val="0"/>
                        </a:spcAft>
                      </a:pPr>
                      <a:r>
                        <a:rPr lang="zh-TW" sz="2400" kern="100" dirty="0">
                          <a:solidFill>
                            <a:schemeClr val="tx1"/>
                          </a:solidFill>
                          <a:effectLst/>
                          <a:latin typeface="+mn-lt"/>
                          <a:ea typeface="+mn-ea"/>
                        </a:rPr>
                        <a:t>組別</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1</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2</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3</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4</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5</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6</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7</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8</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9</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10</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208268861"/>
                  </a:ext>
                </a:extLst>
              </a:tr>
              <a:tr h="0">
                <a:tc>
                  <a:txBody>
                    <a:bodyPr/>
                    <a:lstStyle/>
                    <a:p>
                      <a:pPr algn="ctr">
                        <a:spcAft>
                          <a:spcPts val="0"/>
                        </a:spcAft>
                      </a:pPr>
                      <a:r>
                        <a:rPr lang="zh-TW" sz="2400" kern="100" dirty="0">
                          <a:solidFill>
                            <a:schemeClr val="tx1"/>
                          </a:solidFill>
                          <a:effectLst/>
                          <a:latin typeface="+mn-lt"/>
                          <a:ea typeface="+mn-ea"/>
                        </a:rPr>
                        <a:t>圈選處</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dirty="0">
                          <a:solidFill>
                            <a:schemeClr val="tx1"/>
                          </a:solidFill>
                          <a:effectLst/>
                          <a:latin typeface="+mn-lt"/>
                          <a:ea typeface="+mn-ea"/>
                        </a:rPr>
                        <a:t> </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3967313"/>
                  </a:ext>
                </a:extLst>
              </a:tr>
            </a:tbl>
          </a:graphicData>
        </a:graphic>
      </p:graphicFrame>
      <p:sp>
        <p:nvSpPr>
          <p:cNvPr id="12" name="Rectangle 2">
            <a:extLst>
              <a:ext uri="{FF2B5EF4-FFF2-40B4-BE49-F238E27FC236}">
                <a16:creationId xmlns:a16="http://schemas.microsoft.com/office/drawing/2014/main" id="{4D30B9B7-6B4E-43FD-9DAF-A5DF3C40DD07}"/>
              </a:ext>
            </a:extLst>
          </p:cNvPr>
          <p:cNvSpPr>
            <a:spLocks noChangeArrowheads="1"/>
          </p:cNvSpPr>
          <p:nvPr/>
        </p:nvSpPr>
        <p:spPr bwMode="auto">
          <a:xfrm>
            <a:off x="623888" y="10631143"/>
            <a:ext cx="1040801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zh-TW" sz="3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「綠色小精靈選拔賽」投票單</a:t>
            </a:r>
            <a:endParaRPr kumimoji="0" lang="en-US" altLang="zh-TW" sz="3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TW"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注意：每人可圈選</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組，超過</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2</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組將以廢票計算！</a:t>
            </a:r>
            <a:endPar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aphicFrame>
        <p:nvGraphicFramePr>
          <p:cNvPr id="13" name="表格 12">
            <a:extLst>
              <a:ext uri="{FF2B5EF4-FFF2-40B4-BE49-F238E27FC236}">
                <a16:creationId xmlns:a16="http://schemas.microsoft.com/office/drawing/2014/main" id="{0DDA511D-A0CE-4324-849F-7C202BA67B38}"/>
              </a:ext>
            </a:extLst>
          </p:cNvPr>
          <p:cNvGraphicFramePr>
            <a:graphicFrameLocks noGrp="1"/>
          </p:cNvGraphicFramePr>
          <p:nvPr/>
        </p:nvGraphicFramePr>
        <p:xfrm>
          <a:off x="1791154" y="11554769"/>
          <a:ext cx="8073484" cy="2194560"/>
        </p:xfrm>
        <a:graphic>
          <a:graphicData uri="http://schemas.openxmlformats.org/drawingml/2006/table">
            <a:tbl>
              <a:tblPr firstRow="1" firstCol="1" lastRow="1" lastCol="1" bandRow="1" bandCol="1">
                <a:tableStyleId>{5C22544A-7EE6-4342-B048-85BDC9FD1C3A}</a:tableStyleId>
              </a:tblPr>
              <a:tblGrid>
                <a:gridCol w="733738">
                  <a:extLst>
                    <a:ext uri="{9D8B030D-6E8A-4147-A177-3AD203B41FA5}">
                      <a16:colId xmlns:a16="http://schemas.microsoft.com/office/drawing/2014/main" val="831054750"/>
                    </a:ext>
                  </a:extLst>
                </a:gridCol>
                <a:gridCol w="733738">
                  <a:extLst>
                    <a:ext uri="{9D8B030D-6E8A-4147-A177-3AD203B41FA5}">
                      <a16:colId xmlns:a16="http://schemas.microsoft.com/office/drawing/2014/main" val="3644657424"/>
                    </a:ext>
                  </a:extLst>
                </a:gridCol>
                <a:gridCol w="733738">
                  <a:extLst>
                    <a:ext uri="{9D8B030D-6E8A-4147-A177-3AD203B41FA5}">
                      <a16:colId xmlns:a16="http://schemas.microsoft.com/office/drawing/2014/main" val="2870034876"/>
                    </a:ext>
                  </a:extLst>
                </a:gridCol>
                <a:gridCol w="733738">
                  <a:extLst>
                    <a:ext uri="{9D8B030D-6E8A-4147-A177-3AD203B41FA5}">
                      <a16:colId xmlns:a16="http://schemas.microsoft.com/office/drawing/2014/main" val="213609802"/>
                    </a:ext>
                  </a:extLst>
                </a:gridCol>
                <a:gridCol w="733738">
                  <a:extLst>
                    <a:ext uri="{9D8B030D-6E8A-4147-A177-3AD203B41FA5}">
                      <a16:colId xmlns:a16="http://schemas.microsoft.com/office/drawing/2014/main" val="3155054100"/>
                    </a:ext>
                  </a:extLst>
                </a:gridCol>
                <a:gridCol w="733738">
                  <a:extLst>
                    <a:ext uri="{9D8B030D-6E8A-4147-A177-3AD203B41FA5}">
                      <a16:colId xmlns:a16="http://schemas.microsoft.com/office/drawing/2014/main" val="3603348754"/>
                    </a:ext>
                  </a:extLst>
                </a:gridCol>
                <a:gridCol w="733738">
                  <a:extLst>
                    <a:ext uri="{9D8B030D-6E8A-4147-A177-3AD203B41FA5}">
                      <a16:colId xmlns:a16="http://schemas.microsoft.com/office/drawing/2014/main" val="593928500"/>
                    </a:ext>
                  </a:extLst>
                </a:gridCol>
                <a:gridCol w="733738">
                  <a:extLst>
                    <a:ext uri="{9D8B030D-6E8A-4147-A177-3AD203B41FA5}">
                      <a16:colId xmlns:a16="http://schemas.microsoft.com/office/drawing/2014/main" val="2657012091"/>
                    </a:ext>
                  </a:extLst>
                </a:gridCol>
                <a:gridCol w="733738">
                  <a:extLst>
                    <a:ext uri="{9D8B030D-6E8A-4147-A177-3AD203B41FA5}">
                      <a16:colId xmlns:a16="http://schemas.microsoft.com/office/drawing/2014/main" val="1852078321"/>
                    </a:ext>
                  </a:extLst>
                </a:gridCol>
                <a:gridCol w="734921">
                  <a:extLst>
                    <a:ext uri="{9D8B030D-6E8A-4147-A177-3AD203B41FA5}">
                      <a16:colId xmlns:a16="http://schemas.microsoft.com/office/drawing/2014/main" val="3080253465"/>
                    </a:ext>
                  </a:extLst>
                </a:gridCol>
                <a:gridCol w="734921">
                  <a:extLst>
                    <a:ext uri="{9D8B030D-6E8A-4147-A177-3AD203B41FA5}">
                      <a16:colId xmlns:a16="http://schemas.microsoft.com/office/drawing/2014/main" val="2820976353"/>
                    </a:ext>
                  </a:extLst>
                </a:gridCol>
              </a:tblGrid>
              <a:tr h="0">
                <a:tc>
                  <a:txBody>
                    <a:bodyPr/>
                    <a:lstStyle/>
                    <a:p>
                      <a:pPr algn="ctr">
                        <a:spcAft>
                          <a:spcPts val="0"/>
                        </a:spcAft>
                      </a:pPr>
                      <a:r>
                        <a:rPr lang="zh-TW" sz="2400" kern="100" dirty="0">
                          <a:solidFill>
                            <a:schemeClr val="tx1"/>
                          </a:solidFill>
                          <a:effectLst/>
                          <a:latin typeface="+mn-lt"/>
                          <a:ea typeface="+mn-ea"/>
                        </a:rPr>
                        <a:t>組別</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1</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2</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3</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4</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5</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6</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7</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8</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9</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zh-TW" sz="2400" kern="100" dirty="0">
                          <a:solidFill>
                            <a:schemeClr val="tx1"/>
                          </a:solidFill>
                          <a:effectLst/>
                          <a:latin typeface="+mn-lt"/>
                          <a:ea typeface="+mn-ea"/>
                        </a:rPr>
                        <a:t>第</a:t>
                      </a:r>
                    </a:p>
                    <a:p>
                      <a:pPr algn="ctr">
                        <a:spcAft>
                          <a:spcPts val="0"/>
                        </a:spcAft>
                      </a:pPr>
                      <a:r>
                        <a:rPr lang="en-US" sz="2400" kern="100" dirty="0">
                          <a:solidFill>
                            <a:schemeClr val="tx1"/>
                          </a:solidFill>
                          <a:effectLst/>
                          <a:latin typeface="+mn-lt"/>
                          <a:ea typeface="+mn-ea"/>
                        </a:rPr>
                        <a:t>10</a:t>
                      </a:r>
                      <a:endParaRPr lang="zh-TW" sz="2400" kern="100" dirty="0">
                        <a:solidFill>
                          <a:schemeClr val="tx1"/>
                        </a:solidFill>
                        <a:effectLst/>
                        <a:latin typeface="+mn-lt"/>
                        <a:ea typeface="+mn-ea"/>
                      </a:endParaRPr>
                    </a:p>
                    <a:p>
                      <a:pPr algn="ctr">
                        <a:spcAft>
                          <a:spcPts val="0"/>
                        </a:spcAft>
                      </a:pPr>
                      <a:r>
                        <a:rPr lang="zh-TW" sz="2400" kern="100" dirty="0">
                          <a:solidFill>
                            <a:schemeClr val="tx1"/>
                          </a:solidFill>
                          <a:effectLst/>
                          <a:latin typeface="+mn-lt"/>
                          <a:ea typeface="+mn-ea"/>
                        </a:rPr>
                        <a:t>組</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extLst>
                  <a:ext uri="{0D108BD9-81ED-4DB2-BD59-A6C34878D82A}">
                    <a16:rowId xmlns:a16="http://schemas.microsoft.com/office/drawing/2014/main" val="208268861"/>
                  </a:ext>
                </a:extLst>
              </a:tr>
              <a:tr h="0">
                <a:tc>
                  <a:txBody>
                    <a:bodyPr/>
                    <a:lstStyle/>
                    <a:p>
                      <a:pPr algn="ctr">
                        <a:spcAft>
                          <a:spcPts val="0"/>
                        </a:spcAft>
                      </a:pPr>
                      <a:r>
                        <a:rPr lang="zh-TW" sz="2400" kern="100" dirty="0">
                          <a:solidFill>
                            <a:schemeClr val="tx1"/>
                          </a:solidFill>
                          <a:effectLst/>
                          <a:latin typeface="+mn-lt"/>
                          <a:ea typeface="+mn-ea"/>
                        </a:rPr>
                        <a:t>圈選處</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CCDD"/>
                    </a:solid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a:solidFill>
                            <a:schemeClr val="tx1"/>
                          </a:solidFill>
                          <a:effectLst/>
                          <a:latin typeface="+mn-lt"/>
                          <a:ea typeface="+mn-ea"/>
                        </a:rPr>
                        <a:t> </a:t>
                      </a:r>
                      <a:endParaRPr lang="zh-TW" sz="2400" kern="10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kern="100" dirty="0">
                          <a:solidFill>
                            <a:schemeClr val="tx1"/>
                          </a:solidFill>
                          <a:effectLst/>
                          <a:latin typeface="+mn-lt"/>
                          <a:ea typeface="+mn-ea"/>
                        </a:rPr>
                        <a:t> </a:t>
                      </a:r>
                      <a:endParaRPr lang="zh-TW" sz="2400" kern="100" dirty="0">
                        <a:solidFill>
                          <a:schemeClr val="tx1"/>
                        </a:solidFill>
                        <a:effectLst/>
                        <a:latin typeface="+mn-lt"/>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3967313"/>
                  </a:ext>
                </a:extLst>
              </a:tr>
            </a:tbl>
          </a:graphicData>
        </a:graphic>
      </p:graphicFrame>
      <p:sp>
        <p:nvSpPr>
          <p:cNvPr id="14" name="投影片編號版面配置區 1">
            <a:extLst>
              <a:ext uri="{FF2B5EF4-FFF2-40B4-BE49-F238E27FC236}">
                <a16:creationId xmlns:a16="http://schemas.microsoft.com/office/drawing/2014/main" id="{8C399E35-A1FC-4A0C-A58E-4E27B1917FC2}"/>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855894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2FAB8F43-B9A2-4B88-9B13-A6C02940854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225</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graphicFrame>
        <p:nvGraphicFramePr>
          <p:cNvPr id="4" name="表格 3">
            <a:extLst>
              <a:ext uri="{FF2B5EF4-FFF2-40B4-BE49-F238E27FC236}">
                <a16:creationId xmlns:a16="http://schemas.microsoft.com/office/drawing/2014/main" id="{F8E0C0E8-B503-4E8D-8CA2-ADAE2F0358CD}"/>
              </a:ext>
            </a:extLst>
          </p:cNvPr>
          <p:cNvGraphicFramePr>
            <a:graphicFrameLocks noGrp="1"/>
          </p:cNvGraphicFramePr>
          <p:nvPr/>
        </p:nvGraphicFramePr>
        <p:xfrm>
          <a:off x="623888" y="2187575"/>
          <a:ext cx="10725069" cy="11601031"/>
        </p:xfrm>
        <a:graphic>
          <a:graphicData uri="http://schemas.openxmlformats.org/drawingml/2006/table">
            <a:tbl>
              <a:tblPr>
                <a:tableStyleId>{5C22544A-7EE6-4342-B048-85BDC9FD1C3A}</a:tableStyleId>
              </a:tblPr>
              <a:tblGrid>
                <a:gridCol w="2006724">
                  <a:extLst>
                    <a:ext uri="{9D8B030D-6E8A-4147-A177-3AD203B41FA5}">
                      <a16:colId xmlns:a16="http://schemas.microsoft.com/office/drawing/2014/main" val="752559621"/>
                    </a:ext>
                  </a:extLst>
                </a:gridCol>
                <a:gridCol w="4364548">
                  <a:extLst>
                    <a:ext uri="{9D8B030D-6E8A-4147-A177-3AD203B41FA5}">
                      <a16:colId xmlns:a16="http://schemas.microsoft.com/office/drawing/2014/main" val="3637424392"/>
                    </a:ext>
                  </a:extLst>
                </a:gridCol>
                <a:gridCol w="1615440">
                  <a:extLst>
                    <a:ext uri="{9D8B030D-6E8A-4147-A177-3AD203B41FA5}">
                      <a16:colId xmlns:a16="http://schemas.microsoft.com/office/drawing/2014/main" val="874344208"/>
                    </a:ext>
                  </a:extLst>
                </a:gridCol>
                <a:gridCol w="350520">
                  <a:extLst>
                    <a:ext uri="{9D8B030D-6E8A-4147-A177-3AD203B41FA5}">
                      <a16:colId xmlns:a16="http://schemas.microsoft.com/office/drawing/2014/main" val="657625516"/>
                    </a:ext>
                  </a:extLst>
                </a:gridCol>
                <a:gridCol w="2387837">
                  <a:extLst>
                    <a:ext uri="{9D8B030D-6E8A-4147-A177-3AD203B41FA5}">
                      <a16:colId xmlns:a16="http://schemas.microsoft.com/office/drawing/2014/main" val="4285098064"/>
                    </a:ext>
                  </a:extLst>
                </a:gridCol>
              </a:tblGrid>
              <a:tr h="408839">
                <a:tc>
                  <a:txBody>
                    <a:bodyPr/>
                    <a:lstStyle/>
                    <a:p>
                      <a:pPr marL="179705">
                        <a:spcAft>
                          <a:spcPts val="0"/>
                        </a:spcAft>
                      </a:pPr>
                      <a:r>
                        <a:rPr lang="zh-TW" sz="2000" b="1" kern="100" dirty="0">
                          <a:effectLst/>
                          <a:latin typeface="+mn-lt"/>
                          <a:ea typeface="微軟正黑體" panose="020B0604030504040204" pitchFamily="34" charset="-120"/>
                        </a:rPr>
                        <a:t>活動名稱</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自訂作業</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9705">
                        <a:spcAft>
                          <a:spcPts val="0"/>
                        </a:spcAft>
                      </a:pPr>
                      <a:r>
                        <a:rPr lang="zh-TW" sz="2000" b="1" kern="100" dirty="0">
                          <a:effectLst/>
                          <a:latin typeface="+mn-lt"/>
                          <a:ea typeface="微軟正黑體" panose="020B0604030504040204" pitchFamily="34" charset="-120"/>
                        </a:rPr>
                        <a:t>設計人</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pPr marL="179705">
                        <a:spcAft>
                          <a:spcPts val="0"/>
                        </a:spcAft>
                      </a:pP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marL="179705">
                        <a:spcAft>
                          <a:spcPts val="0"/>
                        </a:spcAft>
                      </a:pPr>
                      <a:r>
                        <a:rPr lang="zh-TW" altLang="en-US" sz="2000" kern="100" dirty="0">
                          <a:effectLst/>
                          <a:latin typeface="+mn-lt"/>
                          <a:ea typeface="微軟正黑體" panose="020B0604030504040204" pitchFamily="34" charset="-120"/>
                        </a:rPr>
                        <a:t>黃煒華</a:t>
                      </a:r>
                      <a:endParaRPr lang="zh-TW" sz="2000"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94378"/>
                  </a:ext>
                </a:extLst>
              </a:tr>
              <a:tr h="603901">
                <a:tc>
                  <a:txBody>
                    <a:bodyPr/>
                    <a:lstStyle/>
                    <a:p>
                      <a:pPr marL="179705">
                        <a:spcAft>
                          <a:spcPts val="0"/>
                        </a:spcAft>
                      </a:pPr>
                      <a:r>
                        <a:rPr lang="zh-TW" sz="2000" b="1" kern="100" dirty="0">
                          <a:effectLst/>
                          <a:latin typeface="+mn-lt"/>
                          <a:ea typeface="微軟正黑體" panose="020B0604030504040204" pitchFamily="34" charset="-120"/>
                        </a:rPr>
                        <a:t>活動目標</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gridSpan="4">
                  <a:txBody>
                    <a:bodyPr/>
                    <a:lstStyle/>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鼓勵學生自主學習，訂定學習契約。</a:t>
                      </a:r>
                    </a:p>
                    <a:p>
                      <a:pPr marL="342900" lvl="0" indent="-342900">
                        <a:spcAft>
                          <a:spcPts val="0"/>
                        </a:spcAft>
                        <a:buFont typeface="+mj-lt"/>
                        <a:buAutoNum type="arabicPeriod"/>
                        <a:tabLst>
                          <a:tab pos="298450" algn="l"/>
                        </a:tabLst>
                      </a:pPr>
                      <a:r>
                        <a:rPr lang="zh-TW" altLang="en-US" sz="2000" kern="100" dirty="0">
                          <a:effectLst/>
                          <a:latin typeface="+mn-lt"/>
                          <a:ea typeface="微軟正黑體" panose="020B0604030504040204" pitchFamily="34" charset="-120"/>
                        </a:rPr>
                        <a:t>指導學生執行自我成長的學習計畫。</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63488863"/>
                  </a:ext>
                </a:extLst>
              </a:tr>
              <a:tr h="327438">
                <a:tc gridSpan="3">
                  <a:txBody>
                    <a:bodyPr/>
                    <a:lstStyle/>
                    <a:p>
                      <a:pPr marL="179705">
                        <a:spcAft>
                          <a:spcPts val="0"/>
                        </a:spcAft>
                      </a:pPr>
                      <a:r>
                        <a:rPr lang="zh-TW" sz="2000" b="1" kern="100" dirty="0">
                          <a:effectLst/>
                          <a:latin typeface="+mn-lt"/>
                          <a:ea typeface="微軟正黑體" panose="020B0604030504040204" pitchFamily="34" charset="-120"/>
                        </a:rPr>
                        <a:t>實施方式及說明</a:t>
                      </a:r>
                      <a:endParaRPr lang="zh-TW" sz="2000" b="1" kern="100" dirty="0">
                        <a:effectLst/>
                        <a:latin typeface="+mn-lt"/>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tc hMerge="1">
                  <a:txBody>
                    <a:bodyPr/>
                    <a:lstStyle/>
                    <a:p>
                      <a:endParaRPr lang="zh-TW" altLang="en-US"/>
                    </a:p>
                  </a:txBody>
                  <a:tcPr/>
                </a:tc>
                <a:tc gridSpan="2">
                  <a:txBody>
                    <a:bodyPr/>
                    <a:lstStyle/>
                    <a:p>
                      <a:r>
                        <a:rPr lang="zh-TW" sz="2000" b="1" kern="100">
                          <a:effectLst/>
                          <a:latin typeface="+mn-lt"/>
                          <a:ea typeface="微軟正黑體" panose="020B0604030504040204" pitchFamily="34" charset="-120"/>
                        </a:rPr>
                        <a:t>備註</a:t>
                      </a:r>
                      <a:endParaRPr lang="zh-TW" altLang="en-US"/>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hMerge="1">
                  <a:txBody>
                    <a:bodyPr/>
                    <a:lstStyle/>
                    <a:p>
                      <a:endParaRPr lang="zh-TW" altLang="en-US"/>
                    </a:p>
                  </a:txBody>
                  <a:tcPr/>
                </a:tc>
                <a:extLst>
                  <a:ext uri="{0D108BD9-81ED-4DB2-BD59-A6C34878D82A}">
                    <a16:rowId xmlns:a16="http://schemas.microsoft.com/office/drawing/2014/main" val="1902615279"/>
                  </a:ext>
                </a:extLst>
              </a:tr>
              <a:tr h="10255154">
                <a:tc gridSpan="3">
                  <a:txBody>
                    <a:bodyPr/>
                    <a:lstStyle/>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實施時間：整學期，隔週實施</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器材：「我的自訂作業」學習單</a:t>
                      </a:r>
                    </a:p>
                    <a:p>
                      <a:pPr marL="457200" lvl="0" indent="-457200">
                        <a:lnSpc>
                          <a:spcPct val="150000"/>
                        </a:lnSpc>
                        <a:spcAft>
                          <a:spcPts val="0"/>
                        </a:spcAft>
                        <a:buFont typeface="+mj-ea"/>
                        <a:buAutoNum type="ea1ChtPeriod"/>
                      </a:pPr>
                      <a:r>
                        <a:rPr lang="zh-TW" altLang="en-US" sz="2000" kern="100" dirty="0">
                          <a:effectLst/>
                          <a:latin typeface="+mn-lt"/>
                          <a:ea typeface="微軟正黑體" panose="020B0604030504040204" pitchFamily="34" charset="-120"/>
                        </a:rPr>
                        <a:t>實施流程：</a:t>
                      </a:r>
                    </a:p>
                    <a:p>
                      <a:pPr marL="904875" lvl="0" indent="-457200">
                        <a:lnSpc>
                          <a:spcPct val="150000"/>
                        </a:lnSpc>
                        <a:spcAft>
                          <a:spcPts val="0"/>
                        </a:spcAft>
                        <a:buFont typeface="+mj-ea"/>
                        <a:buAutoNum type="arabicPeriod"/>
                      </a:pPr>
                      <a:r>
                        <a:rPr lang="zh-TW" altLang="en-US" sz="2000" kern="100" dirty="0">
                          <a:effectLst/>
                          <a:latin typeface="+mn-lt"/>
                          <a:ea typeface="微軟正黑體" panose="020B0604030504040204" pitchFamily="34" charset="-120"/>
                        </a:rPr>
                        <a:t>說明自訂作業的目的為：鼓勵學生擬訂計畫，充實自己的課外學習，並培養學生自主學習的能力與自律性。</a:t>
                      </a:r>
                      <a:endParaRPr lang="en-US" altLang="zh-TW" sz="2000" kern="100" dirty="0">
                        <a:effectLst/>
                        <a:latin typeface="+mn-lt"/>
                        <a:ea typeface="微軟正黑體" panose="020B0604030504040204" pitchFamily="34" charset="-120"/>
                      </a:endParaRPr>
                    </a:p>
                    <a:p>
                      <a:pPr marL="904875" lvl="0" indent="-457200">
                        <a:lnSpc>
                          <a:spcPct val="150000"/>
                        </a:lnSpc>
                        <a:spcAft>
                          <a:spcPts val="0"/>
                        </a:spcAft>
                        <a:buFont typeface="+mj-ea"/>
                        <a:buAutoNum type="arabicPeriod"/>
                      </a:pPr>
                      <a:r>
                        <a:rPr lang="zh-TW" altLang="en-US" sz="2000" kern="100" dirty="0">
                          <a:effectLst/>
                          <a:latin typeface="+mn-lt"/>
                          <a:ea typeface="微軟正黑體" panose="020B0604030504040204" pitchFamily="34" charset="-120"/>
                        </a:rPr>
                        <a:t>於實施當週星期五前，利用</a:t>
                      </a:r>
                      <a:r>
                        <a:rPr lang="en-US" altLang="zh-TW" sz="2000" kern="100" dirty="0">
                          <a:effectLst/>
                          <a:latin typeface="+mn-lt"/>
                          <a:ea typeface="微軟正黑體" panose="020B0604030504040204" pitchFamily="34" charset="-120"/>
                        </a:rPr>
                        <a:t>5-10</a:t>
                      </a:r>
                      <a:r>
                        <a:rPr lang="zh-TW" altLang="en-US" sz="2000" kern="100" dirty="0">
                          <a:effectLst/>
                          <a:latin typeface="+mn-lt"/>
                          <a:ea typeface="微軟正黑體" panose="020B0604030504040204" pitchFamily="34" charset="-120"/>
                        </a:rPr>
                        <a:t>分鐘的時間，說明「我的自訂作業」學習單，並讓學生擬定週末自訂作業計畫。自訂作業內容必須明確、具體，並以正向積極、有學習意義的內容為主，可為戶外休閒活動、練習才藝或運動訓練、幫助家人做家事、藝文欣賞等。</a:t>
                      </a:r>
                      <a:endParaRPr lang="en-US" altLang="zh-TW" sz="2000" kern="100" dirty="0">
                        <a:effectLst/>
                        <a:latin typeface="+mn-lt"/>
                        <a:ea typeface="微軟正黑體" panose="020B0604030504040204" pitchFamily="34" charset="-120"/>
                      </a:endParaRPr>
                    </a:p>
                    <a:p>
                      <a:pPr marL="904875" lvl="0" indent="-457200">
                        <a:lnSpc>
                          <a:spcPct val="150000"/>
                        </a:lnSpc>
                        <a:spcAft>
                          <a:spcPts val="0"/>
                        </a:spcAft>
                        <a:buFont typeface="+mj-ea"/>
                        <a:buAutoNum type="arabicPeriod"/>
                      </a:pPr>
                      <a:r>
                        <a:rPr lang="zh-TW" altLang="en-US" sz="2000" kern="100" dirty="0">
                          <a:effectLst/>
                          <a:latin typeface="+mn-lt"/>
                          <a:ea typeface="微軟正黑體" panose="020B0604030504040204" pitchFamily="34" charset="-120"/>
                        </a:rPr>
                        <a:t>學生於實施當週週末依照擬定計畫執行，並填寫完成「我的自訂作業」學習單，請家長簽名，再於次週一交給導師。學習記錄最好要有具體成果，例如閱讀心得、相片、車票、參觀門票或導覽手冊、幫忙做家事後的心得與家人評語等。</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marL="179705">
                        <a:lnSpc>
                          <a:spcPct val="150000"/>
                        </a:lnSpc>
                        <a:spcAft>
                          <a:spcPts val="0"/>
                        </a:spcAft>
                      </a:pPr>
                      <a:endParaRPr lang="zh-TW" altLang="en-US"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endParaRPr lang="en-US" altLang="zh-TW" sz="2000" kern="100" dirty="0">
                        <a:effectLst/>
                        <a:latin typeface="+mn-lt"/>
                        <a:ea typeface="微軟正黑體" panose="020B0604030504040204" pitchFamily="34" charset="-120"/>
                      </a:endParaRPr>
                    </a:p>
                    <a:p>
                      <a:pPr marL="179705">
                        <a:lnSpc>
                          <a:spcPct val="150000"/>
                        </a:lnSpc>
                        <a:spcAft>
                          <a:spcPts val="0"/>
                        </a:spcAft>
                      </a:pPr>
                      <a:r>
                        <a:rPr lang="zh-TW" altLang="en-US" sz="2000" kern="100" dirty="0">
                          <a:effectLst/>
                          <a:latin typeface="+mn-lt"/>
                          <a:ea typeface="微軟正黑體" panose="020B0604030504040204" pitchFamily="34" charset="-120"/>
                        </a:rPr>
                        <a:t>自訂作業也可由老師指定主題，如第一次藝文活動、第二次運動、第三次閱讀等。</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135909199"/>
                  </a:ext>
                </a:extLst>
              </a:tr>
            </a:tbl>
          </a:graphicData>
        </a:graphic>
      </p:graphicFrame>
      <p:sp>
        <p:nvSpPr>
          <p:cNvPr id="5" name="投影片編號版面配置區 1">
            <a:extLst>
              <a:ext uri="{FF2B5EF4-FFF2-40B4-BE49-F238E27FC236}">
                <a16:creationId xmlns:a16="http://schemas.microsoft.com/office/drawing/2014/main" id="{34E4C8D8-0ADF-46A8-B1ED-CB91F7ED4325}"/>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308327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E88D1161-CB5B-4EB6-853C-819C685C76B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226</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71D092CD-4064-4D71-974E-9BFAF7A41973}"/>
              </a:ext>
            </a:extLst>
          </p:cNvPr>
          <p:cNvSpPr/>
          <p:nvPr/>
        </p:nvSpPr>
        <p:spPr>
          <a:xfrm>
            <a:off x="1304080" y="1854900"/>
            <a:ext cx="9700091" cy="2219838"/>
          </a:xfrm>
          <a:prstGeom prst="rect">
            <a:avLst/>
          </a:prstGeom>
        </p:spPr>
        <p:txBody>
          <a:bodyPr wrap="non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zh-TW" altLang="en-US" sz="3600" b="1" i="0" u="none" strike="noStrike" kern="1200" cap="none" spc="0" normalizeH="0" baseline="0" noProof="0" dirty="0">
                <a:ln>
                  <a:noFill/>
                </a:ln>
                <a:solidFill>
                  <a:prstClr val="black"/>
                </a:solidFill>
                <a:effectLst/>
                <a:uLnTx/>
                <a:uFillTx/>
                <a:latin typeface="Times New Roman"/>
                <a:ea typeface="微軟正黑體"/>
                <a:cs typeface="+mn-cs"/>
              </a:rPr>
              <a:t>我的自訂作業</a:t>
            </a:r>
            <a:endParaRPr kumimoji="0" lang="en-US" altLang="zh-TW" sz="3600" b="1"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TW" sz="2800" b="0" i="0" u="none" strike="noStrike" kern="1200" cap="none" spc="0" normalizeH="0" baseline="0" noProof="0" dirty="0">
                <a:ln>
                  <a:noFill/>
                </a:ln>
                <a:solidFill>
                  <a:prstClr val="black"/>
                </a:solidFill>
                <a:effectLst/>
                <a:uLnTx/>
                <a:uFillTx/>
                <a:latin typeface="Times New Roman"/>
                <a:ea typeface="微軟正黑體"/>
                <a:cs typeface="+mn-cs"/>
              </a:rPr>
              <a:t>______</a:t>
            </a:r>
            <a:r>
              <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rPr>
              <a:t> 年 </a:t>
            </a:r>
            <a:r>
              <a:rPr kumimoji="0" lang="en-US" altLang="zh-TW" sz="2800" b="0" i="0" u="none" strike="noStrike" kern="1200" cap="none" spc="0" normalizeH="0" baseline="0" noProof="0" dirty="0">
                <a:ln>
                  <a:noFill/>
                </a:ln>
                <a:solidFill>
                  <a:prstClr val="black"/>
                </a:solidFill>
                <a:effectLst/>
                <a:uLnTx/>
                <a:uFillTx/>
                <a:latin typeface="Times New Roman"/>
                <a:ea typeface="微軟正黑體"/>
                <a:cs typeface="+mn-cs"/>
              </a:rPr>
              <a:t>______</a:t>
            </a:r>
            <a:r>
              <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rPr>
              <a:t>   班  座號：</a:t>
            </a:r>
            <a:r>
              <a:rPr kumimoji="0" lang="en-US" altLang="zh-TW" sz="2800" b="0" i="0" u="none" strike="noStrike" kern="1200" cap="none" spc="0" normalizeH="0" baseline="0" noProof="0" dirty="0">
                <a:ln>
                  <a:noFill/>
                </a:ln>
                <a:solidFill>
                  <a:prstClr val="black"/>
                </a:solidFill>
                <a:effectLst/>
                <a:uLnTx/>
                <a:uFillTx/>
                <a:latin typeface="Times New Roman"/>
                <a:ea typeface="微軟正黑體"/>
                <a:cs typeface="+mn-cs"/>
              </a:rPr>
              <a:t>_________</a:t>
            </a:r>
            <a:r>
              <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rPr>
              <a:t>姓名： </a:t>
            </a:r>
            <a:r>
              <a:rPr kumimoji="0" lang="en-US" altLang="zh-TW" sz="2800" b="0" i="0" u="none" strike="noStrike" kern="1200" cap="none" spc="0" normalizeH="0" baseline="0" noProof="0" dirty="0">
                <a:ln>
                  <a:noFill/>
                </a:ln>
                <a:solidFill>
                  <a:prstClr val="black"/>
                </a:solidFill>
                <a:effectLst/>
                <a:uLnTx/>
                <a:uFillTx/>
                <a:latin typeface="Times New Roman"/>
                <a:ea typeface="微軟正黑體"/>
                <a:cs typeface="+mn-cs"/>
              </a:rPr>
              <a:t>____________</a:t>
            </a:r>
            <a:endPar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altLang="zh-TW" sz="3200" b="1" i="0" u="none" strike="noStrike" kern="1200" cap="none" spc="0" normalizeH="0" baseline="0" noProof="0" dirty="0">
              <a:ln>
                <a:noFill/>
              </a:ln>
              <a:solidFill>
                <a:prstClr val="black"/>
              </a:solidFill>
              <a:effectLst/>
              <a:uLnTx/>
              <a:uFillTx/>
              <a:latin typeface="Times New Roman"/>
              <a:ea typeface="微軟正黑體"/>
              <a:cs typeface="+mn-cs"/>
            </a:endParaRPr>
          </a:p>
        </p:txBody>
      </p:sp>
      <p:sp>
        <p:nvSpPr>
          <p:cNvPr id="5" name="矩形 4">
            <a:extLst>
              <a:ext uri="{FF2B5EF4-FFF2-40B4-BE49-F238E27FC236}">
                <a16:creationId xmlns:a16="http://schemas.microsoft.com/office/drawing/2014/main" id="{EA43EF20-7D9F-4825-8BCF-C2526E2B4921}"/>
              </a:ext>
            </a:extLst>
          </p:cNvPr>
          <p:cNvSpPr/>
          <p:nvPr/>
        </p:nvSpPr>
        <p:spPr>
          <a:xfrm>
            <a:off x="721866" y="2094205"/>
            <a:ext cx="1261884" cy="523220"/>
          </a:xfrm>
          <a:prstGeom prst="rect">
            <a:avLst/>
          </a:prstGeom>
          <a:ln>
            <a:solidFill>
              <a:schemeClr val="tx1"/>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Times New Roman"/>
                <a:ea typeface="微軟正黑體"/>
                <a:cs typeface="+mn-cs"/>
              </a:rPr>
              <a:t>學習單</a:t>
            </a:r>
          </a:p>
        </p:txBody>
      </p:sp>
      <p:graphicFrame>
        <p:nvGraphicFramePr>
          <p:cNvPr id="6" name="表格 5">
            <a:extLst>
              <a:ext uri="{FF2B5EF4-FFF2-40B4-BE49-F238E27FC236}">
                <a16:creationId xmlns:a16="http://schemas.microsoft.com/office/drawing/2014/main" id="{00E5C08E-8457-4E2E-B4BE-3813F3F12D7F}"/>
              </a:ext>
            </a:extLst>
          </p:cNvPr>
          <p:cNvGraphicFramePr>
            <a:graphicFrameLocks noGrp="1"/>
          </p:cNvGraphicFramePr>
          <p:nvPr/>
        </p:nvGraphicFramePr>
        <p:xfrm>
          <a:off x="1304080" y="3560323"/>
          <a:ext cx="9700091" cy="11147898"/>
        </p:xfrm>
        <a:graphic>
          <a:graphicData uri="http://schemas.openxmlformats.org/drawingml/2006/table">
            <a:tbl>
              <a:tblPr firstRow="1" firstCol="1" lastRow="1" lastCol="1" bandRow="1" bandCol="1">
                <a:tableStyleId>{5C22544A-7EE6-4342-B048-85BDC9FD1C3A}</a:tableStyleId>
              </a:tblPr>
              <a:tblGrid>
                <a:gridCol w="942735">
                  <a:extLst>
                    <a:ext uri="{9D8B030D-6E8A-4147-A177-3AD203B41FA5}">
                      <a16:colId xmlns:a16="http://schemas.microsoft.com/office/drawing/2014/main" val="4178841623"/>
                    </a:ext>
                  </a:extLst>
                </a:gridCol>
                <a:gridCol w="8757356">
                  <a:extLst>
                    <a:ext uri="{9D8B030D-6E8A-4147-A177-3AD203B41FA5}">
                      <a16:colId xmlns:a16="http://schemas.microsoft.com/office/drawing/2014/main" val="2085342901"/>
                    </a:ext>
                  </a:extLst>
                </a:gridCol>
              </a:tblGrid>
              <a:tr h="1396207">
                <a:tc>
                  <a:txBody>
                    <a:bodyPr/>
                    <a:lstStyle/>
                    <a:p>
                      <a:pPr>
                        <a:spcAft>
                          <a:spcPts val="0"/>
                        </a:spcAft>
                      </a:pPr>
                      <a:r>
                        <a:rPr lang="zh-TW" sz="2400" b="1" kern="100" dirty="0">
                          <a:solidFill>
                            <a:schemeClr val="tx1"/>
                          </a:solidFill>
                          <a:effectLst/>
                          <a:latin typeface="+mn-ea"/>
                          <a:ea typeface="+mn-ea"/>
                        </a:rPr>
                        <a:t>我的計畫</a:t>
                      </a:r>
                      <a:endParaRPr lang="zh-TW" sz="2400" b="1"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spcAft>
                          <a:spcPts val="0"/>
                        </a:spcAft>
                      </a:pPr>
                      <a:r>
                        <a:rPr lang="zh-TW" sz="2400" b="0" kern="100" dirty="0">
                          <a:solidFill>
                            <a:schemeClr val="tx1"/>
                          </a:solidFill>
                          <a:effectLst/>
                          <a:latin typeface="+mn-ea"/>
                          <a:ea typeface="+mn-ea"/>
                        </a:rPr>
                        <a:t>★自訂作業的項目、地點、時間、方式等</a:t>
                      </a:r>
                      <a:endParaRPr lang="zh-TW" sz="2400" b="0" kern="100" dirty="0">
                        <a:solidFill>
                          <a:schemeClr val="tx1"/>
                        </a:solidFill>
                        <a:effectLst/>
                        <a:latin typeface="+mn-ea"/>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6765983"/>
                  </a:ext>
                </a:extLst>
              </a:tr>
              <a:tr h="6718007">
                <a:tc>
                  <a:txBody>
                    <a:bodyPr/>
                    <a:lstStyle/>
                    <a:p>
                      <a:pPr algn="ctr">
                        <a:spcAft>
                          <a:spcPts val="0"/>
                        </a:spcAft>
                      </a:pPr>
                      <a:r>
                        <a:rPr lang="zh-TW" sz="2400" b="1" kern="100" dirty="0">
                          <a:solidFill>
                            <a:schemeClr val="tx1"/>
                          </a:solidFill>
                          <a:effectLst/>
                          <a:latin typeface="+mn-ea"/>
                          <a:ea typeface="+mn-ea"/>
                        </a:rPr>
                        <a:t>學習記錄</a:t>
                      </a:r>
                      <a:endParaRPr lang="zh-TW" sz="2400" b="1"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7715958"/>
                  </a:ext>
                </a:extLst>
              </a:tr>
              <a:tr h="1325012">
                <a:tc>
                  <a:txBody>
                    <a:bodyPr/>
                    <a:lstStyle/>
                    <a:p>
                      <a:pPr algn="ctr">
                        <a:spcAft>
                          <a:spcPts val="0"/>
                        </a:spcAft>
                      </a:pPr>
                      <a:r>
                        <a:rPr lang="zh-TW" sz="2400" b="1" kern="100" dirty="0">
                          <a:solidFill>
                            <a:schemeClr val="tx1"/>
                          </a:solidFill>
                          <a:effectLst/>
                          <a:latin typeface="+mn-ea"/>
                          <a:ea typeface="+mn-ea"/>
                        </a:rPr>
                        <a:t>自我評量</a:t>
                      </a:r>
                      <a:endParaRPr lang="zh-TW" sz="2400" b="1"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just">
                        <a:spcAft>
                          <a:spcPts val="0"/>
                        </a:spcAft>
                      </a:pPr>
                      <a:r>
                        <a:rPr lang="zh-TW" sz="2400" b="0" kern="100">
                          <a:solidFill>
                            <a:schemeClr val="tx1"/>
                          </a:solidFill>
                          <a:effectLst/>
                          <a:latin typeface="+mn-ea"/>
                          <a:ea typeface="+mn-ea"/>
                        </a:rPr>
                        <a:t>□做得太棒了 □做得還不錯 □馬馬虎虎啦 □還要多用心</a:t>
                      </a:r>
                      <a:endParaRPr lang="zh-TW" sz="2400" b="0" kern="10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4694025"/>
                  </a:ext>
                </a:extLst>
              </a:tr>
              <a:tr h="1708672">
                <a:tc>
                  <a:txBody>
                    <a:bodyPr/>
                    <a:lstStyle/>
                    <a:p>
                      <a:pPr algn="ctr">
                        <a:spcAft>
                          <a:spcPts val="0"/>
                        </a:spcAft>
                      </a:pPr>
                      <a:r>
                        <a:rPr lang="zh-TW" sz="2400" b="1" kern="100" dirty="0">
                          <a:solidFill>
                            <a:schemeClr val="tx1"/>
                          </a:solidFill>
                          <a:effectLst/>
                          <a:latin typeface="+mn-ea"/>
                          <a:ea typeface="+mn-ea"/>
                        </a:rPr>
                        <a:t>師長的話</a:t>
                      </a:r>
                      <a:endParaRPr lang="zh-TW" sz="2400" b="1"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DF3"/>
                    </a:solidFill>
                  </a:tcPr>
                </a:tc>
                <a:tc>
                  <a:txBody>
                    <a:bodyPr/>
                    <a:lstStyle/>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endParaRPr>
                    </a:p>
                    <a:p>
                      <a:pPr algn="ctr">
                        <a:spcAft>
                          <a:spcPts val="0"/>
                        </a:spcAft>
                      </a:pPr>
                      <a:r>
                        <a:rPr lang="en-US" sz="2400" b="0" kern="100" dirty="0">
                          <a:solidFill>
                            <a:schemeClr val="tx1"/>
                          </a:solidFill>
                          <a:effectLst/>
                          <a:latin typeface="+mn-ea"/>
                          <a:ea typeface="+mn-ea"/>
                        </a:rPr>
                        <a:t> </a:t>
                      </a:r>
                      <a:endParaRPr lang="zh-TW" sz="2400" b="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8029455"/>
                  </a:ext>
                </a:extLst>
              </a:tr>
            </a:tbl>
          </a:graphicData>
        </a:graphic>
      </p:graphicFrame>
      <p:sp>
        <p:nvSpPr>
          <p:cNvPr id="8" name="投影片編號版面配置區 1">
            <a:extLst>
              <a:ext uri="{FF2B5EF4-FFF2-40B4-BE49-F238E27FC236}">
                <a16:creationId xmlns:a16="http://schemas.microsoft.com/office/drawing/2014/main" id="{8600D0B8-8FC2-4A35-9745-71C16C31FCA3}"/>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2604813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9E4A08CD-9043-4B2D-B849-D8284790C49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227</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B680371E-5682-41CE-9AEF-9CBBBFB423A1}"/>
              </a:ext>
            </a:extLst>
          </p:cNvPr>
          <p:cNvSpPr/>
          <p:nvPr/>
        </p:nvSpPr>
        <p:spPr>
          <a:xfrm>
            <a:off x="623888" y="2187575"/>
            <a:ext cx="305724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伍、成果與結語</a:t>
            </a:r>
          </a:p>
        </p:txBody>
      </p:sp>
      <p:sp>
        <p:nvSpPr>
          <p:cNvPr id="5" name="矩形 4">
            <a:extLst>
              <a:ext uri="{FF2B5EF4-FFF2-40B4-BE49-F238E27FC236}">
                <a16:creationId xmlns:a16="http://schemas.microsoft.com/office/drawing/2014/main" id="{ACE75439-DCAB-49EC-81FB-F502D07DF5AE}"/>
              </a:ext>
            </a:extLst>
          </p:cNvPr>
          <p:cNvSpPr/>
          <p:nvPr/>
        </p:nvSpPr>
        <p:spPr>
          <a:xfrm>
            <a:off x="1245139" y="2772350"/>
            <a:ext cx="10215024" cy="7380354"/>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在完成一學年「班級社會環境營造方案」的推展後，學生們覺察到班級社會環境變好，包括合作、參與、教師同理等層面；而且實際與理想班級社會環境間的差距縮小。另外，班級導師檢核學生互動情形，發現學生的班級成員感和歸屬感上升</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賴香如等，</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2010)</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。這些結果顯示，營造友善班級社會環境氛圍的行動確實有了正面效益。</a:t>
            </a: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班級社會環境營造方案」是由學術團隊與教育現場人員共同研發，兼具理論與實務，實值後續推廣。因此，期待更多國中教師能體認優質班級社會環境的重要，願意嘗試推展此方案。教師只需持續本著關愛學生的教育熱忱，戮力提供一個安全的班級環境，讓每個人能自在地學習和免於欺凌；並在教室內創造更多產生關聯和溝通的機會，以促學生有相互聯結和歸屬的感受，尤其是對於剛從小學進入國中的七年級學生而言。總之，友善、師生彼此關懷的班級社會環境如能落實，相信對學生的健全成長將能產生助益。</a:t>
            </a:r>
          </a:p>
        </p:txBody>
      </p:sp>
      <p:sp>
        <p:nvSpPr>
          <p:cNvPr id="6" name="投影片編號版面配置區 1">
            <a:extLst>
              <a:ext uri="{FF2B5EF4-FFF2-40B4-BE49-F238E27FC236}">
                <a16:creationId xmlns:a16="http://schemas.microsoft.com/office/drawing/2014/main" id="{1C3381E1-94D8-48BD-A315-F85140A1E37A}"/>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110805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D2B68717-A39D-4320-8F97-8D179384193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195</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960722DF-AEC4-4D0C-A18F-370E088E5622}"/>
              </a:ext>
            </a:extLst>
          </p:cNvPr>
          <p:cNvSpPr/>
          <p:nvPr/>
        </p:nvSpPr>
        <p:spPr>
          <a:xfrm>
            <a:off x="695325" y="2164609"/>
            <a:ext cx="10764838" cy="12121332"/>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二、重要性</a:t>
            </a: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（一）學校環境與學生健康</a:t>
            </a: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學校不僅是年輕人學習的場域，也是孕育健全青少年的重要環境。依據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Bronfenbrenner</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的社會生態模式</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(Social Ecological Theory)</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，學校與家庭一樣，皆是年輕族群的主要微系統</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(micro system)</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、直接而立即的物質與社會環境</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(Bronfenbrenner, 1989)</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。微系統內的各個環境彼此交互作用，進而影響個人的成長與發展</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(Berk, 2000)</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。有學者主張，學校環境與氣氛為傳遞青少年維持健康所需的個人、認知和社會技能，提供了一項具有高度影響性的框架</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(St. Leger, 2001)</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。由此可知，學校比任何其他正式組織更能夠協助年輕人擁有健康、滿足及豐富的生活。世界衛生組織同樣重視學校環境對學生健康的重要性，在二十世紀末葉開始提倡健康促進學校計畫時，即將環境</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含物質和社會環境</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列為重要範疇，包括歐洲、西太平洋、拉丁美洲、南非和東南亞等大區署的健康促進學校聯盟網絡，皆將環境視為健康促進學校計畫的必備要素</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賴香如，</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2008)</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，戮力營造學校健康環境，以便滿足全體師生的各類健康需求。</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457200" marR="0" lvl="1"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研究證實，學校環境不僅與學業成就有關</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(Patrick et al., 2007;Dix et al., 2012)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，對於年輕學子的心理健康</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王貞雅，</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2002; Long et al., 2020; Saab &amp; Klinger, 2010)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與健康行為</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劉芝伶、賴香如，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2009; </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Eitle</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&amp; </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Eitle</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2004; Lee, 2009; Wilson, 2004</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），也有著決定性的影響力。</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Parsons, </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Stears</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&amp;Thomas (1996)</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主張，透過一個支持和有利作健康抉擇的安全的物質環境與正向的社會環境，可以有效地增進學生的身心健康。最近世界衛生組織也再次揭示，</a:t>
            </a:r>
          </a:p>
        </p:txBody>
      </p:sp>
      <p:sp>
        <p:nvSpPr>
          <p:cNvPr id="5" name="投影片編號版面配置區 1">
            <a:extLst>
              <a:ext uri="{FF2B5EF4-FFF2-40B4-BE49-F238E27FC236}">
                <a16:creationId xmlns:a16="http://schemas.microsoft.com/office/drawing/2014/main" id="{178E22B2-68EE-4C50-9B7A-5C29BA82AC2B}"/>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266988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1F23596E-CAA7-4974-B68A-1A0235965E4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196</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EEBDEC32-AE93-4380-958C-423776DB19C1}"/>
              </a:ext>
            </a:extLst>
          </p:cNvPr>
          <p:cNvSpPr/>
          <p:nvPr/>
        </p:nvSpPr>
        <p:spPr>
          <a:xfrm>
            <a:off x="1050587" y="2224088"/>
            <a:ext cx="10409576" cy="12198276"/>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創造一個支持心理健康的環境是改善人類心理健康的一項重要行動</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(WHO, 2018)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。總之，營造安全、正向、支持的學校環境與氛圍，對增進學生的身心健康與安適將有重大貢獻。</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just" defTabSz="914400" rtl="0" eaLnBrk="1" fontAlgn="auto" latinLnBrk="0" hangingPunct="1">
              <a:lnSpc>
                <a:spcPct val="150000"/>
              </a:lnSpc>
              <a:spcBef>
                <a:spcPts val="18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（二）班級社會環境與學生心理健康 </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學校社會環境強調的是學校應重視全人健康的環境、建構有利於學習的氛圍、教導學生如何與他人相處、從群體生活中培養自信，以及形成支持性的社會網絡。在臺灣，中、小學採行以班級為教學單位的制度，讓相同班級的學生可在教室內共同學習與彼此增長，班級也成為學生最主要的學習環境。班級是一個小型、複雜的社會體系，隨著師生個人需求和班級任務的互動，形塑了班級社會環境氛圍。班級社會環境是衡量師生關係良窳的重要指標，更是學生是否樂於參與班級活動、努力向學的主要因素。</a:t>
            </a: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研究發現，班級社會環境對教學活動的品質</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莊雪芳、鄭湧涇，</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2003)</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、學生的學習動機、學業成就和學校生活滿意皆具影響力</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陳庭儀，</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2010;</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陳鴻明、張文華、張惠博，</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2002;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賴政宏，</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2006;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謝惠卿，</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2002;Patrick, Ryan, &amp; Kaplan, 2007; Ryan &amp; Patrick, 2001)</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；並與學生的自尊和心理健康息息相關</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吳玉萍、李碧霞、呂昌明、卓俊辰、賴香如、陳庭儀，</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2010; </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Chionh</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&amp; Fraser, 2009)</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吳玉萍等</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(2010)</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有關臺灣地區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1,797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名國中生的調查發現，班級社會環境與學生整體自尊、學業自尊、身體自尊及社會自尊皆呈正相關；且在控制個人背景變項後，班級社會環境對學生自尊仍具有顯著的預測力。</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Chionh</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&amp; Fraser (2009)</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則指出，學生覺察到較多教師支持、工作導向與平等的班級環境，會對學生的自尊產生正面助益。</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p:txBody>
      </p:sp>
      <p:sp>
        <p:nvSpPr>
          <p:cNvPr id="5" name="投影片編號版面配置區 1">
            <a:extLst>
              <a:ext uri="{FF2B5EF4-FFF2-40B4-BE49-F238E27FC236}">
                <a16:creationId xmlns:a16="http://schemas.microsoft.com/office/drawing/2014/main" id="{82A2F941-D6E8-4311-A240-920DE0ED1549}"/>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52191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7599ED02-E2FC-4E55-84D3-C0156443133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197</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0F97B293-9A19-4BEA-A9AF-3459DAA7AEE0}"/>
              </a:ext>
            </a:extLst>
          </p:cNvPr>
          <p:cNvSpPr/>
          <p:nvPr/>
        </p:nvSpPr>
        <p:spPr>
          <a:xfrm>
            <a:off x="1050587" y="2224088"/>
            <a:ext cx="10409576" cy="12675329"/>
          </a:xfrm>
          <a:prstGeom prst="rect">
            <a:avLst/>
          </a:prstGeom>
        </p:spPr>
        <p:txBody>
          <a:bodyPr wrap="square">
            <a:sp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不過值得注意的是，一項有關全臺國中生實際和理想 班級社會環境知覺的調查，則發現理想班級社會環境明顯優於實際班級社會環境，包括合作、工作導向、參與和教師同理等四層面</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賴香如、李碧霞、呂昌明、卓俊辰、吳玉萍，</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2009)</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。此結果顯示，國中生覺得現有的學習環境並不十分理想，他們想擁有更好、更優質的班級社會環境。因此，學校應依據學生的理想班級環境需求來經營和改善，以便提供一個安全、舒適和支持性的學 習環境，進而提升學生的自尊與心理健康。</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三</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國中生發展特性與友善班級社會環境 </a:t>
            </a: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青少年時期是人生重要的發展與改變階段，包括生理、心理和情緒、社會、智力與自我等層面都呈現快速成長。此時期也是求學階段，依據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Erickson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的心理社會發展論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(psychosocial developmental theory)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，青少年時期約在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12-18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歲間，正是國內的中學階段。多數中學生非常在意朋友和同學的接納或看法，同儕的重要性與影響力漸增。再加上，中學生每日在校相處時間超過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8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小時，校內的同儕關係與同儕互動對其心理健康的影響力，不容小覷。總之，同儕是中學生校園與生活層面上，不可或缺的重要他人，同儕互動、同儕規範與同儕行為都是影響中學生身心健康的主要因素。 </a:t>
            </a: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研究顯示，青少年時期是健康危害行為發生與盛行階段</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Paek</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Reber</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&amp; </a:t>
            </a:r>
            <a:r>
              <a:rPr kumimoji="0" lang="en-US" altLang="zh-TW" sz="2400" b="0" i="0" u="none" strike="noStrike" kern="1200" cap="none" spc="0" normalizeH="0" baseline="0" noProof="0" dirty="0" err="1">
                <a:ln>
                  <a:noFill/>
                </a:ln>
                <a:solidFill>
                  <a:prstClr val="black"/>
                </a:solidFill>
                <a:effectLst/>
                <a:uLnTx/>
                <a:uFillTx/>
                <a:latin typeface="Times New Roman"/>
                <a:ea typeface="微軟正黑體"/>
                <a:cs typeface="+mn-cs"/>
              </a:rPr>
              <a:t>Larsy</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 2011)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。吸菸、 喝酒、藥物使用、性行為、飲食不當、運動不足、暴力等行為，在青少年時期開始和強化</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(CDC, 2020; WHO, 2014)</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，也成為年輕族群死亡的主因</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(Lee, 2009)</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。更甚者，年輕學子的這類不良健康行為，可能是從同儕習得，或在同儕影響下開始。這種種現象使得教育界人士感到擔憂、苦惱和力不從心。 </a:t>
            </a:r>
          </a:p>
        </p:txBody>
      </p:sp>
      <p:sp>
        <p:nvSpPr>
          <p:cNvPr id="5" name="投影片編號版面配置區 1">
            <a:extLst>
              <a:ext uri="{FF2B5EF4-FFF2-40B4-BE49-F238E27FC236}">
                <a16:creationId xmlns:a16="http://schemas.microsoft.com/office/drawing/2014/main" id="{7DA8B344-AB13-493C-BE78-9E74AB56CC1D}"/>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207601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35DF0CCB-0862-4D3F-9EBA-8D311384D37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198</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778E27C1-54E6-4014-98B2-B2F6EEBAF1F8}"/>
              </a:ext>
            </a:extLst>
          </p:cNvPr>
          <p:cNvSpPr/>
          <p:nvPr/>
        </p:nvSpPr>
        <p:spPr>
          <a:xfrm>
            <a:off x="1050587" y="2224088"/>
            <a:ext cx="10409576" cy="6827575"/>
          </a:xfrm>
          <a:prstGeom prst="rect">
            <a:avLst/>
          </a:prstGeom>
        </p:spPr>
        <p:txBody>
          <a:bodyPr wrap="square">
            <a:sp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其實當教育人士為中學生可能會在班級內，因尋求同儕認同，而習得不健康行為而憂心時，應先理性分析並了解到，有不健康行為的中學生畢竟是少數，而無不健康行為者還是佔多數。另外，亦應體認到安全、正向、支持和公平的班級環境，是學生學習與健全發展的必要條件</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(Joint  Committee on National Health Education Standards, 2007)</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。最後，則需積極反思如何才能透過提供有利學習與師生互動的友善班級社會環境，激發出同儕的正面影響力。</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總之，從正面教育的角度切入，設法營造出友善的班級社會環境氛圍，建立健康的同儕規範，再透過同儕間的良性互動與社會支持，讓學生彼此成為健康與學習上的重要夥伴，在合作中共同茁壯成長。透過優質班級社會環境氛圍的潛移默化，將有助於班級內每位學生適應學校生活，對學習產生愉悅感和積極態度，增進心理安適、預防心理困擾或問題，以及避免出現健康危害行為。 </a:t>
            </a:r>
          </a:p>
        </p:txBody>
      </p:sp>
      <p:sp>
        <p:nvSpPr>
          <p:cNvPr id="5" name="投影片編號版面配置區 1">
            <a:extLst>
              <a:ext uri="{FF2B5EF4-FFF2-40B4-BE49-F238E27FC236}">
                <a16:creationId xmlns:a16="http://schemas.microsoft.com/office/drawing/2014/main" id="{B4FF8C26-F86F-4A2E-A69E-6EA71067415F}"/>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72721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1AAB413F-3E0F-4C5B-90AE-BF3ED50860F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199</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F8455987-4C44-4574-A609-68263DD1A0F9}"/>
              </a:ext>
            </a:extLst>
          </p:cNvPr>
          <p:cNvSpPr/>
          <p:nvPr/>
        </p:nvSpPr>
        <p:spPr>
          <a:xfrm>
            <a:off x="695325" y="2224088"/>
            <a:ext cx="726352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3200" b="1" i="0" u="none" strike="noStrike" kern="1200" cap="none" spc="0" normalizeH="0" baseline="0" noProof="0" dirty="0">
                <a:ln>
                  <a:noFill/>
                </a:ln>
                <a:solidFill>
                  <a:prstClr val="black"/>
                </a:solidFill>
                <a:effectLst/>
                <a:uLnTx/>
                <a:uFillTx/>
                <a:latin typeface="Times New Roman"/>
                <a:ea typeface="微軟正黑體"/>
                <a:cs typeface="+mn-cs"/>
              </a:rPr>
              <a:t>貳、	友善班級社會環境營造理論與策略</a:t>
            </a:r>
          </a:p>
        </p:txBody>
      </p:sp>
      <p:sp>
        <p:nvSpPr>
          <p:cNvPr id="5" name="矩形 4">
            <a:extLst>
              <a:ext uri="{FF2B5EF4-FFF2-40B4-BE49-F238E27FC236}">
                <a16:creationId xmlns:a16="http://schemas.microsoft.com/office/drawing/2014/main" id="{732F74A9-CAA1-4EBD-877A-B9C077436F10}"/>
              </a:ext>
            </a:extLst>
          </p:cNvPr>
          <p:cNvSpPr/>
          <p:nvPr/>
        </p:nvSpPr>
        <p:spPr>
          <a:xfrm>
            <a:off x="695325" y="3041212"/>
            <a:ext cx="10764838" cy="10859448"/>
          </a:xfrm>
          <a:prstGeom prst="rect">
            <a:avLst/>
          </a:prstGeom>
        </p:spPr>
        <p:txBody>
          <a:bodyPr wrap="square">
            <a:sp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班級社會環境與班級氣氛相近。班級社會環境營造是班級經營的一環，內容包括師生關係和學習、教師教導方式和班級氛圍、學生同儕團體間的人際關係等</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吳清山、李錫津、劉緬懷、莊貞銀、盧美貴，</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1990)</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。班級學習環境經營在二十世紀中葉開始受重視，國內、外教育學者、專家和組織，曾提出相關理論與實務策略建議</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周新富，</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2006; Burden, 2003; Jones, &amp; Jones, 2007; Miller, &amp; Pedro,  2006; UNESCO, 2007</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a:t>
            </a: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依據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Schmuck, &amp; Schmuck (1988)</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的班級團體發展</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(classroom group development)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模式，營造友善學習環境的歷程有四個階段。其一是</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激發學生的成員感</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，在班級團體形成的前幾週內，應安排讓學生相互熟識的活動，以提供學生自在表達想法、彼此傾聽和盡情互動的機會，藉此激發班級成員感和歸屬感。其二是</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建立學生的共享感</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，在學生逐漸熟捻，且有安全感後，應設計活動，讓學生學習班級發展，體察班級權利的均享性，發覺並公開討論衝突和問題，並能和教師共享班級領導權。其三是</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實現班級學業目標</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，教師引領全班學生實現學業目標；在過程中，學生學習設定個人目標、尊重個別差異、設定班級長期發展目標；學生可採個別或合作方式進行各項學習活動。 其四是</a:t>
            </a:r>
            <a:r>
              <a:rPr kumimoji="0" lang="zh-TW" altLang="en-US" sz="2400" b="1" i="0" u="none" strike="noStrike" kern="1200" cap="none" spc="0" normalizeH="0" baseline="0" noProof="0" dirty="0">
                <a:ln>
                  <a:noFill/>
                </a:ln>
                <a:solidFill>
                  <a:prstClr val="black"/>
                </a:solidFill>
                <a:effectLst/>
                <a:uLnTx/>
                <a:uFillTx/>
                <a:latin typeface="Times New Roman"/>
                <a:ea typeface="微軟正黑體"/>
                <a:cs typeface="+mn-cs"/>
              </a:rPr>
              <a:t>協助學生自我更新</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，在教師指導下，學生接受具挑戰性的工作，以便繼續自我更新，進而促成團體的成長。</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但四階段並非依循一定順序，且有時可能反覆循環。通常開學第一個月是培養成員感的最佳時機；而第二至八個月間，則是實現學業目標的最佳時機。</a:t>
            </a:r>
          </a:p>
        </p:txBody>
      </p:sp>
      <p:sp>
        <p:nvSpPr>
          <p:cNvPr id="6" name="投影片編號版面配置區 1">
            <a:extLst>
              <a:ext uri="{FF2B5EF4-FFF2-40B4-BE49-F238E27FC236}">
                <a16:creationId xmlns:a16="http://schemas.microsoft.com/office/drawing/2014/main" id="{9608C77B-ADB6-481E-96C0-2DA0C8C3354E}"/>
              </a:ext>
            </a:extLst>
          </p:cNvPr>
          <p:cNvSpPr>
            <a:spLocks noGrp="1"/>
          </p:cNvSpPr>
          <p:nvPr>
            <p:ph type="sldNum" sz="quarter" idx="12"/>
          </p:nvPr>
        </p:nvSpPr>
        <p:spPr>
          <a:xfrm>
            <a:off x="309786" y="15189947"/>
            <a:ext cx="5466545" cy="72909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03791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a:extLst>
              <a:ext uri="{FF2B5EF4-FFF2-40B4-BE49-F238E27FC236}">
                <a16:creationId xmlns:a16="http://schemas.microsoft.com/office/drawing/2014/main" id="{CDC7FF89-02CC-4102-9AB2-481CF6E28FD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rPr>
              <a:t>200</a:t>
            </a:r>
            <a:endParaRPr kumimoji="0" lang="zh-TW" altLang="en-US" sz="1600" b="1" i="0" u="none" strike="noStrike" kern="1200" cap="none" spc="0" normalizeH="0" baseline="0" noProof="0" dirty="0">
              <a:ln>
                <a:noFill/>
              </a:ln>
              <a:solidFill>
                <a:srgbClr val="E7E6E6">
                  <a:lumMod val="50000"/>
                </a:srgbClr>
              </a:solidFill>
              <a:effectLst/>
              <a:uLnTx/>
              <a:uFillTx/>
              <a:latin typeface="Times New Roman"/>
              <a:ea typeface="微軟正黑體"/>
              <a:cs typeface="+mn-cs"/>
            </a:endParaRPr>
          </a:p>
        </p:txBody>
      </p:sp>
      <p:sp>
        <p:nvSpPr>
          <p:cNvPr id="4" name="矩形 3">
            <a:extLst>
              <a:ext uri="{FF2B5EF4-FFF2-40B4-BE49-F238E27FC236}">
                <a16:creationId xmlns:a16="http://schemas.microsoft.com/office/drawing/2014/main" id="{C1817E64-18C9-417B-A71A-E6F76F37BA0C}"/>
              </a:ext>
            </a:extLst>
          </p:cNvPr>
          <p:cNvSpPr/>
          <p:nvPr/>
        </p:nvSpPr>
        <p:spPr>
          <a:xfrm>
            <a:off x="695325" y="2360276"/>
            <a:ext cx="10764838" cy="6273577"/>
          </a:xfrm>
          <a:prstGeom prst="rect">
            <a:avLst/>
          </a:prstGeom>
        </p:spPr>
        <p:txBody>
          <a:bodyPr wrap="square">
            <a:sp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與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Schmuck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等相似，國內學者也主張，為解決班級經營問題，必須運用培養班級成員凝聚力、培養學生自我認同感、建立安全舒適班級環境、激發內在學習動機和建立良好班規等五層面的策略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吳耀明，</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2005) </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。近年來，國內一些班級氣氛營造計畫則以增進學生合作、班級事務參與和工作導向，以及教師的關懷度為主要目標 </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周新富，</a:t>
            </a:r>
            <a:r>
              <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rPr>
              <a:t>2006)</a:t>
            </a: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a:t>
            </a:r>
            <a:endParaRPr kumimoji="0" lang="en-US" altLang="zh-TW" sz="2400" b="0" i="0" u="none" strike="noStrike" kern="1200" cap="none" spc="0" normalizeH="0" baseline="0" noProof="0" dirty="0">
              <a:ln>
                <a:noFill/>
              </a:ln>
              <a:solidFill>
                <a:prstClr val="black"/>
              </a:solidFill>
              <a:effectLst/>
              <a:uLnTx/>
              <a:uFillTx/>
              <a:latin typeface="Times New Roman"/>
              <a:ea typeface="微軟正黑體"/>
              <a:cs typeface="+mn-cs"/>
            </a:endParaRPr>
          </a:p>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zh-TW" altLang="en-US" sz="2400" b="0" i="0" u="none" strike="noStrike" kern="1200" cap="none" spc="0" normalizeH="0" baseline="0" noProof="0" dirty="0">
                <a:ln>
                  <a:noFill/>
                </a:ln>
                <a:solidFill>
                  <a:prstClr val="black"/>
                </a:solidFill>
                <a:effectLst/>
                <a:uLnTx/>
                <a:uFillTx/>
                <a:latin typeface="Times New Roman"/>
                <a:ea typeface="微軟正黑體"/>
                <a:cs typeface="+mn-cs"/>
              </a:rPr>
              <a:t>　　綜合上述，班級社會環境營造計畫可從學生和教師兩方面按部就班推展。學生方面，從建立安全舒適的班級環境著手，促學生樂於在班級中學習。接著，激勵學生成員感和共享感，培養班級成員凝聚力。然後，培養學生工作導向態度，激發內在學習動機、設定個人和班級學業目標，並努力以赴。最後，則協助學生朝自我更新的目標前進。教師方面，主要是提升並彰顯教師對學生的同理與支持，並能尊重與平等對待每名學生。</a:t>
            </a:r>
          </a:p>
        </p:txBody>
      </p:sp>
      <p:sp>
        <p:nvSpPr>
          <p:cNvPr id="5" name="投影片編號版面配置區 1">
            <a:extLst>
              <a:ext uri="{FF2B5EF4-FFF2-40B4-BE49-F238E27FC236}">
                <a16:creationId xmlns:a16="http://schemas.microsoft.com/office/drawing/2014/main" id="{0F132658-1108-49B6-8D75-6CC512E1AF7A}"/>
              </a:ext>
            </a:extLst>
          </p:cNvPr>
          <p:cNvSpPr>
            <a:spLocks noGrp="1"/>
          </p:cNvSpPr>
          <p:nvPr>
            <p:ph type="sldNum" sz="quarter" idx="12"/>
          </p:nvPr>
        </p:nvSpPr>
        <p:spPr>
          <a:xfrm>
            <a:off x="5876665" y="15296011"/>
            <a:ext cx="6119992" cy="5169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tint val="75000"/>
                  </a:prstClr>
                </a:solidFill>
                <a:effectLst/>
                <a:uLnTx/>
                <a:uFillTx/>
                <a:latin typeface="Times New Roman"/>
                <a:ea typeface="微軟正黑體"/>
                <a:cs typeface="+mn-cs"/>
              </a:rPr>
              <a:t>第六章  學校正向心理健康促進活動與特色方案範例</a:t>
            </a:r>
          </a:p>
        </p:txBody>
      </p:sp>
    </p:spTree>
    <p:extLst>
      <p:ext uri="{BB962C8B-B14F-4D97-AF65-F5344CB8AC3E}">
        <p14:creationId xmlns:p14="http://schemas.microsoft.com/office/powerpoint/2010/main" val="3938064212"/>
      </p:ext>
    </p:extLst>
  </p:cSld>
  <p:clrMapOvr>
    <a:masterClrMapping/>
  </p:clrMapOvr>
</p:sld>
</file>

<file path=ppt/theme/theme1.xml><?xml version="1.0" encoding="utf-8"?>
<a:theme xmlns:a="http://schemas.openxmlformats.org/drawingml/2006/main" name="1_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Times New Roman"/>
        <a:ea typeface="微軟正黑體"/>
        <a:cs typeface=""/>
      </a:majorFont>
      <a:minorFont>
        <a:latin typeface="Times New Roman"/>
        <a:ea typeface="微軟正黑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rgbClr val="FFFFFF"/>
        </a:solidFill>
        <a:ln w="9525">
          <a:solidFill>
            <a:srgbClr val="000000"/>
          </a:solidFill>
          <a:miter lim="800000"/>
          <a:headEnd/>
          <a:tailEnd/>
        </a:ln>
      </a:spPr>
      <a:bodyPr rot="0" vert="horz" wrap="square" lIns="91440" tIns="45720" rIns="91440" bIns="45720" anchor="t" anchorCtr="0">
        <a:spAutoFit/>
      </a:bodyPr>
      <a:lstStyle>
        <a:defPPr algn="ctr">
          <a:defRPr sz="1400" b="1" dirty="0">
            <a:latin typeface="微軟正黑體" panose="020B0604030504040204" pitchFamily="34" charset="-120"/>
            <a:ea typeface="微軟正黑體" panose="020B0604030504040204" pitchFamily="34" charset="-12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Times New Roman"/>
        <a:ea typeface="微軟正黑體"/>
        <a:cs typeface=""/>
      </a:majorFont>
      <a:minorFont>
        <a:latin typeface="Times New Roman"/>
        <a:ea typeface="微軟正黑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rgbClr val="FFFFFF"/>
        </a:solidFill>
        <a:ln w="9525">
          <a:solidFill>
            <a:srgbClr val="000000"/>
          </a:solidFill>
          <a:miter lim="800000"/>
          <a:headEnd/>
          <a:tailEnd/>
        </a:ln>
      </a:spPr>
      <a:bodyPr rot="0" vert="horz" wrap="square" lIns="91440" tIns="45720" rIns="91440" bIns="45720" anchor="t" anchorCtr="0">
        <a:spAutoFit/>
      </a:bodyPr>
      <a:lstStyle>
        <a:defPPr algn="ctr">
          <a:defRPr sz="1400" b="1" dirty="0">
            <a:latin typeface="微軟正黑體" panose="020B0604030504040204" pitchFamily="34" charset="-120"/>
            <a:ea typeface="微軟正黑體" panose="020B0604030504040204" pitchFamily="34" charset="-12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8891</Words>
  <Application>Microsoft Office PowerPoint</Application>
  <PresentationFormat>自訂</PresentationFormat>
  <Paragraphs>765</Paragraphs>
  <Slides>36</Slides>
  <Notes>0</Notes>
  <HiddenSlides>0</HiddenSlides>
  <MMClips>0</MMClips>
  <ScaleCrop>false</ScaleCrop>
  <HeadingPairs>
    <vt:vector size="6" baseType="variant">
      <vt:variant>
        <vt:lpstr>使用字型</vt:lpstr>
      </vt:variant>
      <vt:variant>
        <vt:i4>4</vt:i4>
      </vt:variant>
      <vt:variant>
        <vt:lpstr>佈景主題</vt:lpstr>
      </vt:variant>
      <vt:variant>
        <vt:i4>2</vt:i4>
      </vt:variant>
      <vt:variant>
        <vt:lpstr>投影片標題</vt:lpstr>
      </vt:variant>
      <vt:variant>
        <vt:i4>36</vt:i4>
      </vt:variant>
    </vt:vector>
  </HeadingPairs>
  <TitlesOfParts>
    <vt:vector size="42" baseType="lpstr">
      <vt:lpstr>微軟正黑體</vt:lpstr>
      <vt:lpstr>Arial</vt:lpstr>
      <vt:lpstr>Calibri</vt:lpstr>
      <vt:lpstr>Times New Roman</vt:lpstr>
      <vt:lpstr>1_Office 佈景主題</vt:lpstr>
      <vt:lpstr>2_Office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崇浚 黃</dc:creator>
  <cp:lastModifiedBy>崇浚 黃</cp:lastModifiedBy>
  <cp:revision>2</cp:revision>
  <dcterms:created xsi:type="dcterms:W3CDTF">2022-11-04T07:11:36Z</dcterms:created>
  <dcterms:modified xsi:type="dcterms:W3CDTF">2022-11-04T07:34:44Z</dcterms:modified>
</cp:coreProperties>
</file>