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8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74" r:id="rId2"/>
    <p:sldId id="277" r:id="rId3"/>
    <p:sldId id="276" r:id="rId4"/>
    <p:sldId id="259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5D78C1E-E0A3-4523-A1B7-B044AF5D84B6}" type="datetimeFigureOut">
              <a:rPr lang="zh-TW" altLang="en-US" smtClean="0"/>
              <a:t>2022/4/27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F655CE0-5554-47E6-B27F-B801E36DCF5F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3560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78C1E-E0A3-4523-A1B7-B044AF5D84B6}" type="datetimeFigureOut">
              <a:rPr lang="zh-TW" altLang="en-US" smtClean="0"/>
              <a:t>2022/4/27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5CE0-5554-47E6-B27F-B801E36DCF5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1496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78C1E-E0A3-4523-A1B7-B044AF5D84B6}" type="datetimeFigureOut">
              <a:rPr lang="zh-TW" altLang="en-US" smtClean="0"/>
              <a:t>2022/4/27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5CE0-5554-47E6-B27F-B801E36DCF5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6182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78C1E-E0A3-4523-A1B7-B044AF5D84B6}" type="datetimeFigureOut">
              <a:rPr lang="zh-TW" altLang="en-US" smtClean="0"/>
              <a:t>2022/4/27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5CE0-5554-47E6-B27F-B801E36DCF5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3411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78C1E-E0A3-4523-A1B7-B044AF5D84B6}" type="datetimeFigureOut">
              <a:rPr lang="zh-TW" altLang="en-US" smtClean="0"/>
              <a:t>2022/4/27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5CE0-5554-47E6-B27F-B801E36DCF5F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4057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78C1E-E0A3-4523-A1B7-B044AF5D84B6}" type="datetimeFigureOut">
              <a:rPr lang="zh-TW" altLang="en-US" smtClean="0"/>
              <a:t>2022/4/27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5CE0-5554-47E6-B27F-B801E36DCF5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8247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78C1E-E0A3-4523-A1B7-B044AF5D84B6}" type="datetimeFigureOut">
              <a:rPr lang="zh-TW" altLang="en-US" smtClean="0"/>
              <a:t>2022/4/27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5CE0-5554-47E6-B27F-B801E36DCF5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3720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78C1E-E0A3-4523-A1B7-B044AF5D84B6}" type="datetimeFigureOut">
              <a:rPr lang="zh-TW" altLang="en-US" smtClean="0"/>
              <a:t>2022/4/27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5CE0-5554-47E6-B27F-B801E36DCF5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4097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78C1E-E0A3-4523-A1B7-B044AF5D84B6}" type="datetimeFigureOut">
              <a:rPr lang="zh-TW" altLang="en-US" smtClean="0"/>
              <a:t>2022/4/27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5CE0-5554-47E6-B27F-B801E36DCF5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3298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78C1E-E0A3-4523-A1B7-B044AF5D84B6}" type="datetimeFigureOut">
              <a:rPr lang="zh-TW" altLang="en-US" smtClean="0"/>
              <a:t>2022/4/27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5CE0-5554-47E6-B27F-B801E36DCF5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73558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78C1E-E0A3-4523-A1B7-B044AF5D84B6}" type="datetimeFigureOut">
              <a:rPr lang="zh-TW" altLang="en-US" smtClean="0"/>
              <a:t>2022/4/27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55CE0-5554-47E6-B27F-B801E36DCF5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8478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85D78C1E-E0A3-4523-A1B7-B044AF5D84B6}" type="datetimeFigureOut">
              <a:rPr lang="zh-TW" altLang="en-US" smtClean="0"/>
              <a:t>2022/4/27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6F655CE0-5554-47E6-B27F-B801E36DCF5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4779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13" Type="http://schemas.openxmlformats.org/officeDocument/2006/relationships/image" Target="../media/image6.jpg"/><Relationship Id="rId3" Type="http://schemas.openxmlformats.org/officeDocument/2006/relationships/slide" Target="slide3.xml"/><Relationship Id="rId7" Type="http://schemas.openxmlformats.org/officeDocument/2006/relationships/slide" Target="slide16.xml"/><Relationship Id="rId12" Type="http://schemas.openxmlformats.org/officeDocument/2006/relationships/image" Target="../media/image5.jpg"/><Relationship Id="rId2" Type="http://schemas.openxmlformats.org/officeDocument/2006/relationships/slide" Target="slide2.xml"/><Relationship Id="rId16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2.xml"/><Relationship Id="rId11" Type="http://schemas.openxmlformats.org/officeDocument/2006/relationships/image" Target="../media/image4.jpg"/><Relationship Id="rId5" Type="http://schemas.openxmlformats.org/officeDocument/2006/relationships/slide" Target="slide11.xml"/><Relationship Id="rId15" Type="http://schemas.microsoft.com/office/2007/relationships/hdphoto" Target="../media/hdphoto1.wdp"/><Relationship Id="rId10" Type="http://schemas.openxmlformats.org/officeDocument/2006/relationships/image" Target="../media/image3.jpg"/><Relationship Id="rId4" Type="http://schemas.openxmlformats.org/officeDocument/2006/relationships/slide" Target="slide8.xml"/><Relationship Id="rId9" Type="http://schemas.openxmlformats.org/officeDocument/2006/relationships/image" Target="../media/image2.jp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10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2.wdp"/><Relationship Id="rId7" Type="http://schemas.openxmlformats.org/officeDocument/2006/relationships/slide" Target="slide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slide" Target="slid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2.wdp"/><Relationship Id="rId7" Type="http://schemas.openxmlformats.org/officeDocument/2006/relationships/slide" Target="slide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4.jp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副標題 2">
            <a:extLst>
              <a:ext uri="{FF2B5EF4-FFF2-40B4-BE49-F238E27FC236}">
                <a16:creationId xmlns:a16="http://schemas.microsoft.com/office/drawing/2014/main" id="{CC12E5A1-7CEF-42F1-8183-C2C4466CBF5F}"/>
              </a:ext>
            </a:extLst>
          </p:cNvPr>
          <p:cNvSpPr txBox="1">
            <a:spLocks/>
          </p:cNvSpPr>
          <p:nvPr/>
        </p:nvSpPr>
        <p:spPr>
          <a:xfrm>
            <a:off x="4529104" y="1408647"/>
            <a:ext cx="4298621" cy="6153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心理健康促進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08DB5954-7CB1-4FC2-9D9D-D47376E2CAD1}"/>
              </a:ext>
            </a:extLst>
          </p:cNvPr>
          <p:cNvSpPr txBox="1"/>
          <p:nvPr/>
        </p:nvSpPr>
        <p:spPr>
          <a:xfrm>
            <a:off x="2298271" y="2709312"/>
            <a:ext cx="1805892" cy="36933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健康生活方程式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E87223C6-DDFA-43CA-8DCA-334122B03A70}"/>
              </a:ext>
            </a:extLst>
          </p:cNvPr>
          <p:cNvSpPr txBox="1"/>
          <p:nvPr/>
        </p:nvSpPr>
        <p:spPr>
          <a:xfrm>
            <a:off x="4228126" y="2709312"/>
            <a:ext cx="1805892" cy="36933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健康生活大補帖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05DE01E8-C137-4AA6-AC08-5024B757161A}"/>
              </a:ext>
            </a:extLst>
          </p:cNvPr>
          <p:cNvSpPr txBox="1"/>
          <p:nvPr/>
        </p:nvSpPr>
        <p:spPr>
          <a:xfrm>
            <a:off x="6157981" y="2709312"/>
            <a:ext cx="1805892" cy="36933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健康生活資訊站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DA72C6E7-70FF-4293-BBA9-43CAC0152C26}"/>
              </a:ext>
            </a:extLst>
          </p:cNvPr>
          <p:cNvSpPr txBox="1"/>
          <p:nvPr/>
        </p:nvSpPr>
        <p:spPr>
          <a:xfrm>
            <a:off x="8087836" y="2709312"/>
            <a:ext cx="1805892" cy="36933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健康生活練功坊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C33661C1-9FE1-46D1-95AC-0BCE9CDC2444}"/>
              </a:ext>
            </a:extLst>
          </p:cNvPr>
          <p:cNvSpPr txBox="1"/>
          <p:nvPr/>
        </p:nvSpPr>
        <p:spPr>
          <a:xfrm>
            <a:off x="10017692" y="2709312"/>
            <a:ext cx="1805891" cy="36933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健康生活行動</a:t>
            </a:r>
            <a:r>
              <a:rPr lang="en-US" altLang="zh-TW" sz="1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Go</a:t>
            </a:r>
            <a:endParaRPr lang="zh-TW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方塊 14">
            <a:hlinkClick r:id="rId2" action="ppaction://hlinksldjump"/>
            <a:extLst>
              <a:ext uri="{FF2B5EF4-FFF2-40B4-BE49-F238E27FC236}">
                <a16:creationId xmlns:a16="http://schemas.microsoft.com/office/drawing/2014/main" id="{B1E6D189-1C8E-46FF-946B-9F447F763F63}"/>
              </a:ext>
            </a:extLst>
          </p:cNvPr>
          <p:cNvSpPr txBox="1"/>
          <p:nvPr/>
        </p:nvSpPr>
        <p:spPr>
          <a:xfrm>
            <a:off x="234576" y="5260165"/>
            <a:ext cx="2073571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b="1" u="sng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健康故事說給你聽</a:t>
            </a:r>
          </a:p>
        </p:txBody>
      </p:sp>
      <p:sp>
        <p:nvSpPr>
          <p:cNvPr id="16" name="文字方塊 15">
            <a:hlinkClick r:id="rId3" action="ppaction://hlinksldjump"/>
            <a:extLst>
              <a:ext uri="{FF2B5EF4-FFF2-40B4-BE49-F238E27FC236}">
                <a16:creationId xmlns:a16="http://schemas.microsoft.com/office/drawing/2014/main" id="{19B109E7-E8DA-4E41-A0AF-E40B303CA267}"/>
              </a:ext>
            </a:extLst>
          </p:cNvPr>
          <p:cNvSpPr txBox="1"/>
          <p:nvPr/>
        </p:nvSpPr>
        <p:spPr>
          <a:xfrm>
            <a:off x="2164431" y="5260165"/>
            <a:ext cx="2073571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b="1" u="sng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四層次提問你回答</a:t>
            </a:r>
          </a:p>
        </p:txBody>
      </p:sp>
      <p:sp>
        <p:nvSpPr>
          <p:cNvPr id="17" name="文字方塊 16">
            <a:hlinkClick r:id="rId4" action="ppaction://hlinksldjump"/>
            <a:extLst>
              <a:ext uri="{FF2B5EF4-FFF2-40B4-BE49-F238E27FC236}">
                <a16:creationId xmlns:a16="http://schemas.microsoft.com/office/drawing/2014/main" id="{B7CBFD84-4879-494B-B250-3B4F764336E9}"/>
              </a:ext>
            </a:extLst>
          </p:cNvPr>
          <p:cNvSpPr txBox="1"/>
          <p:nvPr/>
        </p:nvSpPr>
        <p:spPr>
          <a:xfrm>
            <a:off x="4094286" y="5260165"/>
            <a:ext cx="2073571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b="1" u="sng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知識和技能你要學</a:t>
            </a:r>
          </a:p>
        </p:txBody>
      </p:sp>
      <p:sp>
        <p:nvSpPr>
          <p:cNvPr id="18" name="文字方塊 17">
            <a:hlinkClick r:id="rId5" action="ppaction://hlinksldjump"/>
            <a:extLst>
              <a:ext uri="{FF2B5EF4-FFF2-40B4-BE49-F238E27FC236}">
                <a16:creationId xmlns:a16="http://schemas.microsoft.com/office/drawing/2014/main" id="{3932B569-E870-4D57-8A12-DCB8BBB8F612}"/>
              </a:ext>
            </a:extLst>
          </p:cNvPr>
          <p:cNvSpPr txBox="1"/>
          <p:nvPr/>
        </p:nvSpPr>
        <p:spPr>
          <a:xfrm>
            <a:off x="6024141" y="5260165"/>
            <a:ext cx="2073571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b="1" u="sng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健康訊息網你連結</a:t>
            </a:r>
          </a:p>
        </p:txBody>
      </p:sp>
      <p:sp>
        <p:nvSpPr>
          <p:cNvPr id="19" name="文字方塊 18">
            <a:hlinkClick r:id="rId6" action="ppaction://hlinksldjump"/>
            <a:extLst>
              <a:ext uri="{FF2B5EF4-FFF2-40B4-BE49-F238E27FC236}">
                <a16:creationId xmlns:a16="http://schemas.microsoft.com/office/drawing/2014/main" id="{78588550-D17A-4A8C-B283-B61695AC8BA2}"/>
              </a:ext>
            </a:extLst>
          </p:cNvPr>
          <p:cNvSpPr txBox="1"/>
          <p:nvPr/>
        </p:nvSpPr>
        <p:spPr>
          <a:xfrm>
            <a:off x="7953996" y="5260165"/>
            <a:ext cx="2073571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b="1" u="sng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情境式考驗你挑戰</a:t>
            </a:r>
          </a:p>
        </p:txBody>
      </p:sp>
      <p:sp>
        <p:nvSpPr>
          <p:cNvPr id="20" name="文字方塊 19">
            <a:hlinkClick r:id="rId7" action="ppaction://hlinksldjump"/>
            <a:extLst>
              <a:ext uri="{FF2B5EF4-FFF2-40B4-BE49-F238E27FC236}">
                <a16:creationId xmlns:a16="http://schemas.microsoft.com/office/drawing/2014/main" id="{7CC27EC5-A1BE-45B9-98D5-1C783F74A186}"/>
              </a:ext>
            </a:extLst>
          </p:cNvPr>
          <p:cNvSpPr txBox="1"/>
          <p:nvPr/>
        </p:nvSpPr>
        <p:spPr>
          <a:xfrm>
            <a:off x="9883852" y="5260165"/>
            <a:ext cx="2073571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b="1" u="sng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健康行動揪你實踐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FF0898F0-D8E5-4DD6-9DFC-BD15B255BA88}"/>
              </a:ext>
            </a:extLst>
          </p:cNvPr>
          <p:cNvSpPr txBox="1"/>
          <p:nvPr/>
        </p:nvSpPr>
        <p:spPr>
          <a:xfrm>
            <a:off x="8239740" y="6182189"/>
            <a:ext cx="4356824" cy="33855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國中階段適用</a:t>
            </a:r>
            <a:r>
              <a:rPr lang="en-US" altLang="zh-TW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主題二</a:t>
            </a:r>
            <a:r>
              <a:rPr lang="en-US" altLang="zh-TW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心理健康促進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6EC3BE2F-640F-467B-B1BC-3E8E8B795DE4}"/>
              </a:ext>
            </a:extLst>
          </p:cNvPr>
          <p:cNvSpPr txBox="1"/>
          <p:nvPr/>
        </p:nvSpPr>
        <p:spPr>
          <a:xfrm>
            <a:off x="8315430" y="299295"/>
            <a:ext cx="3869587" cy="33855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健康生活家</a:t>
            </a:r>
            <a:r>
              <a:rPr lang="en-US" altLang="zh-TW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A+</a:t>
            </a:r>
            <a:r>
              <a:rPr lang="zh-TW" altLang="en-US" sz="1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身心健康教學活動指引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A6774443-F349-4BE6-A3D9-4C75CD7CFEE1}"/>
              </a:ext>
            </a:extLst>
          </p:cNvPr>
          <p:cNvSpPr/>
          <p:nvPr/>
        </p:nvSpPr>
        <p:spPr>
          <a:xfrm>
            <a:off x="1933160" y="3668486"/>
            <a:ext cx="8397383" cy="1632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AD0D7B71-9F72-4273-AA00-36AC791790E0}"/>
              </a:ext>
            </a:extLst>
          </p:cNvPr>
          <p:cNvSpPr/>
          <p:nvPr/>
        </p:nvSpPr>
        <p:spPr>
          <a:xfrm>
            <a:off x="368416" y="3263549"/>
            <a:ext cx="1805892" cy="1828800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F025F24F-FF5B-4949-A3E3-731E55D29547}"/>
              </a:ext>
            </a:extLst>
          </p:cNvPr>
          <p:cNvSpPr/>
          <p:nvPr/>
        </p:nvSpPr>
        <p:spPr>
          <a:xfrm>
            <a:off x="10017691" y="3263549"/>
            <a:ext cx="1805892" cy="1828800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1790" t="-3149" r="-7818" b="-3149"/>
            </a:stretch>
          </a:blipFill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9023F584-634E-4C0B-B133-A645BF256393}"/>
              </a:ext>
            </a:extLst>
          </p:cNvPr>
          <p:cNvSpPr/>
          <p:nvPr/>
        </p:nvSpPr>
        <p:spPr>
          <a:xfrm>
            <a:off x="2298271" y="3263549"/>
            <a:ext cx="1805892" cy="1828800"/>
          </a:xfrm>
          <a:prstGeom prst="rect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B94119E2-FD26-4063-8727-CB0DC569AE24}"/>
              </a:ext>
            </a:extLst>
          </p:cNvPr>
          <p:cNvSpPr/>
          <p:nvPr/>
        </p:nvSpPr>
        <p:spPr>
          <a:xfrm>
            <a:off x="4228126" y="3263549"/>
            <a:ext cx="1805892" cy="1828800"/>
          </a:xfrm>
          <a:prstGeom prst="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BE49AFEB-1D4D-45C0-8C54-E55CC2BE42AB}"/>
              </a:ext>
            </a:extLst>
          </p:cNvPr>
          <p:cNvSpPr/>
          <p:nvPr/>
        </p:nvSpPr>
        <p:spPr>
          <a:xfrm>
            <a:off x="6157981" y="3263549"/>
            <a:ext cx="1805892" cy="1828800"/>
          </a:xfrm>
          <a:prstGeom prst="rect">
            <a:avLst/>
          </a:pr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3E690C1D-F4D6-4ED3-BD67-F6F401520B12}"/>
              </a:ext>
            </a:extLst>
          </p:cNvPr>
          <p:cNvSpPr/>
          <p:nvPr/>
        </p:nvSpPr>
        <p:spPr>
          <a:xfrm>
            <a:off x="8087836" y="3263549"/>
            <a:ext cx="1805892" cy="1828800"/>
          </a:xfrm>
          <a:prstGeom prst="rect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937" b="3937"/>
            </a:stretch>
          </a:blipFill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13D3F92B-D4A8-4B50-BC84-D47625CEA1BB}"/>
              </a:ext>
            </a:extLst>
          </p:cNvPr>
          <p:cNvSpPr txBox="1"/>
          <p:nvPr/>
        </p:nvSpPr>
        <p:spPr>
          <a:xfrm>
            <a:off x="368416" y="2709312"/>
            <a:ext cx="1805892" cy="36933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健康生活事件簿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1A190343-F918-450B-BF9E-455515E61B6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217" b="89759" l="9827" r="89981">
                        <a14:foregroundMark x1="66859" y1="4819" x2="66859" y2="4819"/>
                        <a14:foregroundMark x1="74566" y1="89759" x2="74566" y2="89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26" y="367514"/>
            <a:ext cx="4496191" cy="1438088"/>
          </a:xfrm>
          <a:prstGeom prst="rect">
            <a:avLst/>
          </a:prstGeom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id="{DA04A87C-B098-47C4-B755-4A0D9D757489}"/>
              </a:ext>
            </a:extLst>
          </p:cNvPr>
          <p:cNvSpPr txBox="1"/>
          <p:nvPr/>
        </p:nvSpPr>
        <p:spPr>
          <a:xfrm>
            <a:off x="463035" y="789939"/>
            <a:ext cx="44165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健康紓      站</a:t>
            </a:r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F4B012E0-6A97-4CD4-9EB1-86DA044CD23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600" y="974140"/>
            <a:ext cx="1238250" cy="105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439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B6B5AC09-9A0C-4BFD-841C-96D147986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398" y="2104103"/>
            <a:ext cx="5972790" cy="4430788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833FF65A-535F-42C9-AA2C-1B67A22523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336" y="482991"/>
            <a:ext cx="4691370" cy="736208"/>
          </a:xfrm>
          <a:prstGeom prst="rect">
            <a:avLst/>
          </a:prstGeom>
        </p:spPr>
      </p:pic>
      <p:sp>
        <p:nvSpPr>
          <p:cNvPr id="16" name="標題 1">
            <a:extLst>
              <a:ext uri="{FF2B5EF4-FFF2-40B4-BE49-F238E27FC236}">
                <a16:creationId xmlns:a16="http://schemas.microsoft.com/office/drawing/2014/main" id="{1E60B7B6-552B-466C-9F09-76BC2B1C0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717" y="1052054"/>
            <a:ext cx="10618837" cy="1327354"/>
          </a:xfrm>
        </p:spPr>
        <p:txBody>
          <a:bodyPr>
            <a:noAutofit/>
          </a:bodyPr>
          <a:lstStyle/>
          <a:p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長期過度的壓力令人感到失落、焦慮、憂鬱，容易引發危害健康的症狀稱為「身心症」，包括：消化性潰瘍、高血壓、頭痛、背痛與月經不規律，甚至使人體免疫力降低等。可以透過以下的方法，調整身心狀態讓自己用最好的狀態面對壓力：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997DC980-B7EB-4380-B855-B2CB1FD58F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90000" l="5313" r="92813">
                        <a14:foregroundMark x1="8906" y1="37188" x2="8906" y2="37188"/>
                        <a14:foregroundMark x1="91406" y1="46719" x2="91406" y2="46719"/>
                        <a14:foregroundMark x1="92344" y1="67969" x2="92344" y2="67969"/>
                        <a14:foregroundMark x1="92656" y1="46250" x2="92656" y2="46250"/>
                        <a14:foregroundMark x1="37969" y1="9375" x2="37969" y2="9375"/>
                        <a14:foregroundMark x1="92813" y1="55937" x2="92813" y2="55937"/>
                        <a14:foregroundMark x1="5313" y1="35156" x2="5313" y2="35156"/>
                        <a14:foregroundMark x1="92813" y1="67500" x2="92813" y2="6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66" y="390525"/>
            <a:ext cx="828674" cy="828674"/>
          </a:xfr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19EE4FFF-B141-4664-BDA0-755DEB0CAF4B}"/>
              </a:ext>
            </a:extLst>
          </p:cNvPr>
          <p:cNvSpPr txBox="1"/>
          <p:nvPr/>
        </p:nvSpPr>
        <p:spPr>
          <a:xfrm>
            <a:off x="8315430" y="299295"/>
            <a:ext cx="3869587" cy="33855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健康生活家</a:t>
            </a:r>
            <a:r>
              <a:rPr lang="en-US" altLang="zh-TW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A+</a:t>
            </a:r>
            <a:r>
              <a:rPr lang="zh-TW" altLang="en-US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身心健康教學活動指引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7C2F82C-C9C4-4B1B-94DD-AF6E97B31C95}"/>
              </a:ext>
            </a:extLst>
          </p:cNvPr>
          <p:cNvSpPr txBox="1"/>
          <p:nvPr/>
        </p:nvSpPr>
        <p:spPr>
          <a:xfrm>
            <a:off x="1326721" y="620196"/>
            <a:ext cx="1805892" cy="3693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健康生活大補帖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78453462-F938-40CF-8A13-6B1D2CF26D52}"/>
              </a:ext>
            </a:extLst>
          </p:cNvPr>
          <p:cNvSpPr txBox="1"/>
          <p:nvPr/>
        </p:nvSpPr>
        <p:spPr>
          <a:xfrm>
            <a:off x="8344926" y="6302957"/>
            <a:ext cx="4242524" cy="33855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國中階段適用</a:t>
            </a:r>
            <a:r>
              <a:rPr lang="en-US" altLang="zh-TW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主題二</a:t>
            </a:r>
            <a:r>
              <a:rPr lang="en-US" altLang="zh-TW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心理健康促進</a:t>
            </a:r>
          </a:p>
        </p:txBody>
      </p:sp>
      <p:pic>
        <p:nvPicPr>
          <p:cNvPr id="10" name="圖片 9">
            <a:hlinkClick r:id="rId6" action="ppaction://hlinksldjump"/>
            <a:extLst>
              <a:ext uri="{FF2B5EF4-FFF2-40B4-BE49-F238E27FC236}">
                <a16:creationId xmlns:a16="http://schemas.microsoft.com/office/drawing/2014/main" id="{55113E7D-B34A-40E4-BDFF-E4328CC11A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451" y="4620390"/>
            <a:ext cx="1278377" cy="144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276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標題 1">
            <a:extLst>
              <a:ext uri="{FF2B5EF4-FFF2-40B4-BE49-F238E27FC236}">
                <a16:creationId xmlns:a16="http://schemas.microsoft.com/office/drawing/2014/main" id="{A21BBDB9-A378-4016-B57E-63BF7D4AE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562" y="860409"/>
            <a:ext cx="10435046" cy="2062252"/>
          </a:xfrm>
        </p:spPr>
        <p:txBody>
          <a:bodyPr>
            <a:noAutofit/>
          </a:bodyPr>
          <a:lstStyle/>
          <a:p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壓力、焦慮、擔心或害怕這些都是大家常可以經驗到的感覺，有時這些感覺會令人難以處理。你可以與親愛的家人分享以下</a:t>
            </a:r>
            <a:r>
              <a:rPr lang="en-US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DIY 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小方法，協助您處理這些感覺，保持心理健康。</a:t>
            </a:r>
            <a:b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「董氏基金會心理健康網」網站</a:t>
            </a:r>
            <a:r>
              <a:rPr lang="en-US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心理健康</a:t>
            </a:r>
            <a:r>
              <a:rPr lang="en-US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DIY</a:t>
            </a:r>
            <a:br>
              <a:rPr lang="en-US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https://www.etmh.org/CustomPage/HtmlEditorPage.aspx?MId=763&amp;ML=2</a:t>
            </a:r>
            <a:endParaRPr lang="zh-TW" altLang="en-US" sz="2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997DC980-B7EB-4380-B855-B2CB1FD58F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75" b="90000" l="5313" r="92813">
                        <a14:foregroundMark x1="8906" y1="37188" x2="8906" y2="37188"/>
                        <a14:foregroundMark x1="91406" y1="46719" x2="91406" y2="46719"/>
                        <a14:foregroundMark x1="92344" y1="67969" x2="92344" y2="67969"/>
                        <a14:foregroundMark x1="92656" y1="46250" x2="92656" y2="46250"/>
                        <a14:foregroundMark x1="37969" y1="9375" x2="37969" y2="9375"/>
                        <a14:foregroundMark x1="92813" y1="55937" x2="92813" y2="55937"/>
                        <a14:foregroundMark x1="5313" y1="35156" x2="5313" y2="35156"/>
                        <a14:foregroundMark x1="92813" y1="67500" x2="92813" y2="6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66" y="390525"/>
            <a:ext cx="828674" cy="828674"/>
          </a:xfr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19EE4FFF-B141-4664-BDA0-755DEB0CAF4B}"/>
              </a:ext>
            </a:extLst>
          </p:cNvPr>
          <p:cNvSpPr txBox="1"/>
          <p:nvPr/>
        </p:nvSpPr>
        <p:spPr>
          <a:xfrm>
            <a:off x="8315430" y="299295"/>
            <a:ext cx="3869587" cy="33855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健康生活家</a:t>
            </a:r>
            <a:r>
              <a:rPr lang="en-US" altLang="zh-TW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A+</a:t>
            </a:r>
            <a:r>
              <a:rPr lang="zh-TW" altLang="en-US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身心健康教學活動指引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7C2F82C-C9C4-4B1B-94DD-AF6E97B31C95}"/>
              </a:ext>
            </a:extLst>
          </p:cNvPr>
          <p:cNvSpPr txBox="1"/>
          <p:nvPr/>
        </p:nvSpPr>
        <p:spPr>
          <a:xfrm>
            <a:off x="1326721" y="620196"/>
            <a:ext cx="1805892" cy="3693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健康生活資訊站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A1117CE5-E5E0-4B94-A029-2B458F421E38}"/>
              </a:ext>
            </a:extLst>
          </p:cNvPr>
          <p:cNvSpPr txBox="1"/>
          <p:nvPr/>
        </p:nvSpPr>
        <p:spPr>
          <a:xfrm>
            <a:off x="8295047" y="6196337"/>
            <a:ext cx="4242524" cy="33855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國中階段適用</a:t>
            </a:r>
            <a:r>
              <a:rPr lang="en-US" altLang="zh-TW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主題二</a:t>
            </a:r>
            <a:r>
              <a:rPr lang="en-US" altLang="zh-TW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心理健康促進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D725809-652B-482B-AAC4-F8D773BE05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232" y="4620732"/>
            <a:ext cx="1521393" cy="142748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A42A7792-13BC-4B25-B83E-C4AEFEA22C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092" y="3215284"/>
            <a:ext cx="2772280" cy="853820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E4D6DEE8-99BE-4B07-BCBC-36FCC8C10A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244" y="2887733"/>
            <a:ext cx="4971589" cy="3465997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10" name="圖片 9">
            <a:hlinkClick r:id="rId7" action="ppaction://hlinksldjump"/>
            <a:extLst>
              <a:ext uri="{FF2B5EF4-FFF2-40B4-BE49-F238E27FC236}">
                <a16:creationId xmlns:a16="http://schemas.microsoft.com/office/drawing/2014/main" id="{214A2094-C016-4818-A30E-4DE838A142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03" y="4797380"/>
            <a:ext cx="1278377" cy="144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653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標題 1">
            <a:extLst>
              <a:ext uri="{FF2B5EF4-FFF2-40B4-BE49-F238E27FC236}">
                <a16:creationId xmlns:a16="http://schemas.microsoft.com/office/drawing/2014/main" id="{A21BBDB9-A378-4016-B57E-63BF7D4AE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786" y="1083690"/>
            <a:ext cx="9875520" cy="603454"/>
          </a:xfrm>
        </p:spPr>
        <p:txBody>
          <a:bodyPr>
            <a:noAutofit/>
          </a:bodyPr>
          <a:lstStyle/>
          <a:p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根據以下問題選擇適合的答案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997DC980-B7EB-4380-B855-B2CB1FD58F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75" b="90000" l="5313" r="92813">
                        <a14:foregroundMark x1="8906" y1="37188" x2="8906" y2="37188"/>
                        <a14:foregroundMark x1="91406" y1="46719" x2="91406" y2="46719"/>
                        <a14:foregroundMark x1="92344" y1="67969" x2="92344" y2="67969"/>
                        <a14:foregroundMark x1="92656" y1="46250" x2="92656" y2="46250"/>
                        <a14:foregroundMark x1="37969" y1="9375" x2="37969" y2="9375"/>
                        <a14:foregroundMark x1="92813" y1="55937" x2="92813" y2="55937"/>
                        <a14:foregroundMark x1="5313" y1="35156" x2="5313" y2="35156"/>
                        <a14:foregroundMark x1="92813" y1="67500" x2="92813" y2="6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66" y="390525"/>
            <a:ext cx="828674" cy="828674"/>
          </a:xfr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19EE4FFF-B141-4664-BDA0-755DEB0CAF4B}"/>
              </a:ext>
            </a:extLst>
          </p:cNvPr>
          <p:cNvSpPr txBox="1"/>
          <p:nvPr/>
        </p:nvSpPr>
        <p:spPr>
          <a:xfrm>
            <a:off x="8315430" y="299295"/>
            <a:ext cx="3869587" cy="33855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健康生活家</a:t>
            </a:r>
            <a:r>
              <a:rPr lang="en-US" altLang="zh-TW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A+</a:t>
            </a:r>
            <a:r>
              <a:rPr lang="zh-TW" altLang="en-US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身心健康教學活動指引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7C2F82C-C9C4-4B1B-94DD-AF6E97B31C95}"/>
              </a:ext>
            </a:extLst>
          </p:cNvPr>
          <p:cNvSpPr txBox="1"/>
          <p:nvPr/>
        </p:nvSpPr>
        <p:spPr>
          <a:xfrm>
            <a:off x="1326721" y="620196"/>
            <a:ext cx="1805892" cy="3693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健康生活練功坊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F954FD0D-46A6-4361-9B94-2E496AE8D60A}"/>
              </a:ext>
            </a:extLst>
          </p:cNvPr>
          <p:cNvSpPr txBox="1"/>
          <p:nvPr/>
        </p:nvSpPr>
        <p:spPr>
          <a:xfrm>
            <a:off x="8295047" y="6196337"/>
            <a:ext cx="4242524" cy="33855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國中階段適用</a:t>
            </a:r>
            <a:r>
              <a:rPr lang="en-US" altLang="zh-TW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主題二</a:t>
            </a:r>
            <a:r>
              <a:rPr lang="en-US" altLang="zh-TW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心理健康促進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B318DCEA-F845-4579-8222-C962FDC6A6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2898" y="1665040"/>
            <a:ext cx="10512001" cy="34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275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標題 1">
            <a:extLst>
              <a:ext uri="{FF2B5EF4-FFF2-40B4-BE49-F238E27FC236}">
                <a16:creationId xmlns:a16="http://schemas.microsoft.com/office/drawing/2014/main" id="{A21BBDB9-A378-4016-B57E-63BF7D4AE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786" y="1083690"/>
            <a:ext cx="9875520" cy="603454"/>
          </a:xfrm>
        </p:spPr>
        <p:txBody>
          <a:bodyPr>
            <a:noAutofit/>
          </a:bodyPr>
          <a:lstStyle/>
          <a:p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根據以下問題選擇適合的答案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997DC980-B7EB-4380-B855-B2CB1FD58F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75" b="90000" l="5313" r="92813">
                        <a14:foregroundMark x1="8906" y1="37188" x2="8906" y2="37188"/>
                        <a14:foregroundMark x1="91406" y1="46719" x2="91406" y2="46719"/>
                        <a14:foregroundMark x1="92344" y1="67969" x2="92344" y2="67969"/>
                        <a14:foregroundMark x1="92656" y1="46250" x2="92656" y2="46250"/>
                        <a14:foregroundMark x1="37969" y1="9375" x2="37969" y2="9375"/>
                        <a14:foregroundMark x1="92813" y1="55937" x2="92813" y2="55937"/>
                        <a14:foregroundMark x1="5313" y1="35156" x2="5313" y2="35156"/>
                        <a14:foregroundMark x1="92813" y1="67500" x2="92813" y2="6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66" y="390525"/>
            <a:ext cx="828674" cy="828674"/>
          </a:xfr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19EE4FFF-B141-4664-BDA0-755DEB0CAF4B}"/>
              </a:ext>
            </a:extLst>
          </p:cNvPr>
          <p:cNvSpPr txBox="1"/>
          <p:nvPr/>
        </p:nvSpPr>
        <p:spPr>
          <a:xfrm>
            <a:off x="8315430" y="299295"/>
            <a:ext cx="3869587" cy="33855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健康生活家</a:t>
            </a:r>
            <a:r>
              <a:rPr lang="en-US" altLang="zh-TW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A+</a:t>
            </a:r>
            <a:r>
              <a:rPr lang="zh-TW" altLang="en-US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身心健康教學活動指引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7C2F82C-C9C4-4B1B-94DD-AF6E97B31C95}"/>
              </a:ext>
            </a:extLst>
          </p:cNvPr>
          <p:cNvSpPr txBox="1"/>
          <p:nvPr/>
        </p:nvSpPr>
        <p:spPr>
          <a:xfrm>
            <a:off x="1326721" y="620196"/>
            <a:ext cx="1805892" cy="3693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健康生活練功坊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C4C361FD-CFAD-475F-B894-6B8616BD1DC3}"/>
              </a:ext>
            </a:extLst>
          </p:cNvPr>
          <p:cNvSpPr txBox="1"/>
          <p:nvPr/>
        </p:nvSpPr>
        <p:spPr>
          <a:xfrm>
            <a:off x="8295047" y="6196337"/>
            <a:ext cx="4242524" cy="33855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國中階段適用</a:t>
            </a:r>
            <a:r>
              <a:rPr lang="en-US" altLang="zh-TW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主題二</a:t>
            </a:r>
            <a:r>
              <a:rPr lang="en-US" altLang="zh-TW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心理健康促進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59B3801-3B44-48DB-930E-256473853F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" y="1842399"/>
            <a:ext cx="10122205" cy="330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708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0A08377-237F-4C55-9E3C-C360ACE70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721" y="1571091"/>
            <a:ext cx="9346389" cy="4666713"/>
          </a:xfrm>
          <a:prstGeom prst="rect">
            <a:avLst/>
          </a:prstGeom>
        </p:spPr>
      </p:pic>
      <p:sp>
        <p:nvSpPr>
          <p:cNvPr id="11" name="標題 1">
            <a:extLst>
              <a:ext uri="{FF2B5EF4-FFF2-40B4-BE49-F238E27FC236}">
                <a16:creationId xmlns:a16="http://schemas.microsoft.com/office/drawing/2014/main" id="{A21BBDB9-A378-4016-B57E-63BF7D4AE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786" y="1083690"/>
            <a:ext cx="9875520" cy="603454"/>
          </a:xfrm>
        </p:spPr>
        <p:txBody>
          <a:bodyPr>
            <a:noAutofit/>
          </a:bodyPr>
          <a:lstStyle/>
          <a:p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根據以下問題選擇適合的答案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997DC980-B7EB-4380-B855-B2CB1FD58F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90000" l="5313" r="92813">
                        <a14:foregroundMark x1="8906" y1="37188" x2="8906" y2="37188"/>
                        <a14:foregroundMark x1="91406" y1="46719" x2="91406" y2="46719"/>
                        <a14:foregroundMark x1="92344" y1="67969" x2="92344" y2="67969"/>
                        <a14:foregroundMark x1="92656" y1="46250" x2="92656" y2="46250"/>
                        <a14:foregroundMark x1="37969" y1="9375" x2="37969" y2="9375"/>
                        <a14:foregroundMark x1="92813" y1="55937" x2="92813" y2="55937"/>
                        <a14:foregroundMark x1="5313" y1="35156" x2="5313" y2="35156"/>
                        <a14:foregroundMark x1="92813" y1="67500" x2="92813" y2="6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66" y="390525"/>
            <a:ext cx="828674" cy="828674"/>
          </a:xfr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19EE4FFF-B141-4664-BDA0-755DEB0CAF4B}"/>
              </a:ext>
            </a:extLst>
          </p:cNvPr>
          <p:cNvSpPr txBox="1"/>
          <p:nvPr/>
        </p:nvSpPr>
        <p:spPr>
          <a:xfrm>
            <a:off x="8315430" y="299295"/>
            <a:ext cx="3869587" cy="33855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健康生活家</a:t>
            </a:r>
            <a:r>
              <a:rPr lang="en-US" altLang="zh-TW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A+</a:t>
            </a:r>
            <a:r>
              <a:rPr lang="zh-TW" altLang="en-US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身心健康教學活動指引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7C2F82C-C9C4-4B1B-94DD-AF6E97B31C95}"/>
              </a:ext>
            </a:extLst>
          </p:cNvPr>
          <p:cNvSpPr txBox="1"/>
          <p:nvPr/>
        </p:nvSpPr>
        <p:spPr>
          <a:xfrm>
            <a:off x="1326721" y="620196"/>
            <a:ext cx="1805892" cy="3693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健康生活練功坊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36212C0C-3850-4D8B-8B8B-2CD01DB0B25F}"/>
              </a:ext>
            </a:extLst>
          </p:cNvPr>
          <p:cNvSpPr txBox="1"/>
          <p:nvPr/>
        </p:nvSpPr>
        <p:spPr>
          <a:xfrm>
            <a:off x="8295047" y="6196337"/>
            <a:ext cx="4242524" cy="33855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國中階段適用</a:t>
            </a:r>
            <a:r>
              <a:rPr lang="en-US" altLang="zh-TW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主題二</a:t>
            </a:r>
            <a:r>
              <a:rPr lang="en-US" altLang="zh-TW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心理健康促進</a:t>
            </a:r>
          </a:p>
        </p:txBody>
      </p:sp>
    </p:spTree>
    <p:extLst>
      <p:ext uri="{BB962C8B-B14F-4D97-AF65-F5344CB8AC3E}">
        <p14:creationId xmlns:p14="http://schemas.microsoft.com/office/powerpoint/2010/main" val="3122942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標題 1">
            <a:extLst>
              <a:ext uri="{FF2B5EF4-FFF2-40B4-BE49-F238E27FC236}">
                <a16:creationId xmlns:a16="http://schemas.microsoft.com/office/drawing/2014/main" id="{A21BBDB9-A378-4016-B57E-63BF7D4AE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365" y="1439021"/>
            <a:ext cx="9875520" cy="828675"/>
          </a:xfr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zh-TW" altLang="en-US" sz="24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你的答案是</a:t>
            </a:r>
            <a:r>
              <a:rPr lang="en-US" altLang="zh-TW" sz="24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1.(C)</a:t>
            </a:r>
            <a:r>
              <a:rPr lang="zh-TW" altLang="en-US" sz="24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24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2.(B)</a:t>
            </a:r>
            <a:r>
              <a:rPr lang="zh-TW" altLang="en-US" sz="24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24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3.(A) </a:t>
            </a:r>
            <a:r>
              <a:rPr lang="zh-TW" altLang="en-US" sz="2400" b="1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「一級棒」</a:t>
            </a:r>
            <a:r>
              <a:rPr lang="en-US" altLang="zh-TW" sz="24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sz="24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表示擁有心理健康促進功力！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997DC980-B7EB-4380-B855-B2CB1FD58F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75" b="90000" l="5313" r="92813">
                        <a14:foregroundMark x1="8906" y1="37188" x2="8906" y2="37188"/>
                        <a14:foregroundMark x1="91406" y1="46719" x2="91406" y2="46719"/>
                        <a14:foregroundMark x1="92344" y1="67969" x2="92344" y2="67969"/>
                        <a14:foregroundMark x1="92656" y1="46250" x2="92656" y2="46250"/>
                        <a14:foregroundMark x1="37969" y1="9375" x2="37969" y2="9375"/>
                        <a14:foregroundMark x1="92813" y1="55937" x2="92813" y2="55937"/>
                        <a14:foregroundMark x1="5313" y1="35156" x2="5313" y2="35156"/>
                        <a14:foregroundMark x1="92813" y1="67500" x2="92813" y2="6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66" y="390525"/>
            <a:ext cx="828674" cy="828674"/>
          </a:xfr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19EE4FFF-B141-4664-BDA0-755DEB0CAF4B}"/>
              </a:ext>
            </a:extLst>
          </p:cNvPr>
          <p:cNvSpPr txBox="1"/>
          <p:nvPr/>
        </p:nvSpPr>
        <p:spPr>
          <a:xfrm>
            <a:off x="8315430" y="299295"/>
            <a:ext cx="3869587" cy="33855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健康生活家</a:t>
            </a:r>
            <a:r>
              <a:rPr lang="en-US" altLang="zh-TW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A+</a:t>
            </a:r>
            <a:r>
              <a:rPr lang="zh-TW" altLang="en-US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身心健康教學活動指引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7C2F82C-C9C4-4B1B-94DD-AF6E97B31C95}"/>
              </a:ext>
            </a:extLst>
          </p:cNvPr>
          <p:cNvSpPr txBox="1"/>
          <p:nvPr/>
        </p:nvSpPr>
        <p:spPr>
          <a:xfrm>
            <a:off x="1326721" y="620196"/>
            <a:ext cx="1805892" cy="3693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健康生活練功坊</a:t>
            </a:r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904C4D7F-5CD5-41D8-8D6F-8507356730F4}"/>
              </a:ext>
            </a:extLst>
          </p:cNvPr>
          <p:cNvSpPr txBox="1">
            <a:spLocks/>
          </p:cNvSpPr>
          <p:nvPr/>
        </p:nvSpPr>
        <p:spPr>
          <a:xfrm>
            <a:off x="1015365" y="2784761"/>
            <a:ext cx="9875520" cy="105912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4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你的答案中有</a:t>
            </a:r>
            <a:r>
              <a:rPr lang="en-US" altLang="zh-TW" sz="24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1-2 </a:t>
            </a:r>
            <a:r>
              <a:rPr lang="zh-TW" altLang="en-US" sz="24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題與</a:t>
            </a:r>
            <a:r>
              <a:rPr lang="en-US" altLang="zh-TW" sz="24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1.(C)</a:t>
            </a:r>
            <a:r>
              <a:rPr lang="zh-TW" altLang="en-US" sz="24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24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2.(B)</a:t>
            </a:r>
            <a:r>
              <a:rPr lang="zh-TW" altLang="en-US" sz="24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24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3.(A) </a:t>
            </a:r>
            <a:r>
              <a:rPr lang="zh-TW" altLang="en-US" sz="24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一樣 「很不錯」</a:t>
            </a:r>
            <a:r>
              <a:rPr lang="en-US" altLang="zh-TW" sz="24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sz="24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表示心理健康促進的功力還要加強喔！</a:t>
            </a:r>
          </a:p>
        </p:txBody>
      </p:sp>
      <p:sp>
        <p:nvSpPr>
          <p:cNvPr id="12" name="標題 1">
            <a:extLst>
              <a:ext uri="{FF2B5EF4-FFF2-40B4-BE49-F238E27FC236}">
                <a16:creationId xmlns:a16="http://schemas.microsoft.com/office/drawing/2014/main" id="{FF32B137-E45E-465A-B382-FA02965AD3A4}"/>
              </a:ext>
            </a:extLst>
          </p:cNvPr>
          <p:cNvSpPr txBox="1">
            <a:spLocks/>
          </p:cNvSpPr>
          <p:nvPr/>
        </p:nvSpPr>
        <p:spPr>
          <a:xfrm>
            <a:off x="1015365" y="4360947"/>
            <a:ext cx="9875520" cy="11921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4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你的答案與</a:t>
            </a:r>
            <a:r>
              <a:rPr lang="en-US" altLang="zh-TW" sz="24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1.(C)</a:t>
            </a:r>
            <a:r>
              <a:rPr lang="zh-TW" altLang="en-US" sz="24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24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2.(B)</a:t>
            </a:r>
            <a:r>
              <a:rPr lang="zh-TW" altLang="en-US" sz="24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24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3.(A) </a:t>
            </a:r>
            <a:r>
              <a:rPr lang="zh-TW" altLang="en-US" sz="24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都不一樣 「再加油」</a:t>
            </a:r>
            <a:r>
              <a:rPr lang="en-US" altLang="zh-TW" sz="24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sz="24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表示心理健康促進的功力很不夠</a:t>
            </a:r>
            <a:r>
              <a:rPr lang="en-US" altLang="zh-TW" sz="24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2400" dirty="0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還要更努力學習喔！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F1D4A8AD-7693-420D-9A49-535990C4AD22}"/>
              </a:ext>
            </a:extLst>
          </p:cNvPr>
          <p:cNvSpPr txBox="1"/>
          <p:nvPr/>
        </p:nvSpPr>
        <p:spPr>
          <a:xfrm>
            <a:off x="8295047" y="6196337"/>
            <a:ext cx="4242524" cy="33855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國中階段適用</a:t>
            </a:r>
            <a:r>
              <a:rPr lang="en-US" altLang="zh-TW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主題二</a:t>
            </a:r>
            <a:r>
              <a:rPr lang="en-US" altLang="zh-TW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心理健康促進</a:t>
            </a:r>
          </a:p>
        </p:txBody>
      </p:sp>
      <p:pic>
        <p:nvPicPr>
          <p:cNvPr id="13" name="圖片 12">
            <a:hlinkClick r:id="rId4" action="ppaction://hlinksldjump"/>
            <a:extLst>
              <a:ext uri="{FF2B5EF4-FFF2-40B4-BE49-F238E27FC236}">
                <a16:creationId xmlns:a16="http://schemas.microsoft.com/office/drawing/2014/main" id="{47A76DCD-9F21-4398-83FE-61994DF912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834" y="4698767"/>
            <a:ext cx="1278377" cy="144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744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C6293E74-907E-47CA-A03B-150B68CBFF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82"/>
          <a:stretch/>
        </p:blipFill>
        <p:spPr>
          <a:xfrm>
            <a:off x="1493390" y="1219199"/>
            <a:ext cx="8446649" cy="4698054"/>
          </a:xfrm>
          <a:prstGeom prst="rect">
            <a:avLst/>
          </a:prstGeom>
        </p:spPr>
      </p:pic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997DC980-B7EB-4380-B855-B2CB1FD58F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90000" l="5313" r="92813">
                        <a14:foregroundMark x1="8906" y1="37188" x2="8906" y2="37188"/>
                        <a14:foregroundMark x1="91406" y1="46719" x2="91406" y2="46719"/>
                        <a14:foregroundMark x1="92344" y1="67969" x2="92344" y2="67969"/>
                        <a14:foregroundMark x1="92656" y1="46250" x2="92656" y2="46250"/>
                        <a14:foregroundMark x1="37969" y1="9375" x2="37969" y2="9375"/>
                        <a14:foregroundMark x1="92813" y1="55937" x2="92813" y2="55937"/>
                        <a14:foregroundMark x1="5313" y1="35156" x2="5313" y2="35156"/>
                        <a14:foregroundMark x1="92813" y1="67500" x2="92813" y2="6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66" y="390525"/>
            <a:ext cx="828674" cy="828674"/>
          </a:xfr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19EE4FFF-B141-4664-BDA0-755DEB0CAF4B}"/>
              </a:ext>
            </a:extLst>
          </p:cNvPr>
          <p:cNvSpPr txBox="1"/>
          <p:nvPr/>
        </p:nvSpPr>
        <p:spPr>
          <a:xfrm>
            <a:off x="8315430" y="299295"/>
            <a:ext cx="3869587" cy="33855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健康生活家</a:t>
            </a:r>
            <a:r>
              <a:rPr lang="en-US" altLang="zh-TW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A+</a:t>
            </a:r>
            <a:r>
              <a:rPr lang="zh-TW" altLang="en-US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身心健康教學活動指引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7C2F82C-C9C4-4B1B-94DD-AF6E97B31C95}"/>
              </a:ext>
            </a:extLst>
          </p:cNvPr>
          <p:cNvSpPr txBox="1"/>
          <p:nvPr/>
        </p:nvSpPr>
        <p:spPr>
          <a:xfrm>
            <a:off x="1326721" y="620196"/>
            <a:ext cx="1805892" cy="3693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健康生活</a:t>
            </a:r>
            <a:r>
              <a:rPr lang="zh-TW" altLang="en-US" b="1" dirty="0">
                <a:solidFill>
                  <a:srgbClr val="DF532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行動</a:t>
            </a:r>
            <a:r>
              <a:rPr lang="en-US" altLang="zh-TW" sz="1400" b="1" dirty="0">
                <a:solidFill>
                  <a:srgbClr val="DF532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Go</a:t>
            </a:r>
            <a:endParaRPr lang="zh-TW" altLang="en-US" b="1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E0923B40-5A9F-4F91-BE01-5575C341C119}"/>
              </a:ext>
            </a:extLst>
          </p:cNvPr>
          <p:cNvSpPr txBox="1"/>
          <p:nvPr/>
        </p:nvSpPr>
        <p:spPr>
          <a:xfrm>
            <a:off x="8295047" y="6196337"/>
            <a:ext cx="4242524" cy="33855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國中階段適用</a:t>
            </a:r>
            <a:r>
              <a:rPr lang="en-US" altLang="zh-TW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主題二</a:t>
            </a:r>
            <a:r>
              <a:rPr lang="en-US" altLang="zh-TW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心理健康促進</a:t>
            </a:r>
          </a:p>
        </p:txBody>
      </p:sp>
    </p:spTree>
    <p:extLst>
      <p:ext uri="{BB962C8B-B14F-4D97-AF65-F5344CB8AC3E}">
        <p14:creationId xmlns:p14="http://schemas.microsoft.com/office/powerpoint/2010/main" val="38530488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DD0FA86-5919-4C79-8E26-9D080E9BD7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172" y="1030995"/>
            <a:ext cx="8109770" cy="5206809"/>
          </a:xfrm>
          <a:prstGeom prst="rect">
            <a:avLst/>
          </a:prstGeom>
        </p:spPr>
      </p:pic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997DC980-B7EB-4380-B855-B2CB1FD58F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90000" l="5313" r="92813">
                        <a14:foregroundMark x1="8906" y1="37188" x2="8906" y2="37188"/>
                        <a14:foregroundMark x1="91406" y1="46719" x2="91406" y2="46719"/>
                        <a14:foregroundMark x1="92344" y1="67969" x2="92344" y2="67969"/>
                        <a14:foregroundMark x1="92656" y1="46250" x2="92656" y2="46250"/>
                        <a14:foregroundMark x1="37969" y1="9375" x2="37969" y2="9375"/>
                        <a14:foregroundMark x1="92813" y1="55937" x2="92813" y2="55937"/>
                        <a14:foregroundMark x1="5313" y1="35156" x2="5313" y2="35156"/>
                        <a14:foregroundMark x1="92813" y1="67500" x2="92813" y2="6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66" y="390525"/>
            <a:ext cx="828674" cy="828674"/>
          </a:xfr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19EE4FFF-B141-4664-BDA0-755DEB0CAF4B}"/>
              </a:ext>
            </a:extLst>
          </p:cNvPr>
          <p:cNvSpPr txBox="1"/>
          <p:nvPr/>
        </p:nvSpPr>
        <p:spPr>
          <a:xfrm>
            <a:off x="8315430" y="299295"/>
            <a:ext cx="3869587" cy="33855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健康生活家</a:t>
            </a:r>
            <a:r>
              <a:rPr lang="en-US" altLang="zh-TW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A+</a:t>
            </a:r>
            <a:r>
              <a:rPr lang="zh-TW" altLang="en-US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身心健康教學活動指引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7C2F82C-C9C4-4B1B-94DD-AF6E97B31C95}"/>
              </a:ext>
            </a:extLst>
          </p:cNvPr>
          <p:cNvSpPr txBox="1"/>
          <p:nvPr/>
        </p:nvSpPr>
        <p:spPr>
          <a:xfrm>
            <a:off x="1326721" y="620196"/>
            <a:ext cx="1805892" cy="3693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健康生活</a:t>
            </a:r>
            <a:r>
              <a:rPr lang="zh-TW" altLang="en-US" b="1" dirty="0">
                <a:solidFill>
                  <a:srgbClr val="DF532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行動</a:t>
            </a:r>
            <a:r>
              <a:rPr lang="en-US" altLang="zh-TW" sz="1400" b="1" dirty="0">
                <a:solidFill>
                  <a:srgbClr val="DF532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Go</a:t>
            </a:r>
            <a:endParaRPr lang="zh-TW" altLang="en-US" b="1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32F4B4CE-8F53-4CC4-BAD2-BC31D7481238}"/>
              </a:ext>
            </a:extLst>
          </p:cNvPr>
          <p:cNvSpPr txBox="1"/>
          <p:nvPr/>
        </p:nvSpPr>
        <p:spPr>
          <a:xfrm>
            <a:off x="8295047" y="6196337"/>
            <a:ext cx="4242524" cy="33855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國中階段適用</a:t>
            </a:r>
            <a:r>
              <a:rPr lang="en-US" altLang="zh-TW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主題二</a:t>
            </a:r>
            <a:r>
              <a:rPr lang="en-US" altLang="zh-TW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心理健康促進</a:t>
            </a:r>
          </a:p>
        </p:txBody>
      </p:sp>
      <p:pic>
        <p:nvPicPr>
          <p:cNvPr id="10" name="圖片 9">
            <a:hlinkClick r:id="rId5" action="ppaction://hlinksldjump"/>
            <a:extLst>
              <a:ext uri="{FF2B5EF4-FFF2-40B4-BE49-F238E27FC236}">
                <a16:creationId xmlns:a16="http://schemas.microsoft.com/office/drawing/2014/main" id="{7058B8E2-FC48-49F8-9B50-16FBB73C62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068" y="4620390"/>
            <a:ext cx="1278377" cy="144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008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C943CE9-A5E9-4A52-8FD5-2C5018680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健康生活家-國中心理健康促進動畫">
            <a:hlinkClick r:id="" action="ppaction://media"/>
            <a:extLst>
              <a:ext uri="{FF2B5EF4-FFF2-40B4-BE49-F238E27FC236}">
                <a16:creationId xmlns:a16="http://schemas.microsoft.com/office/drawing/2014/main" id="{7722FBB6-9785-40ED-81A9-01E66E491B1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494"/>
          </a:xfrm>
        </p:spPr>
      </p:pic>
      <p:pic>
        <p:nvPicPr>
          <p:cNvPr id="5" name="圖片 4">
            <a:hlinkClick r:id="rId5" action="ppaction://hlinksldjump"/>
            <a:extLst>
              <a:ext uri="{FF2B5EF4-FFF2-40B4-BE49-F238E27FC236}">
                <a16:creationId xmlns:a16="http://schemas.microsoft.com/office/drawing/2014/main" id="{4866E3CC-0262-4416-B2BB-992644479F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200" y="4630994"/>
            <a:ext cx="1278377" cy="144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514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6B743FAB-0831-4D10-861F-A765AAFB58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322" y="1496165"/>
            <a:ext cx="8406827" cy="474163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650CBB1E-8589-4B70-91AB-3A3803AA3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3291" y="1054552"/>
            <a:ext cx="9875520" cy="571501"/>
          </a:xfrm>
        </p:spPr>
        <p:txBody>
          <a:bodyPr>
            <a:no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根據阿華生活情境故事回答以下問題：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997DC980-B7EB-4380-B855-B2CB1FD58F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90000" l="5313" r="92813">
                        <a14:foregroundMark x1="8906" y1="37188" x2="8906" y2="37188"/>
                        <a14:foregroundMark x1="91406" y1="46719" x2="91406" y2="46719"/>
                        <a14:foregroundMark x1="92344" y1="67969" x2="92344" y2="67969"/>
                        <a14:foregroundMark x1="92656" y1="46250" x2="92656" y2="46250"/>
                        <a14:foregroundMark x1="37969" y1="9375" x2="37969" y2="9375"/>
                        <a14:foregroundMark x1="92813" y1="55937" x2="92813" y2="55937"/>
                        <a14:foregroundMark x1="5313" y1="35156" x2="5313" y2="35156"/>
                        <a14:foregroundMark x1="92813" y1="67500" x2="92813" y2="6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66" y="390525"/>
            <a:ext cx="828674" cy="828674"/>
          </a:xfr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F23BD93C-1CFE-4F7F-B475-D45F93C63A41}"/>
              </a:ext>
            </a:extLst>
          </p:cNvPr>
          <p:cNvSpPr txBox="1"/>
          <p:nvPr/>
        </p:nvSpPr>
        <p:spPr>
          <a:xfrm>
            <a:off x="1273291" y="620196"/>
            <a:ext cx="1805892" cy="3693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健康生活方程式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3BF06A9D-AD06-4417-A21E-E4E29E2A6FFF}"/>
              </a:ext>
            </a:extLst>
          </p:cNvPr>
          <p:cNvSpPr txBox="1"/>
          <p:nvPr/>
        </p:nvSpPr>
        <p:spPr>
          <a:xfrm>
            <a:off x="8295047" y="6196337"/>
            <a:ext cx="4242524" cy="33855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國中階段適用</a:t>
            </a:r>
            <a:r>
              <a:rPr lang="en-US" altLang="zh-TW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主題二</a:t>
            </a:r>
            <a:r>
              <a:rPr lang="en-US" altLang="zh-TW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心理健康促進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9EE4FFF-B141-4664-BDA0-755DEB0CAF4B}"/>
              </a:ext>
            </a:extLst>
          </p:cNvPr>
          <p:cNvSpPr txBox="1"/>
          <p:nvPr/>
        </p:nvSpPr>
        <p:spPr>
          <a:xfrm>
            <a:off x="8315430" y="299295"/>
            <a:ext cx="3869587" cy="33855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健康生活家</a:t>
            </a:r>
            <a:r>
              <a:rPr lang="en-US" altLang="zh-TW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A+</a:t>
            </a:r>
            <a:r>
              <a:rPr lang="zh-TW" altLang="en-US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身心健康教學活動指引</a:t>
            </a:r>
          </a:p>
        </p:txBody>
      </p:sp>
    </p:spTree>
    <p:extLst>
      <p:ext uri="{BB962C8B-B14F-4D97-AF65-F5344CB8AC3E}">
        <p14:creationId xmlns:p14="http://schemas.microsoft.com/office/powerpoint/2010/main" val="45540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997DC980-B7EB-4380-B855-B2CB1FD58F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75" b="90000" l="5313" r="92813">
                        <a14:foregroundMark x1="8906" y1="37188" x2="8906" y2="37188"/>
                        <a14:foregroundMark x1="91406" y1="46719" x2="91406" y2="46719"/>
                        <a14:foregroundMark x1="92344" y1="67969" x2="92344" y2="67969"/>
                        <a14:foregroundMark x1="92656" y1="46250" x2="92656" y2="46250"/>
                        <a14:foregroundMark x1="37969" y1="9375" x2="37969" y2="9375"/>
                        <a14:foregroundMark x1="92813" y1="55937" x2="92813" y2="55937"/>
                        <a14:foregroundMark x1="5313" y1="35156" x2="5313" y2="35156"/>
                        <a14:foregroundMark x1="92813" y1="67500" x2="92813" y2="6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66" y="390525"/>
            <a:ext cx="828674" cy="828674"/>
          </a:xfr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F23BD93C-1CFE-4F7F-B475-D45F93C63A41}"/>
              </a:ext>
            </a:extLst>
          </p:cNvPr>
          <p:cNvSpPr txBox="1"/>
          <p:nvPr/>
        </p:nvSpPr>
        <p:spPr>
          <a:xfrm>
            <a:off x="1273291" y="620196"/>
            <a:ext cx="1805892" cy="3693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健康生活方程式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9EE4FFF-B141-4664-BDA0-755DEB0CAF4B}"/>
              </a:ext>
            </a:extLst>
          </p:cNvPr>
          <p:cNvSpPr txBox="1"/>
          <p:nvPr/>
        </p:nvSpPr>
        <p:spPr>
          <a:xfrm>
            <a:off x="8315430" y="299295"/>
            <a:ext cx="3869587" cy="33855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健康生活家</a:t>
            </a:r>
            <a:r>
              <a:rPr lang="en-US" altLang="zh-TW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A+</a:t>
            </a:r>
            <a:r>
              <a:rPr lang="zh-TW" altLang="en-US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身心健康教學活動指引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E00F1164-C130-4122-BD07-BEA8098EF1E9}"/>
              </a:ext>
            </a:extLst>
          </p:cNvPr>
          <p:cNvSpPr txBox="1"/>
          <p:nvPr/>
        </p:nvSpPr>
        <p:spPr>
          <a:xfrm>
            <a:off x="8295047" y="6196337"/>
            <a:ext cx="4242524" cy="33855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國中階段適用</a:t>
            </a:r>
            <a:r>
              <a:rPr lang="en-US" altLang="zh-TW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主題二</a:t>
            </a:r>
            <a:r>
              <a:rPr lang="en-US" altLang="zh-TW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心理健康促進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2F7A765-EB68-4795-AA71-44FD651490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5"/>
          <a:stretch/>
        </p:blipFill>
        <p:spPr>
          <a:xfrm>
            <a:off x="1652627" y="1265772"/>
            <a:ext cx="8763682" cy="430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00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142702C6-F0F6-480C-B032-E0148505CF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0" b="4540"/>
          <a:stretch/>
        </p:blipFill>
        <p:spPr>
          <a:xfrm>
            <a:off x="1910687" y="989529"/>
            <a:ext cx="8529850" cy="4879008"/>
          </a:xfrm>
          <a:prstGeom prst="rect">
            <a:avLst/>
          </a:prstGeom>
        </p:spPr>
      </p:pic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997DC980-B7EB-4380-B855-B2CB1FD58F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90000" l="5313" r="92813">
                        <a14:foregroundMark x1="8906" y1="37188" x2="8906" y2="37188"/>
                        <a14:foregroundMark x1="91406" y1="46719" x2="91406" y2="46719"/>
                        <a14:foregroundMark x1="92344" y1="67969" x2="92344" y2="67969"/>
                        <a14:foregroundMark x1="92656" y1="46250" x2="92656" y2="46250"/>
                        <a14:foregroundMark x1="37969" y1="9375" x2="37969" y2="9375"/>
                        <a14:foregroundMark x1="92813" y1="55937" x2="92813" y2="55937"/>
                        <a14:foregroundMark x1="5313" y1="35156" x2="5313" y2="35156"/>
                        <a14:foregroundMark x1="92813" y1="67500" x2="92813" y2="6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66" y="390525"/>
            <a:ext cx="828674" cy="828674"/>
          </a:xfr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F23BD93C-1CFE-4F7F-B475-D45F93C63A41}"/>
              </a:ext>
            </a:extLst>
          </p:cNvPr>
          <p:cNvSpPr txBox="1"/>
          <p:nvPr/>
        </p:nvSpPr>
        <p:spPr>
          <a:xfrm>
            <a:off x="1273291" y="620196"/>
            <a:ext cx="1805892" cy="3693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健康生活方程式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9EE4FFF-B141-4664-BDA0-755DEB0CAF4B}"/>
              </a:ext>
            </a:extLst>
          </p:cNvPr>
          <p:cNvSpPr txBox="1"/>
          <p:nvPr/>
        </p:nvSpPr>
        <p:spPr>
          <a:xfrm>
            <a:off x="8315430" y="299295"/>
            <a:ext cx="3869587" cy="33855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健康生活家</a:t>
            </a:r>
            <a:r>
              <a:rPr lang="en-US" altLang="zh-TW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A+</a:t>
            </a:r>
            <a:r>
              <a:rPr lang="zh-TW" altLang="en-US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身心健康教學活動指引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2C593A78-8300-405F-984E-6237E850884C}"/>
              </a:ext>
            </a:extLst>
          </p:cNvPr>
          <p:cNvSpPr txBox="1"/>
          <p:nvPr/>
        </p:nvSpPr>
        <p:spPr>
          <a:xfrm>
            <a:off x="8295047" y="6196337"/>
            <a:ext cx="4242524" cy="33855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國中階段適用</a:t>
            </a:r>
            <a:r>
              <a:rPr lang="en-US" altLang="zh-TW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主題二</a:t>
            </a:r>
            <a:r>
              <a:rPr lang="en-US" altLang="zh-TW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心理健康促進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C581BC3E-3F28-4128-819B-F74412DE6F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77" t="2160" b="8006"/>
          <a:stretch/>
        </p:blipFill>
        <p:spPr>
          <a:xfrm rot="5400000">
            <a:off x="8169279" y="3725802"/>
            <a:ext cx="383493" cy="468089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2729E5D8-0D8C-4F55-B8CF-526BD77640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77" t="2160" b="8006"/>
          <a:stretch/>
        </p:blipFill>
        <p:spPr>
          <a:xfrm rot="16200000" flipH="1">
            <a:off x="3692087" y="3805382"/>
            <a:ext cx="406210" cy="452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687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7AEEB740-010A-4A1D-8025-BBB2954D43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77" t="2160" b="8006"/>
          <a:stretch/>
        </p:blipFill>
        <p:spPr>
          <a:xfrm rot="5400000">
            <a:off x="7855377" y="3589324"/>
            <a:ext cx="383493" cy="4680892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55687D1A-9DE5-4AC0-BC3E-73B0A80219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77" t="2160" b="8006"/>
          <a:stretch/>
        </p:blipFill>
        <p:spPr>
          <a:xfrm rot="16200000" flipH="1">
            <a:off x="3378185" y="3668904"/>
            <a:ext cx="406210" cy="4522250"/>
          </a:xfrm>
          <a:prstGeom prst="rect">
            <a:avLst/>
          </a:prstGeom>
        </p:spPr>
      </p:pic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997DC980-B7EB-4380-B855-B2CB1FD58F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90000" l="5313" r="92813">
                        <a14:foregroundMark x1="8906" y1="37188" x2="8906" y2="37188"/>
                        <a14:foregroundMark x1="91406" y1="46719" x2="91406" y2="46719"/>
                        <a14:foregroundMark x1="92344" y1="67969" x2="92344" y2="67969"/>
                        <a14:foregroundMark x1="92656" y1="46250" x2="92656" y2="46250"/>
                        <a14:foregroundMark x1="37969" y1="9375" x2="37969" y2="9375"/>
                        <a14:foregroundMark x1="92813" y1="55937" x2="92813" y2="55937"/>
                        <a14:foregroundMark x1="5313" y1="35156" x2="5313" y2="35156"/>
                        <a14:foregroundMark x1="92813" y1="67500" x2="92813" y2="6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66" y="390525"/>
            <a:ext cx="828674" cy="828674"/>
          </a:xfr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F23BD93C-1CFE-4F7F-B475-D45F93C63A41}"/>
              </a:ext>
            </a:extLst>
          </p:cNvPr>
          <p:cNvSpPr txBox="1"/>
          <p:nvPr/>
        </p:nvSpPr>
        <p:spPr>
          <a:xfrm>
            <a:off x="1273291" y="620196"/>
            <a:ext cx="1805892" cy="3693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健康生活方程式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9EE4FFF-B141-4664-BDA0-755DEB0CAF4B}"/>
              </a:ext>
            </a:extLst>
          </p:cNvPr>
          <p:cNvSpPr txBox="1"/>
          <p:nvPr/>
        </p:nvSpPr>
        <p:spPr>
          <a:xfrm>
            <a:off x="8315430" y="299295"/>
            <a:ext cx="3869587" cy="33855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健康生活家</a:t>
            </a:r>
            <a:r>
              <a:rPr lang="en-US" altLang="zh-TW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A+</a:t>
            </a:r>
            <a:r>
              <a:rPr lang="zh-TW" altLang="en-US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身心健康教學活動指引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75A453A2-C0A9-405E-9764-976937CA48DC}"/>
              </a:ext>
            </a:extLst>
          </p:cNvPr>
          <p:cNvSpPr txBox="1"/>
          <p:nvPr/>
        </p:nvSpPr>
        <p:spPr>
          <a:xfrm>
            <a:off x="8295047" y="6196337"/>
            <a:ext cx="4242524" cy="33855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國中階段適用</a:t>
            </a:r>
            <a:r>
              <a:rPr lang="en-US" altLang="zh-TW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主題二</a:t>
            </a:r>
            <a:r>
              <a:rPr lang="en-US" altLang="zh-TW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心理健康促進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AB1F871-6B22-461C-825C-9AB84F6B85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32"/>
          <a:stretch/>
        </p:blipFill>
        <p:spPr>
          <a:xfrm>
            <a:off x="1397450" y="1184643"/>
            <a:ext cx="8633655" cy="454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781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997DC980-B7EB-4380-B855-B2CB1FD58F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75" b="90000" l="5313" r="92813">
                        <a14:foregroundMark x1="8906" y1="37188" x2="8906" y2="37188"/>
                        <a14:foregroundMark x1="91406" y1="46719" x2="91406" y2="46719"/>
                        <a14:foregroundMark x1="92344" y1="67969" x2="92344" y2="67969"/>
                        <a14:foregroundMark x1="92656" y1="46250" x2="92656" y2="46250"/>
                        <a14:foregroundMark x1="37969" y1="9375" x2="37969" y2="9375"/>
                        <a14:foregroundMark x1="92813" y1="55937" x2="92813" y2="55937"/>
                        <a14:foregroundMark x1="5313" y1="35156" x2="5313" y2="35156"/>
                        <a14:foregroundMark x1="92813" y1="67500" x2="92813" y2="6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66" y="390525"/>
            <a:ext cx="828674" cy="828674"/>
          </a:xfr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19EE4FFF-B141-4664-BDA0-755DEB0CAF4B}"/>
              </a:ext>
            </a:extLst>
          </p:cNvPr>
          <p:cNvSpPr txBox="1"/>
          <p:nvPr/>
        </p:nvSpPr>
        <p:spPr>
          <a:xfrm>
            <a:off x="8315430" y="299295"/>
            <a:ext cx="3869587" cy="33855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健康生活家</a:t>
            </a:r>
            <a:r>
              <a:rPr lang="en-US" altLang="zh-TW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A+</a:t>
            </a:r>
            <a:r>
              <a:rPr lang="zh-TW" altLang="en-US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身心健康教學活動指引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7C2F82C-C9C4-4B1B-94DD-AF6E97B31C95}"/>
              </a:ext>
            </a:extLst>
          </p:cNvPr>
          <p:cNvSpPr txBox="1"/>
          <p:nvPr/>
        </p:nvSpPr>
        <p:spPr>
          <a:xfrm>
            <a:off x="1326721" y="620196"/>
            <a:ext cx="1805892" cy="3693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健康生活方程式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47430C89-DABE-4324-B73D-4CDC343FDDFD}"/>
              </a:ext>
            </a:extLst>
          </p:cNvPr>
          <p:cNvSpPr txBox="1"/>
          <p:nvPr/>
        </p:nvSpPr>
        <p:spPr>
          <a:xfrm>
            <a:off x="775180" y="1932810"/>
            <a:ext cx="56932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親愛的同學：</a:t>
            </a:r>
            <a:endParaRPr lang="en-US" altLang="zh-TW" sz="3200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人生各階段會面臨不同的生活困境與壓力，以健康、正向的方式來調適，有助於身心的發展與成長加分。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C07325F-6988-4D82-A6A1-453FFAD117D2}"/>
              </a:ext>
            </a:extLst>
          </p:cNvPr>
          <p:cNvSpPr/>
          <p:nvPr/>
        </p:nvSpPr>
        <p:spPr>
          <a:xfrm>
            <a:off x="6511276" y="1311493"/>
            <a:ext cx="2592531" cy="2456639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5690" t="-10017" r="-2341" b="-4286"/>
            </a:stretch>
          </a:blip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09BC4C1-6A25-4044-8C12-0320F0B3B2B3}"/>
              </a:ext>
            </a:extLst>
          </p:cNvPr>
          <p:cNvSpPr/>
          <p:nvPr/>
        </p:nvSpPr>
        <p:spPr>
          <a:xfrm>
            <a:off x="8608673" y="3173210"/>
            <a:ext cx="2839424" cy="2584801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B2A6DF4A-9101-48FB-80BD-B32CB7EAFA9B}"/>
              </a:ext>
            </a:extLst>
          </p:cNvPr>
          <p:cNvSpPr txBox="1"/>
          <p:nvPr/>
        </p:nvSpPr>
        <p:spPr>
          <a:xfrm>
            <a:off x="8295047" y="6196337"/>
            <a:ext cx="4242524" cy="33855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國中階段適用</a:t>
            </a:r>
            <a:r>
              <a:rPr lang="en-US" altLang="zh-TW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主題二</a:t>
            </a:r>
            <a:r>
              <a:rPr lang="en-US" altLang="zh-TW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心理健康促進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99678ED-5C33-4E02-9C28-20A5834379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010" y="4033470"/>
            <a:ext cx="1513037" cy="1513037"/>
          </a:xfrm>
          <a:prstGeom prst="rect">
            <a:avLst/>
          </a:prstGeom>
        </p:spPr>
      </p:pic>
      <p:pic>
        <p:nvPicPr>
          <p:cNvPr id="11" name="圖片 10">
            <a:hlinkClick r:id="rId7" action="ppaction://hlinksldjump"/>
            <a:extLst>
              <a:ext uri="{FF2B5EF4-FFF2-40B4-BE49-F238E27FC236}">
                <a16:creationId xmlns:a16="http://schemas.microsoft.com/office/drawing/2014/main" id="{774BFAF4-BE30-4CA8-B275-459945CDAB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51" y="4925190"/>
            <a:ext cx="1278377" cy="144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444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932F277A-AC3E-4512-A28A-EAE4312193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834" y="2707030"/>
            <a:ext cx="6667500" cy="3590083"/>
          </a:xfrm>
          <a:prstGeom prst="rect">
            <a:avLst/>
          </a:prstGeom>
        </p:spPr>
      </p:pic>
      <p:sp>
        <p:nvSpPr>
          <p:cNvPr id="11" name="標題 1">
            <a:extLst>
              <a:ext uri="{FF2B5EF4-FFF2-40B4-BE49-F238E27FC236}">
                <a16:creationId xmlns:a16="http://schemas.microsoft.com/office/drawing/2014/main" id="{A21BBDB9-A378-4016-B57E-63BF7D4AE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690" y="982800"/>
            <a:ext cx="9875520" cy="571501"/>
          </a:xfrm>
        </p:spPr>
        <p:txBody>
          <a:bodyPr>
            <a:no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認識壓力與自我覺察身心症狀，習得健康紓壓的好方法：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997DC980-B7EB-4380-B855-B2CB1FD58F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90000" l="5313" r="92813">
                        <a14:foregroundMark x1="8906" y1="37188" x2="8906" y2="37188"/>
                        <a14:foregroundMark x1="91406" y1="46719" x2="91406" y2="46719"/>
                        <a14:foregroundMark x1="92344" y1="67969" x2="92344" y2="67969"/>
                        <a14:foregroundMark x1="92656" y1="46250" x2="92656" y2="46250"/>
                        <a14:foregroundMark x1="37969" y1="9375" x2="37969" y2="9375"/>
                        <a14:foregroundMark x1="92813" y1="55937" x2="92813" y2="55937"/>
                        <a14:foregroundMark x1="5313" y1="35156" x2="5313" y2="35156"/>
                        <a14:foregroundMark x1="92813" y1="67500" x2="92813" y2="6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66" y="390525"/>
            <a:ext cx="828674" cy="828674"/>
          </a:xfr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19EE4FFF-B141-4664-BDA0-755DEB0CAF4B}"/>
              </a:ext>
            </a:extLst>
          </p:cNvPr>
          <p:cNvSpPr txBox="1"/>
          <p:nvPr/>
        </p:nvSpPr>
        <p:spPr>
          <a:xfrm>
            <a:off x="8315430" y="299295"/>
            <a:ext cx="3869587" cy="33855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健康生活家</a:t>
            </a:r>
            <a:r>
              <a:rPr lang="en-US" altLang="zh-TW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A+</a:t>
            </a:r>
            <a:r>
              <a:rPr lang="zh-TW" altLang="en-US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身心健康教學活動指引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7C2F82C-C9C4-4B1B-94DD-AF6E97B31C95}"/>
              </a:ext>
            </a:extLst>
          </p:cNvPr>
          <p:cNvSpPr txBox="1"/>
          <p:nvPr/>
        </p:nvSpPr>
        <p:spPr>
          <a:xfrm>
            <a:off x="1326721" y="620196"/>
            <a:ext cx="1805892" cy="3693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健康生活大補帖</a:t>
            </a:r>
          </a:p>
        </p:txBody>
      </p:sp>
      <p:sp>
        <p:nvSpPr>
          <p:cNvPr id="12" name="標題 1">
            <a:extLst>
              <a:ext uri="{FF2B5EF4-FFF2-40B4-BE49-F238E27FC236}">
                <a16:creationId xmlns:a16="http://schemas.microsoft.com/office/drawing/2014/main" id="{0DA2C2F0-41D7-4F0C-BBCB-946A3A3C5F8E}"/>
              </a:ext>
            </a:extLst>
          </p:cNvPr>
          <p:cNvSpPr txBox="1">
            <a:spLocks/>
          </p:cNvSpPr>
          <p:nvPr/>
        </p:nvSpPr>
        <p:spPr>
          <a:xfrm>
            <a:off x="1155720" y="1790578"/>
            <a:ext cx="10416845" cy="12528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生活偶有困境，這些令人覺得緊張的外來壓迫就是壓力。隨時覺察自己面對壓力時身心反應情形，作為管理壓力的第一步。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B53E59FC-B529-4636-A47B-E7B6B816E49A}"/>
              </a:ext>
            </a:extLst>
          </p:cNvPr>
          <p:cNvSpPr txBox="1"/>
          <p:nvPr/>
        </p:nvSpPr>
        <p:spPr>
          <a:xfrm>
            <a:off x="8295047" y="6284825"/>
            <a:ext cx="4242524" cy="33855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國中階段適用</a:t>
            </a:r>
            <a:r>
              <a:rPr lang="en-US" altLang="zh-TW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主題二</a:t>
            </a:r>
            <a:r>
              <a:rPr lang="en-US" altLang="zh-TW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心理健康促進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227FC83-8F27-4312-8B8C-E96CB385B8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834" y="1419764"/>
            <a:ext cx="634365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714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33635B27-B22B-4282-83AA-A9AC5111D2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810" y="2331527"/>
            <a:ext cx="8189555" cy="3717326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F18D25CA-709B-443D-8E1A-760CB00BA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613" y="929780"/>
            <a:ext cx="5695950" cy="628650"/>
          </a:xfrm>
          <a:prstGeom prst="rect">
            <a:avLst/>
          </a:prstGeom>
        </p:spPr>
      </p:pic>
      <p:sp>
        <p:nvSpPr>
          <p:cNvPr id="11" name="標題 1">
            <a:extLst>
              <a:ext uri="{FF2B5EF4-FFF2-40B4-BE49-F238E27FC236}">
                <a16:creationId xmlns:a16="http://schemas.microsoft.com/office/drawing/2014/main" id="{A21BBDB9-A378-4016-B57E-63BF7D4AE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9265" y="1558430"/>
            <a:ext cx="9875520" cy="890856"/>
          </a:xfrm>
        </p:spPr>
        <p:txBody>
          <a:bodyPr>
            <a:noAutofit/>
          </a:bodyPr>
          <a:lstStyle/>
          <a:p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針對以下青少年常見壓力</a:t>
            </a:r>
            <a:r>
              <a:rPr lang="en-US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個主要原因，檢視你自己壓力來源，正面面對尋求協助、不逃避：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997DC980-B7EB-4380-B855-B2CB1FD58F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90000" l="5313" r="92813">
                        <a14:foregroundMark x1="8906" y1="37188" x2="8906" y2="37188"/>
                        <a14:foregroundMark x1="91406" y1="46719" x2="91406" y2="46719"/>
                        <a14:foregroundMark x1="92344" y1="67969" x2="92344" y2="67969"/>
                        <a14:foregroundMark x1="92656" y1="46250" x2="92656" y2="46250"/>
                        <a14:foregroundMark x1="37969" y1="9375" x2="37969" y2="9375"/>
                        <a14:foregroundMark x1="92813" y1="55937" x2="92813" y2="55937"/>
                        <a14:foregroundMark x1="5313" y1="35156" x2="5313" y2="35156"/>
                        <a14:foregroundMark x1="92813" y1="67500" x2="92813" y2="6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66" y="390525"/>
            <a:ext cx="828674" cy="828674"/>
          </a:xfr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19EE4FFF-B141-4664-BDA0-755DEB0CAF4B}"/>
              </a:ext>
            </a:extLst>
          </p:cNvPr>
          <p:cNvSpPr txBox="1"/>
          <p:nvPr/>
        </p:nvSpPr>
        <p:spPr>
          <a:xfrm>
            <a:off x="8315430" y="299295"/>
            <a:ext cx="3869587" cy="33855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健康生活家</a:t>
            </a:r>
            <a:r>
              <a:rPr lang="en-US" altLang="zh-TW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A+</a:t>
            </a:r>
            <a:r>
              <a:rPr lang="zh-TW" altLang="en-US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身心健康教學活動指引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7C2F82C-C9C4-4B1B-94DD-AF6E97B31C95}"/>
              </a:ext>
            </a:extLst>
          </p:cNvPr>
          <p:cNvSpPr txBox="1"/>
          <p:nvPr/>
        </p:nvSpPr>
        <p:spPr>
          <a:xfrm>
            <a:off x="1326721" y="620196"/>
            <a:ext cx="1805892" cy="3693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健康生活大補帖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DCF50D6-D9D2-4F3B-88A7-6D2A8B8F5F26}"/>
              </a:ext>
            </a:extLst>
          </p:cNvPr>
          <p:cNvSpPr txBox="1"/>
          <p:nvPr/>
        </p:nvSpPr>
        <p:spPr>
          <a:xfrm>
            <a:off x="8295047" y="6196337"/>
            <a:ext cx="4242524" cy="33855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國中階段適用</a:t>
            </a:r>
            <a:r>
              <a:rPr lang="en-US" altLang="zh-TW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主題二</a:t>
            </a:r>
            <a:r>
              <a:rPr lang="en-US" altLang="zh-TW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16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心理健康促進</a:t>
            </a:r>
          </a:p>
        </p:txBody>
      </p:sp>
    </p:spTree>
    <p:extLst>
      <p:ext uri="{BB962C8B-B14F-4D97-AF65-F5344CB8AC3E}">
        <p14:creationId xmlns:p14="http://schemas.microsoft.com/office/powerpoint/2010/main" val="3171666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基礎">
  <a:themeElements>
    <a:clrScheme name="基礎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基礎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基礎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D9D01AC2-EE7D-4E49-99EE-8E62E4E7E8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基礎</Template>
  <TotalTime>756</TotalTime>
  <Words>808</Words>
  <Application>Microsoft Office PowerPoint</Application>
  <PresentationFormat>寬螢幕</PresentationFormat>
  <Paragraphs>75</Paragraphs>
  <Slides>17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21" baseType="lpstr">
      <vt:lpstr>微軟正黑體</vt:lpstr>
      <vt:lpstr>新細明體</vt:lpstr>
      <vt:lpstr>Corbel</vt:lpstr>
      <vt:lpstr>基礎</vt:lpstr>
      <vt:lpstr>PowerPoint 簡報</vt:lpstr>
      <vt:lpstr>PowerPoint 簡報</vt:lpstr>
      <vt:lpstr>根據阿華生活情境故事回答以下問題：</vt:lpstr>
      <vt:lpstr>PowerPoint 簡報</vt:lpstr>
      <vt:lpstr>PowerPoint 簡報</vt:lpstr>
      <vt:lpstr>PowerPoint 簡報</vt:lpstr>
      <vt:lpstr>PowerPoint 簡報</vt:lpstr>
      <vt:lpstr>認識壓力與自我覺察身心症狀，習得健康紓壓的好方法：</vt:lpstr>
      <vt:lpstr>針對以下青少年常見壓力4個主要原因，檢視你自己壓力來源，正面面對尋求協助、不逃避：</vt:lpstr>
      <vt:lpstr>長期過度的壓力令人感到失落、焦慮、憂鬱，容易引發危害健康的症狀稱為「身心症」，包括：消化性潰瘍、高血壓、頭痛、背痛與月經不規律，甚至使人體免疫力降低等。可以透過以下的方法，調整身心狀態讓自己用最好的狀態面對壓力：</vt:lpstr>
      <vt:lpstr>壓力、焦慮、擔心或害怕這些都是大家常可以經驗到的感覺，有時這些感覺會令人難以處理。你可以與親愛的家人分享以下DIY 小方法，協助您處理這些感覺，保持心理健康。 「董氏基金會心理健康網」網站&gt; 心理健康DIY https://www.etmh.org/CustomPage/HtmlEditorPage.aspx?MId=763&amp;ML=2</vt:lpstr>
      <vt:lpstr>根據以下問題選擇適合的答案</vt:lpstr>
      <vt:lpstr>根據以下問題選擇適合的答案</vt:lpstr>
      <vt:lpstr>根據以下問題選擇適合的答案</vt:lpstr>
      <vt:lpstr>你的答案是1.(C)、2.(B)、3.(A) 「一級棒」: 表示擁有心理健康促進功力！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鳳琴老師HPS</dc:creator>
  <cp:lastModifiedBy>鳳琴老師HPS</cp:lastModifiedBy>
  <cp:revision>47</cp:revision>
  <dcterms:created xsi:type="dcterms:W3CDTF">2022-02-18T07:02:51Z</dcterms:created>
  <dcterms:modified xsi:type="dcterms:W3CDTF">2022-04-27T07:44:15Z</dcterms:modified>
</cp:coreProperties>
</file>