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6.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88" r:id="rId2"/>
  </p:sldMasterIdLst>
  <p:notesMasterIdLst>
    <p:notesMasterId r:id="rId47"/>
  </p:notesMasterIdLst>
  <p:handoutMasterIdLst>
    <p:handoutMasterId r:id="rId48"/>
  </p:handoutMasterIdLst>
  <p:sldIdLst>
    <p:sldId id="969" r:id="rId3"/>
    <p:sldId id="1808" r:id="rId4"/>
    <p:sldId id="1807" r:id="rId5"/>
    <p:sldId id="1794" r:id="rId6"/>
    <p:sldId id="1786" r:id="rId7"/>
    <p:sldId id="1688" r:id="rId8"/>
    <p:sldId id="1809" r:id="rId9"/>
    <p:sldId id="1810" r:id="rId10"/>
    <p:sldId id="1811" r:id="rId11"/>
    <p:sldId id="1812" r:id="rId12"/>
    <p:sldId id="1813" r:id="rId13"/>
    <p:sldId id="1815" r:id="rId14"/>
    <p:sldId id="1826" r:id="rId15"/>
    <p:sldId id="1816" r:id="rId16"/>
    <p:sldId id="1817" r:id="rId17"/>
    <p:sldId id="1818" r:id="rId18"/>
    <p:sldId id="1819" r:id="rId19"/>
    <p:sldId id="1820" r:id="rId20"/>
    <p:sldId id="1821" r:id="rId21"/>
    <p:sldId id="1822" r:id="rId22"/>
    <p:sldId id="1824" r:id="rId23"/>
    <p:sldId id="1825" r:id="rId24"/>
    <p:sldId id="1788" r:id="rId25"/>
    <p:sldId id="1799" r:id="rId26"/>
    <p:sldId id="1747" r:id="rId27"/>
    <p:sldId id="1804" r:id="rId28"/>
    <p:sldId id="1806" r:id="rId29"/>
    <p:sldId id="1757" r:id="rId30"/>
    <p:sldId id="1756" r:id="rId31"/>
    <p:sldId id="1770" r:id="rId32"/>
    <p:sldId id="1771" r:id="rId33"/>
    <p:sldId id="1772" r:id="rId34"/>
    <p:sldId id="1773" r:id="rId35"/>
    <p:sldId id="1774" r:id="rId36"/>
    <p:sldId id="1775" r:id="rId37"/>
    <p:sldId id="1776" r:id="rId38"/>
    <p:sldId id="1777" r:id="rId39"/>
    <p:sldId id="1778" r:id="rId40"/>
    <p:sldId id="1779" r:id="rId41"/>
    <p:sldId id="1780" r:id="rId42"/>
    <p:sldId id="1781" r:id="rId43"/>
    <p:sldId id="1782" r:id="rId44"/>
    <p:sldId id="1792" r:id="rId45"/>
    <p:sldId id="1784" r:id="rId46"/>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606"/>
    <a:srgbClr val="CCFFCC"/>
    <a:srgbClr val="FC5D04"/>
    <a:srgbClr val="E17805"/>
    <a:srgbClr val="EAE5D2"/>
    <a:srgbClr val="ECE3CC"/>
    <a:srgbClr val="EEE1F7"/>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86464" autoAdjust="0"/>
  </p:normalViewPr>
  <p:slideViewPr>
    <p:cSldViewPr>
      <p:cViewPr varScale="1">
        <p:scale>
          <a:sx n="74" d="100"/>
          <a:sy n="74" d="100"/>
        </p:scale>
        <p:origin x="1362" y="72"/>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sorterViewPr>
    <p:cViewPr varScale="1">
      <p:scale>
        <a:sx n="1" d="1"/>
        <a:sy n="1" d="1"/>
      </p:scale>
      <p:origin x="0" y="-288"/>
    </p:cViewPr>
  </p:sorterViewPr>
  <p:notesViewPr>
    <p:cSldViewPr>
      <p:cViewPr varScale="1">
        <p:scale>
          <a:sx n="72" d="100"/>
          <a:sy n="72" d="100"/>
        </p:scale>
        <p:origin x="-2220" y="-1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工作表1!$A$3</c:f>
              <c:strCache>
                <c:ptCount val="1"/>
                <c:pt idx="0">
                  <c:v>制酸劑(胃藥)</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工作表1!$B$3:$E$3</c:f>
              <c:numCache>
                <c:formatCode>General</c:formatCode>
                <c:ptCount val="4"/>
                <c:pt idx="0">
                  <c:v>8.9</c:v>
                </c:pt>
                <c:pt idx="1">
                  <c:v>6.9</c:v>
                </c:pt>
                <c:pt idx="2">
                  <c:v>7.5</c:v>
                </c:pt>
                <c:pt idx="3">
                  <c:v>11.9</c:v>
                </c:pt>
              </c:numCache>
            </c:numRef>
          </c:val>
          <c:extLst xmlns:c16r2="http://schemas.microsoft.com/office/drawing/2015/06/chart">
            <c:ext xmlns:c16="http://schemas.microsoft.com/office/drawing/2014/chart" uri="{C3380CC4-5D6E-409C-BE32-E72D297353CC}">
              <c16:uniqueId val="{00000000-3074-4717-84A6-C2DF12280994}"/>
            </c:ext>
          </c:extLst>
        </c:ser>
        <c:ser>
          <c:idx val="1"/>
          <c:order val="1"/>
          <c:tx>
            <c:strRef>
              <c:f>工作表1!$A$4</c:f>
              <c:strCache>
                <c:ptCount val="1"/>
                <c:pt idx="0">
                  <c:v>綜合感冒藥</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工作表1!$B$4:$E$4</c:f>
              <c:numCache>
                <c:formatCode>General</c:formatCode>
                <c:ptCount val="4"/>
                <c:pt idx="0">
                  <c:v>10.6</c:v>
                </c:pt>
                <c:pt idx="1">
                  <c:v>7.6</c:v>
                </c:pt>
                <c:pt idx="2">
                  <c:v>9</c:v>
                </c:pt>
                <c:pt idx="3">
                  <c:v>14.5</c:v>
                </c:pt>
              </c:numCache>
            </c:numRef>
          </c:val>
          <c:extLst xmlns:c16r2="http://schemas.microsoft.com/office/drawing/2015/06/chart">
            <c:ext xmlns:c16="http://schemas.microsoft.com/office/drawing/2014/chart" uri="{C3380CC4-5D6E-409C-BE32-E72D297353CC}">
              <c16:uniqueId val="{00000001-3074-4717-84A6-C2DF12280994}"/>
            </c:ext>
          </c:extLst>
        </c:ser>
        <c:ser>
          <c:idx val="2"/>
          <c:order val="2"/>
          <c:tx>
            <c:strRef>
              <c:f>工作表1!$A$5</c:f>
              <c:strCache>
                <c:ptCount val="1"/>
                <c:pt idx="0">
                  <c:v>解熱鎮痛藥</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工作表1!$B$5:$E$5</c:f>
              <c:numCache>
                <c:formatCode>General</c:formatCode>
                <c:ptCount val="4"/>
                <c:pt idx="0">
                  <c:v>14.2</c:v>
                </c:pt>
                <c:pt idx="1">
                  <c:v>9.6</c:v>
                </c:pt>
                <c:pt idx="2">
                  <c:v>11.5</c:v>
                </c:pt>
                <c:pt idx="3">
                  <c:v>20.8</c:v>
                </c:pt>
              </c:numCache>
            </c:numRef>
          </c:val>
          <c:extLst xmlns:c16r2="http://schemas.microsoft.com/office/drawing/2015/06/chart">
            <c:ext xmlns:c16="http://schemas.microsoft.com/office/drawing/2014/chart" uri="{C3380CC4-5D6E-409C-BE32-E72D297353CC}">
              <c16:uniqueId val="{00000002-3074-4717-84A6-C2DF12280994}"/>
            </c:ext>
          </c:extLst>
        </c:ser>
        <c:ser>
          <c:idx val="3"/>
          <c:order val="3"/>
          <c:tx>
            <c:strRef>
              <c:f>工作表1!$A$6</c:f>
              <c:strCache>
                <c:ptCount val="1"/>
                <c:pt idx="0">
                  <c:v>非類固醇消炎止痛藥</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工作表1!$B$2:$E$2</c:f>
              <c:strCache>
                <c:ptCount val="4"/>
                <c:pt idx="0">
                  <c:v>全國</c:v>
                </c:pt>
                <c:pt idx="1">
                  <c:v>國小</c:v>
                </c:pt>
                <c:pt idx="2">
                  <c:v>國中</c:v>
                </c:pt>
                <c:pt idx="3">
                  <c:v>高中職</c:v>
                </c:pt>
              </c:strCache>
            </c:strRef>
          </c:cat>
          <c:val>
            <c:numRef>
              <c:f>工作表1!$B$6:$E$6</c:f>
              <c:numCache>
                <c:formatCode>General</c:formatCode>
                <c:ptCount val="4"/>
                <c:pt idx="0">
                  <c:v>19.3</c:v>
                </c:pt>
                <c:pt idx="1">
                  <c:v>11.1</c:v>
                </c:pt>
                <c:pt idx="2">
                  <c:v>17.8</c:v>
                </c:pt>
                <c:pt idx="3">
                  <c:v>27</c:v>
                </c:pt>
              </c:numCache>
            </c:numRef>
          </c:val>
          <c:extLst xmlns:c16r2="http://schemas.microsoft.com/office/drawing/2015/06/chart">
            <c:ext xmlns:c16="http://schemas.microsoft.com/office/drawing/2014/chart" uri="{C3380CC4-5D6E-409C-BE32-E72D297353CC}">
              <c16:uniqueId val="{00000003-3074-4717-84A6-C2DF12280994}"/>
            </c:ext>
          </c:extLst>
        </c:ser>
        <c:dLbls>
          <c:showLegendKey val="0"/>
          <c:showVal val="0"/>
          <c:showCatName val="0"/>
          <c:showSerName val="0"/>
          <c:showPercent val="0"/>
          <c:showBubbleSize val="0"/>
        </c:dLbls>
        <c:gapWidth val="219"/>
        <c:overlap val="-27"/>
        <c:axId val="306259176"/>
        <c:axId val="297604864"/>
      </c:barChart>
      <c:catAx>
        <c:axId val="30625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700" b="0" i="0" u="none" strike="noStrike" kern="1200" baseline="0">
                <a:solidFill>
                  <a:schemeClr val="tx2"/>
                </a:solidFill>
                <a:latin typeface="+mn-lt"/>
                <a:ea typeface="+mn-ea"/>
                <a:cs typeface="+mn-cs"/>
              </a:defRPr>
            </a:pPr>
            <a:endParaRPr lang="zh-TW"/>
          </a:p>
        </c:txPr>
        <c:crossAx val="297604864"/>
        <c:crosses val="autoZero"/>
        <c:auto val="1"/>
        <c:lblAlgn val="ctr"/>
        <c:lblOffset val="100"/>
        <c:noMultiLvlLbl val="0"/>
      </c:catAx>
      <c:valAx>
        <c:axId val="297604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306259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700" b="0" i="0" u="none" strike="noStrike" kern="1200" baseline="0">
              <a:solidFill>
                <a:schemeClr val="tx2">
                  <a:lumMod val="7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29817565793717E-2"/>
          <c:y val="6.6311848774544171E-2"/>
          <c:w val="0.92241580435999426"/>
          <c:h val="0.74170379065349756"/>
        </c:manualLayout>
      </c:layout>
      <c:barChart>
        <c:barDir val="col"/>
        <c:grouping val="clustered"/>
        <c:varyColors val="0"/>
        <c:ser>
          <c:idx val="0"/>
          <c:order val="0"/>
          <c:tx>
            <c:strRef>
              <c:f>工作表2!$B$1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工作表2!$A$2:$A$7</c:f>
              <c:strCache>
                <c:ptCount val="6"/>
                <c:pt idx="0">
                  <c:v>正確用藥課程</c:v>
                </c:pt>
                <c:pt idx="1">
                  <c:v>才藝比賽</c:v>
                </c:pt>
                <c:pt idx="2">
                  <c:v>藥師宣講</c:v>
                </c:pt>
                <c:pt idx="3">
                  <c:v>行銷活動</c:v>
                </c:pt>
                <c:pt idx="4">
                  <c:v>拜訪社區藥局</c:v>
                </c:pt>
                <c:pt idx="5">
                  <c:v>社區宣導活動</c:v>
                </c:pt>
              </c:strCache>
            </c:strRef>
          </c:cat>
          <c:val>
            <c:numRef>
              <c:f>工作表2!$B$2:$B$7</c:f>
              <c:numCache>
                <c:formatCode>General</c:formatCode>
                <c:ptCount val="6"/>
                <c:pt idx="0">
                  <c:v>82.7</c:v>
                </c:pt>
                <c:pt idx="1">
                  <c:v>66.599999999999994</c:v>
                </c:pt>
                <c:pt idx="2">
                  <c:v>77.7</c:v>
                </c:pt>
                <c:pt idx="3">
                  <c:v>66.099999999999994</c:v>
                </c:pt>
                <c:pt idx="4">
                  <c:v>39.799999999999997</c:v>
                </c:pt>
                <c:pt idx="5">
                  <c:v>46.5</c:v>
                </c:pt>
              </c:numCache>
            </c:numRef>
          </c:val>
          <c:extLst xmlns:c16r2="http://schemas.microsoft.com/office/drawing/2015/06/chart">
            <c:ext xmlns:c16="http://schemas.microsoft.com/office/drawing/2014/chart" uri="{C3380CC4-5D6E-409C-BE32-E72D297353CC}">
              <c16:uniqueId val="{00000000-00AF-4234-AC78-F2F6E8464E18}"/>
            </c:ext>
          </c:extLst>
        </c:ser>
        <c:ser>
          <c:idx val="1"/>
          <c:order val="1"/>
          <c:tx>
            <c:strRef>
              <c:f>工作表2!$C$1</c:f>
              <c:strCache>
                <c:ptCount val="1"/>
                <c:pt idx="0">
                  <c:v>後測</c:v>
                </c:pt>
              </c:strCache>
            </c:strRef>
          </c:tx>
          <c:spPr>
            <a:solidFill>
              <a:schemeClr val="accent2"/>
            </a:solidFill>
            <a:ln>
              <a:noFill/>
            </a:ln>
            <a:effectLst/>
          </c:spPr>
          <c:invertIfNegative val="0"/>
          <c:dLbls>
            <c:dLbl>
              <c:idx val="0"/>
              <c:layout/>
              <c:tx>
                <c:rich>
                  <a:bodyPr/>
                  <a:lstStyle/>
                  <a:p>
                    <a:r>
                      <a:rPr lang="en-US" altLang="zh-TW" smtClean="0"/>
                      <a:t>90.0</a:t>
                    </a:r>
                    <a:endParaRPr lang="en-US" altLang="zh-TW"/>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22B-470E-9303-7DFC6C6D9C26}"/>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工作表2!$A$2:$A$7</c:f>
              <c:strCache>
                <c:ptCount val="6"/>
                <c:pt idx="0">
                  <c:v>正確用藥課程</c:v>
                </c:pt>
                <c:pt idx="1">
                  <c:v>才藝比賽</c:v>
                </c:pt>
                <c:pt idx="2">
                  <c:v>藥師宣講</c:v>
                </c:pt>
                <c:pt idx="3">
                  <c:v>行銷活動</c:v>
                </c:pt>
                <c:pt idx="4">
                  <c:v>拜訪社區藥局</c:v>
                </c:pt>
                <c:pt idx="5">
                  <c:v>社區宣導活動</c:v>
                </c:pt>
              </c:strCache>
            </c:strRef>
          </c:cat>
          <c:val>
            <c:numRef>
              <c:f>工作表2!$C$2:$C$7</c:f>
              <c:numCache>
                <c:formatCode>General</c:formatCode>
                <c:ptCount val="6"/>
                <c:pt idx="0">
                  <c:v>90</c:v>
                </c:pt>
                <c:pt idx="1">
                  <c:v>72.8</c:v>
                </c:pt>
                <c:pt idx="2">
                  <c:v>84.4</c:v>
                </c:pt>
                <c:pt idx="3">
                  <c:v>74.099999999999994</c:v>
                </c:pt>
                <c:pt idx="4">
                  <c:v>50.2</c:v>
                </c:pt>
                <c:pt idx="5">
                  <c:v>56.1</c:v>
                </c:pt>
              </c:numCache>
            </c:numRef>
          </c:val>
          <c:extLst xmlns:c16r2="http://schemas.microsoft.com/office/drawing/2015/06/chart">
            <c:ext xmlns:c16="http://schemas.microsoft.com/office/drawing/2014/chart" uri="{C3380CC4-5D6E-409C-BE32-E72D297353CC}">
              <c16:uniqueId val="{00000001-00AF-4234-AC78-F2F6E8464E18}"/>
            </c:ext>
          </c:extLst>
        </c:ser>
        <c:dLbls>
          <c:showLegendKey val="0"/>
          <c:showVal val="0"/>
          <c:showCatName val="0"/>
          <c:showSerName val="0"/>
          <c:showPercent val="0"/>
          <c:showBubbleSize val="0"/>
        </c:dLbls>
        <c:gapWidth val="219"/>
        <c:overlap val="-27"/>
        <c:axId val="433641264"/>
        <c:axId val="433639696"/>
      </c:barChart>
      <c:catAx>
        <c:axId val="43364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433639696"/>
        <c:crosses val="autoZero"/>
        <c:auto val="1"/>
        <c:lblAlgn val="ctr"/>
        <c:lblOffset val="100"/>
        <c:noMultiLvlLbl val="0"/>
      </c:catAx>
      <c:valAx>
        <c:axId val="433639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433641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工作表5!$B$1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工作表5!$A$2:$A$5</c:f>
              <c:strCache>
                <c:ptCount val="4"/>
                <c:pt idx="0">
                  <c:v>知道藥品分三級</c:v>
                </c:pt>
                <c:pt idx="1">
                  <c:v>了解買藥品類別</c:v>
                </c:pt>
                <c:pt idx="2">
                  <c:v>了解藥品外盒說明</c:v>
                </c:pt>
                <c:pt idx="3">
                  <c:v>藥盒素養</c:v>
                </c:pt>
              </c:strCache>
            </c:strRef>
          </c:cat>
          <c:val>
            <c:numRef>
              <c:f>工作表5!$B$2:$B$5</c:f>
              <c:numCache>
                <c:formatCode>General</c:formatCode>
                <c:ptCount val="4"/>
                <c:pt idx="0">
                  <c:v>77</c:v>
                </c:pt>
                <c:pt idx="1">
                  <c:v>45.1</c:v>
                </c:pt>
                <c:pt idx="2">
                  <c:v>75.900000000000006</c:v>
                </c:pt>
                <c:pt idx="3">
                  <c:v>70</c:v>
                </c:pt>
              </c:numCache>
            </c:numRef>
          </c:val>
          <c:extLst xmlns:c16r2="http://schemas.microsoft.com/office/drawing/2015/06/chart">
            <c:ext xmlns:c16="http://schemas.microsoft.com/office/drawing/2014/chart" uri="{C3380CC4-5D6E-409C-BE32-E72D297353CC}">
              <c16:uniqueId val="{00000000-D1A1-43B9-B7F1-51BC2B0829E6}"/>
            </c:ext>
          </c:extLst>
        </c:ser>
        <c:ser>
          <c:idx val="1"/>
          <c:order val="1"/>
          <c:tx>
            <c:strRef>
              <c:f>工作表5!$C$1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工作表5!$A$2:$A$5</c:f>
              <c:strCache>
                <c:ptCount val="4"/>
                <c:pt idx="0">
                  <c:v>知道藥品分三級</c:v>
                </c:pt>
                <c:pt idx="1">
                  <c:v>了解買藥品類別</c:v>
                </c:pt>
                <c:pt idx="2">
                  <c:v>了解藥品外盒說明</c:v>
                </c:pt>
                <c:pt idx="3">
                  <c:v>藥盒素養</c:v>
                </c:pt>
              </c:strCache>
            </c:strRef>
          </c:cat>
          <c:val>
            <c:numRef>
              <c:f>工作表5!$C$2:$C$5</c:f>
              <c:numCache>
                <c:formatCode>General</c:formatCode>
                <c:ptCount val="4"/>
                <c:pt idx="0">
                  <c:v>83.3</c:v>
                </c:pt>
                <c:pt idx="1">
                  <c:v>50.9</c:v>
                </c:pt>
                <c:pt idx="2">
                  <c:v>80.099999999999994</c:v>
                </c:pt>
                <c:pt idx="3">
                  <c:v>74</c:v>
                </c:pt>
              </c:numCache>
            </c:numRef>
          </c:val>
          <c:extLst xmlns:c16r2="http://schemas.microsoft.com/office/drawing/2015/06/chart">
            <c:ext xmlns:c16="http://schemas.microsoft.com/office/drawing/2014/chart" uri="{C3380CC4-5D6E-409C-BE32-E72D297353CC}">
              <c16:uniqueId val="{00000001-D1A1-43B9-B7F1-51BC2B0829E6}"/>
            </c:ext>
          </c:extLst>
        </c:ser>
        <c:dLbls>
          <c:showLegendKey val="0"/>
          <c:showVal val="0"/>
          <c:showCatName val="0"/>
          <c:showSerName val="0"/>
          <c:showPercent val="0"/>
          <c:showBubbleSize val="0"/>
        </c:dLbls>
        <c:gapWidth val="219"/>
        <c:overlap val="-27"/>
        <c:axId val="433641656"/>
        <c:axId val="433643616"/>
      </c:barChart>
      <c:catAx>
        <c:axId val="433641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433643616"/>
        <c:crosses val="autoZero"/>
        <c:auto val="1"/>
        <c:lblAlgn val="ctr"/>
        <c:lblOffset val="100"/>
        <c:noMultiLvlLbl val="0"/>
      </c:catAx>
      <c:valAx>
        <c:axId val="4336436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433641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工作表5!$B$1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工作表5!$A$2:$A$6</c:f>
              <c:strCache>
                <c:ptCount val="5"/>
                <c:pt idx="0">
                  <c:v>做身體的主人</c:v>
                </c:pt>
                <c:pt idx="1">
                  <c:v>清楚表達自己的身體狀況</c:v>
                </c:pt>
                <c:pt idx="2">
                  <c:v>看清楚藥品標示</c:v>
                </c:pt>
                <c:pt idx="3">
                  <c:v>清楚用藥方法、時間</c:v>
                </c:pt>
                <c:pt idx="4">
                  <c:v>與醫師、藥師做朋友</c:v>
                </c:pt>
              </c:strCache>
            </c:strRef>
          </c:cat>
          <c:val>
            <c:numRef>
              <c:f>工作表5!$B$2:$B$6</c:f>
              <c:numCache>
                <c:formatCode>General</c:formatCode>
                <c:ptCount val="5"/>
                <c:pt idx="0">
                  <c:v>4.26</c:v>
                </c:pt>
                <c:pt idx="1">
                  <c:v>4.2300000000000004</c:v>
                </c:pt>
                <c:pt idx="2">
                  <c:v>4.25</c:v>
                </c:pt>
                <c:pt idx="3">
                  <c:v>4.2699999999999996</c:v>
                </c:pt>
                <c:pt idx="4">
                  <c:v>4.0599999999999996</c:v>
                </c:pt>
              </c:numCache>
            </c:numRef>
          </c:val>
          <c:extLst xmlns:c16r2="http://schemas.microsoft.com/office/drawing/2015/06/chart">
            <c:ext xmlns:c16="http://schemas.microsoft.com/office/drawing/2014/chart" uri="{C3380CC4-5D6E-409C-BE32-E72D297353CC}">
              <c16:uniqueId val="{00000000-D1A1-43B9-B7F1-51BC2B0829E6}"/>
            </c:ext>
          </c:extLst>
        </c:ser>
        <c:ser>
          <c:idx val="1"/>
          <c:order val="1"/>
          <c:tx>
            <c:strRef>
              <c:f>工作表5!$C$1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工作表5!$A$2:$A$6</c:f>
              <c:strCache>
                <c:ptCount val="5"/>
                <c:pt idx="0">
                  <c:v>做身體的主人</c:v>
                </c:pt>
                <c:pt idx="1">
                  <c:v>清楚表達自己的身體狀況</c:v>
                </c:pt>
                <c:pt idx="2">
                  <c:v>看清楚藥品標示</c:v>
                </c:pt>
                <c:pt idx="3">
                  <c:v>清楚用藥方法、時間</c:v>
                </c:pt>
                <c:pt idx="4">
                  <c:v>與醫師、藥師做朋友</c:v>
                </c:pt>
              </c:strCache>
            </c:strRef>
          </c:cat>
          <c:val>
            <c:numRef>
              <c:f>工作表5!$C$2:$C$6</c:f>
              <c:numCache>
                <c:formatCode>General</c:formatCode>
                <c:ptCount val="5"/>
                <c:pt idx="0">
                  <c:v>4.3899999999999997</c:v>
                </c:pt>
                <c:pt idx="1">
                  <c:v>4.32</c:v>
                </c:pt>
                <c:pt idx="2">
                  <c:v>4.32</c:v>
                </c:pt>
                <c:pt idx="3">
                  <c:v>4.3600000000000003</c:v>
                </c:pt>
                <c:pt idx="4">
                  <c:v>4.22</c:v>
                </c:pt>
              </c:numCache>
            </c:numRef>
          </c:val>
          <c:extLst xmlns:c16r2="http://schemas.microsoft.com/office/drawing/2015/06/chart">
            <c:ext xmlns:c16="http://schemas.microsoft.com/office/drawing/2014/chart" uri="{C3380CC4-5D6E-409C-BE32-E72D297353CC}">
              <c16:uniqueId val="{00000001-D1A1-43B9-B7F1-51BC2B0829E6}"/>
            </c:ext>
          </c:extLst>
        </c:ser>
        <c:dLbls>
          <c:showLegendKey val="0"/>
          <c:showVal val="0"/>
          <c:showCatName val="0"/>
          <c:showSerName val="0"/>
          <c:showPercent val="0"/>
          <c:showBubbleSize val="0"/>
        </c:dLbls>
        <c:gapWidth val="219"/>
        <c:overlap val="-27"/>
        <c:axId val="433642048"/>
        <c:axId val="433645576"/>
      </c:barChart>
      <c:catAx>
        <c:axId val="43364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zh-TW"/>
          </a:p>
        </c:txPr>
        <c:crossAx val="433645576"/>
        <c:crosses val="autoZero"/>
        <c:auto val="1"/>
        <c:lblAlgn val="ctr"/>
        <c:lblOffset val="100"/>
        <c:noMultiLvlLbl val="0"/>
      </c:catAx>
      <c:valAx>
        <c:axId val="4336455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433642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工作表4!$B$1</c:f>
              <c:strCache>
                <c:ptCount val="1"/>
                <c:pt idx="0">
                  <c:v>前測</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工作表4!$A$2:$A$4</c:f>
              <c:strCache>
                <c:ptCount val="3"/>
                <c:pt idx="0">
                  <c:v>清楚表達身體狀況</c:v>
                </c:pt>
                <c:pt idx="1">
                  <c:v>詢問服藥後嗜睡情形</c:v>
                </c:pt>
                <c:pt idx="2">
                  <c:v>詢問藥品的使用</c:v>
                </c:pt>
              </c:strCache>
            </c:strRef>
          </c:cat>
          <c:val>
            <c:numRef>
              <c:f>工作表4!$B$2:$B$4</c:f>
              <c:numCache>
                <c:formatCode>General</c:formatCode>
                <c:ptCount val="3"/>
                <c:pt idx="0">
                  <c:v>95.5</c:v>
                </c:pt>
                <c:pt idx="1">
                  <c:v>54.8</c:v>
                </c:pt>
                <c:pt idx="2">
                  <c:v>65.2</c:v>
                </c:pt>
              </c:numCache>
            </c:numRef>
          </c:val>
          <c:extLst xmlns:c16r2="http://schemas.microsoft.com/office/drawing/2015/06/chart">
            <c:ext xmlns:c16="http://schemas.microsoft.com/office/drawing/2014/chart" uri="{C3380CC4-5D6E-409C-BE32-E72D297353CC}">
              <c16:uniqueId val="{00000000-FE07-4794-8FE1-35414D8FAD00}"/>
            </c:ext>
          </c:extLst>
        </c:ser>
        <c:ser>
          <c:idx val="1"/>
          <c:order val="1"/>
          <c:tx>
            <c:strRef>
              <c:f>工作表4!$C$1</c:f>
              <c:strCache>
                <c:ptCount val="1"/>
                <c:pt idx="0">
                  <c:v>後測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工作表4!$A$2:$A$4</c:f>
              <c:strCache>
                <c:ptCount val="3"/>
                <c:pt idx="0">
                  <c:v>清楚表達身體狀況</c:v>
                </c:pt>
                <c:pt idx="1">
                  <c:v>詢問服藥後嗜睡情形</c:v>
                </c:pt>
                <c:pt idx="2">
                  <c:v>詢問藥品的使用</c:v>
                </c:pt>
              </c:strCache>
            </c:strRef>
          </c:cat>
          <c:val>
            <c:numRef>
              <c:f>工作表4!$C$2:$C$4</c:f>
              <c:numCache>
                <c:formatCode>General</c:formatCode>
                <c:ptCount val="3"/>
                <c:pt idx="0">
                  <c:v>97.8</c:v>
                </c:pt>
                <c:pt idx="1">
                  <c:v>62.4</c:v>
                </c:pt>
                <c:pt idx="2">
                  <c:v>72.8</c:v>
                </c:pt>
              </c:numCache>
            </c:numRef>
          </c:val>
          <c:extLst xmlns:c16r2="http://schemas.microsoft.com/office/drawing/2015/06/chart">
            <c:ext xmlns:c16="http://schemas.microsoft.com/office/drawing/2014/chart" uri="{C3380CC4-5D6E-409C-BE32-E72D297353CC}">
              <c16:uniqueId val="{00000001-FE07-4794-8FE1-35414D8FAD00}"/>
            </c:ext>
          </c:extLst>
        </c:ser>
        <c:dLbls>
          <c:showLegendKey val="0"/>
          <c:showVal val="0"/>
          <c:showCatName val="0"/>
          <c:showSerName val="0"/>
          <c:showPercent val="0"/>
          <c:showBubbleSize val="0"/>
        </c:dLbls>
        <c:gapWidth val="219"/>
        <c:overlap val="-27"/>
        <c:axId val="434909376"/>
        <c:axId val="434914864"/>
      </c:barChart>
      <c:catAx>
        <c:axId val="43490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zh-TW"/>
          </a:p>
        </c:txPr>
        <c:crossAx val="434914864"/>
        <c:crosses val="autoZero"/>
        <c:auto val="1"/>
        <c:lblAlgn val="ctr"/>
        <c:lblOffset val="100"/>
        <c:noMultiLvlLbl val="0"/>
      </c:catAx>
      <c:valAx>
        <c:axId val="434914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43490937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工作表3!$B$1</c:f>
              <c:strCache>
                <c:ptCount val="1"/>
                <c:pt idx="0">
                  <c:v>前測</c:v>
                </c:pt>
              </c:strCache>
            </c:strRef>
          </c:tx>
          <c:spPr>
            <a:solidFill>
              <a:schemeClr val="accent1"/>
            </a:solidFill>
            <a:ln>
              <a:noFill/>
            </a:ln>
            <a:effectLst/>
          </c:spPr>
          <c:invertIfNegative val="0"/>
          <c:dLbls>
            <c:dLbl>
              <c:idx val="6"/>
              <c:layout/>
              <c:tx>
                <c:rich>
                  <a:bodyPr/>
                  <a:lstStyle/>
                  <a:p>
                    <a:fld id="{1FEBAD64-1534-41D0-B063-F2E3FC8BEC9B}" type="VALUE">
                      <a:rPr lang="en-US" altLang="zh-TW" smtClean="0"/>
                      <a:pPr/>
                      <a:t>[值]</a:t>
                    </a:fld>
                    <a:r>
                      <a:rPr lang="en-US" altLang="zh-TW" smtClean="0"/>
                      <a:t>.0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FEB-4BAB-B757-BCD6D325D4A8}"/>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工作表3!$A$2:$A$8</c:f>
              <c:strCache>
                <c:ptCount val="7"/>
                <c:pt idx="0">
                  <c:v>國外攜回</c:v>
                </c:pt>
                <c:pt idx="1">
                  <c:v>親朋好友介紹</c:v>
                </c:pt>
                <c:pt idx="2">
                  <c:v>推拿師介紹</c:v>
                </c:pt>
                <c:pt idx="3">
                  <c:v>看電視廣告</c:v>
                </c:pt>
                <c:pt idx="4">
                  <c:v>廟口市場</c:v>
                </c:pt>
                <c:pt idx="5">
                  <c:v>上網買藥</c:v>
                </c:pt>
                <c:pt idx="6">
                  <c:v>聽廣播買藥</c:v>
                </c:pt>
              </c:strCache>
            </c:strRef>
          </c:cat>
          <c:val>
            <c:numRef>
              <c:f>工作表3!$B$2:$B$8</c:f>
              <c:numCache>
                <c:formatCode>General</c:formatCode>
                <c:ptCount val="7"/>
                <c:pt idx="0">
                  <c:v>19.399999999999999</c:v>
                </c:pt>
                <c:pt idx="1">
                  <c:v>14.3</c:v>
                </c:pt>
                <c:pt idx="2">
                  <c:v>8.9</c:v>
                </c:pt>
                <c:pt idx="3">
                  <c:v>7.3</c:v>
                </c:pt>
                <c:pt idx="4">
                  <c:v>7.1</c:v>
                </c:pt>
                <c:pt idx="5">
                  <c:v>6.2</c:v>
                </c:pt>
                <c:pt idx="6">
                  <c:v>6</c:v>
                </c:pt>
              </c:numCache>
            </c:numRef>
          </c:val>
          <c:extLst xmlns:c16r2="http://schemas.microsoft.com/office/drawing/2015/06/chart">
            <c:ext xmlns:c16="http://schemas.microsoft.com/office/drawing/2014/chart" uri="{C3380CC4-5D6E-409C-BE32-E72D297353CC}">
              <c16:uniqueId val="{00000000-B1DF-41BA-BA16-7F9BE8A6A680}"/>
            </c:ext>
          </c:extLst>
        </c:ser>
        <c:ser>
          <c:idx val="1"/>
          <c:order val="1"/>
          <c:tx>
            <c:strRef>
              <c:f>工作表3!$C$1</c:f>
              <c:strCache>
                <c:ptCount val="1"/>
                <c:pt idx="0">
                  <c:v>後測</c:v>
                </c:pt>
              </c:strCache>
            </c:strRef>
          </c:tx>
          <c:spPr>
            <a:solidFill>
              <a:schemeClr val="accent2"/>
            </a:solidFill>
            <a:ln>
              <a:noFill/>
            </a:ln>
            <a:effectLst/>
          </c:spPr>
          <c:invertIfNegative val="0"/>
          <c:dLbls>
            <c:dLbl>
              <c:idx val="1"/>
              <c:layout/>
              <c:tx>
                <c:rich>
                  <a:bodyPr/>
                  <a:lstStyle/>
                  <a:p>
                    <a:fld id="{0279784E-4496-4A50-9482-0B6FCD1B2702}" type="VALUE">
                      <a:rPr lang="en-US" altLang="zh-TW" smtClean="0"/>
                      <a:pPr/>
                      <a:t>[值]</a:t>
                    </a:fld>
                    <a:r>
                      <a:rPr lang="en-US" altLang="zh-TW" smtClean="0"/>
                      <a:t>.0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EB-4BAB-B757-BCD6D325D4A8}"/>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工作表3!$A$2:$A$8</c:f>
              <c:strCache>
                <c:ptCount val="7"/>
                <c:pt idx="0">
                  <c:v>國外攜回</c:v>
                </c:pt>
                <c:pt idx="1">
                  <c:v>親朋好友介紹</c:v>
                </c:pt>
                <c:pt idx="2">
                  <c:v>推拿師介紹</c:v>
                </c:pt>
                <c:pt idx="3">
                  <c:v>看電視廣告</c:v>
                </c:pt>
                <c:pt idx="4">
                  <c:v>廟口市場</c:v>
                </c:pt>
                <c:pt idx="5">
                  <c:v>上網買藥</c:v>
                </c:pt>
                <c:pt idx="6">
                  <c:v>聽廣播買藥</c:v>
                </c:pt>
              </c:strCache>
            </c:strRef>
          </c:cat>
          <c:val>
            <c:numRef>
              <c:f>工作表3!$C$2:$C$8</c:f>
              <c:numCache>
                <c:formatCode>General</c:formatCode>
                <c:ptCount val="7"/>
                <c:pt idx="0">
                  <c:v>15.4</c:v>
                </c:pt>
                <c:pt idx="1">
                  <c:v>10</c:v>
                </c:pt>
                <c:pt idx="2">
                  <c:v>5.8</c:v>
                </c:pt>
                <c:pt idx="3">
                  <c:v>4.5999999999999996</c:v>
                </c:pt>
                <c:pt idx="4">
                  <c:v>5.4</c:v>
                </c:pt>
                <c:pt idx="5">
                  <c:v>4.0999999999999996</c:v>
                </c:pt>
                <c:pt idx="6">
                  <c:v>4.2</c:v>
                </c:pt>
              </c:numCache>
            </c:numRef>
          </c:val>
          <c:extLst xmlns:c16r2="http://schemas.microsoft.com/office/drawing/2015/06/chart">
            <c:ext xmlns:c16="http://schemas.microsoft.com/office/drawing/2014/chart" uri="{C3380CC4-5D6E-409C-BE32-E72D297353CC}">
              <c16:uniqueId val="{00000001-B1DF-41BA-BA16-7F9BE8A6A680}"/>
            </c:ext>
          </c:extLst>
        </c:ser>
        <c:dLbls>
          <c:showLegendKey val="0"/>
          <c:showVal val="0"/>
          <c:showCatName val="0"/>
          <c:showSerName val="0"/>
          <c:showPercent val="0"/>
          <c:showBubbleSize val="0"/>
        </c:dLbls>
        <c:gapWidth val="219"/>
        <c:overlap val="-27"/>
        <c:axId val="434908984"/>
        <c:axId val="434914080"/>
      </c:barChart>
      <c:catAx>
        <c:axId val="434908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zh-TW"/>
          </a:p>
        </c:txPr>
        <c:crossAx val="434914080"/>
        <c:crosses val="autoZero"/>
        <c:auto val="1"/>
        <c:lblAlgn val="ctr"/>
        <c:lblOffset val="100"/>
        <c:noMultiLvlLbl val="0"/>
      </c:catAx>
      <c:valAx>
        <c:axId val="434914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zh-TW"/>
          </a:p>
        </c:txPr>
        <c:crossAx val="434908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EE20D-B7FF-4898-A518-4A9682E8CB05}" type="doc">
      <dgm:prSet loTypeId="urn:microsoft.com/office/officeart/2005/8/layout/process1" loCatId="process" qsTypeId="urn:microsoft.com/office/officeart/2005/8/quickstyle/simple1" qsCatId="simple" csTypeId="urn:microsoft.com/office/officeart/2005/8/colors/accent1_2" csCatId="accent1" phldr="1"/>
      <dgm:spPr/>
    </dgm:pt>
    <dgm:pt modelId="{11D42BDC-B237-4D03-A51F-2A4186FF712B}">
      <dgm:prSet phldrT="[文字]" custT="1"/>
      <dgm:spPr>
        <a:solidFill>
          <a:srgbClr val="FFC000"/>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做身體的主人</a:t>
          </a:r>
        </a:p>
        <a:p>
          <a:pPr algn="l" defTabSz="1066800">
            <a:lnSpc>
              <a:spcPct val="90000"/>
            </a:lnSpc>
            <a:spcBef>
              <a:spcPct val="0"/>
            </a:spcBef>
            <a:spcAft>
              <a:spcPct val="35000"/>
            </a:spcAft>
          </a:pP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8C067A36-DAB0-4798-9A19-79F810A11609}" type="parTrans" cxnId="{F0F3005F-B150-4912-A79E-6D41785F7A14}">
      <dgm:prSet/>
      <dgm:spPr/>
      <dgm:t>
        <a:bodyPr/>
        <a:lstStyle/>
        <a:p>
          <a:endParaRPr lang="zh-TW" altLang="en-US"/>
        </a:p>
      </dgm:t>
    </dgm:pt>
    <dgm:pt modelId="{A6DCF208-9275-4E73-91BA-E95E0E2E280F}" type="sibTrans" cxnId="{F0F3005F-B150-4912-A79E-6D41785F7A14}">
      <dgm:prSet/>
      <dgm:spPr/>
      <dgm:t>
        <a:bodyPr/>
        <a:lstStyle/>
        <a:p>
          <a:endParaRPr lang="zh-TW" altLang="en-US"/>
        </a:p>
      </dgm:t>
    </dgm:pt>
    <dgm:pt modelId="{64905952-F7AE-4383-9CE8-A6008AF37A41}">
      <dgm:prSet phldrT="[文字]" custT="1"/>
      <dgm:spPr>
        <a:solidFill>
          <a:srgbClr val="00B0F0"/>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清楚表達自己的身體狀況</a:t>
          </a:r>
        </a:p>
      </dgm:t>
    </dgm:pt>
    <dgm:pt modelId="{21867EAB-C3D5-4F0D-A5C2-48DBE15DA147}" type="parTrans" cxnId="{51C8982A-6F2A-499C-B404-B59A8E0063C1}">
      <dgm:prSet/>
      <dgm:spPr/>
      <dgm:t>
        <a:bodyPr/>
        <a:lstStyle/>
        <a:p>
          <a:endParaRPr lang="zh-TW" altLang="en-US"/>
        </a:p>
      </dgm:t>
    </dgm:pt>
    <dgm:pt modelId="{DD49D9D4-00AA-4F60-8E1E-3EA1ED61A1E1}" type="sibTrans" cxnId="{51C8982A-6F2A-499C-B404-B59A8E0063C1}">
      <dgm:prSet/>
      <dgm:spPr/>
      <dgm:t>
        <a:bodyPr/>
        <a:lstStyle/>
        <a:p>
          <a:endParaRPr lang="zh-TW" altLang="en-US"/>
        </a:p>
      </dgm:t>
    </dgm:pt>
    <dgm:pt modelId="{3D4ADC80-01A2-46B6-AB4C-616E23F3EEBA}">
      <dgm:prSet phldrT="[文字]" custT="1"/>
      <dgm:spPr>
        <a:solidFill>
          <a:srgbClr val="FF99FF"/>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看清楚藥品標示</a:t>
          </a:r>
        </a:p>
        <a:p>
          <a:pPr algn="l"/>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73C4286E-F25E-4CDD-BFEE-409DCCD6690E}" type="parTrans" cxnId="{8C518D5D-09F9-47B0-8E11-22BD14A8E6EC}">
      <dgm:prSet/>
      <dgm:spPr/>
      <dgm:t>
        <a:bodyPr/>
        <a:lstStyle/>
        <a:p>
          <a:endParaRPr lang="zh-TW" altLang="en-US"/>
        </a:p>
      </dgm:t>
    </dgm:pt>
    <dgm:pt modelId="{D4601641-8727-4335-A446-51D58C546091}" type="sibTrans" cxnId="{8C518D5D-09F9-47B0-8E11-22BD14A8E6EC}">
      <dgm:prSet/>
      <dgm:spPr/>
      <dgm:t>
        <a:bodyPr/>
        <a:lstStyle/>
        <a:p>
          <a:endParaRPr lang="zh-TW" altLang="en-US"/>
        </a:p>
      </dgm:t>
    </dgm:pt>
    <dgm:pt modelId="{67E7A18F-C95C-481A-8B01-92C834DA2938}">
      <dgm:prSet phldrT="[文字]" custT="1"/>
      <dgm:spPr>
        <a:solidFill>
          <a:srgbClr val="3BE923"/>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清楚用藥方法、時間</a:t>
          </a:r>
        </a:p>
        <a:p>
          <a:pPr algn="l" defTabSz="1066800">
            <a:lnSpc>
              <a:spcPct val="90000"/>
            </a:lnSpc>
            <a:spcBef>
              <a:spcPct val="0"/>
            </a:spcBef>
            <a:spcAft>
              <a:spcPct val="35000"/>
            </a:spcAft>
          </a:pP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C5F7016E-2F19-48D9-9B67-BF13D3098266}" type="parTrans" cxnId="{DBD00D40-6631-4832-B27E-67CD0E7DDEA5}">
      <dgm:prSet/>
      <dgm:spPr/>
      <dgm:t>
        <a:bodyPr/>
        <a:lstStyle/>
        <a:p>
          <a:endParaRPr lang="zh-TW" altLang="en-US"/>
        </a:p>
      </dgm:t>
    </dgm:pt>
    <dgm:pt modelId="{10E9A3EB-297F-4B89-9C30-E07D24880EE4}" type="sibTrans" cxnId="{DBD00D40-6631-4832-B27E-67CD0E7DDEA5}">
      <dgm:prSet/>
      <dgm:spPr/>
      <dgm:t>
        <a:bodyPr/>
        <a:lstStyle/>
        <a:p>
          <a:endParaRPr lang="zh-TW" altLang="en-US"/>
        </a:p>
      </dgm:t>
    </dgm:pt>
    <dgm:pt modelId="{A649B32E-F318-4542-BA50-D63D91CF5830}">
      <dgm:prSet phldrT="[文字]" custT="1"/>
      <dgm:spPr>
        <a:solidFill>
          <a:srgbClr val="FF6600"/>
        </a:solidFill>
      </dgm:spPr>
      <dgm:t>
        <a:bodyPr/>
        <a:lstStyle/>
        <a:p>
          <a:pPr algn="l"/>
          <a:r>
            <a:rPr lang="zh-TW" alt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與醫師、藥師做朋友</a:t>
          </a:r>
          <a:endParaRPr lang="zh-TW" alt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gm:t>
    </dgm:pt>
    <dgm:pt modelId="{2629EA3E-7A32-44C0-8F26-7EF7D5DD3E5B}" type="parTrans" cxnId="{19A8578B-98E1-4792-AFA1-32327014FA26}">
      <dgm:prSet/>
      <dgm:spPr/>
      <dgm:t>
        <a:bodyPr/>
        <a:lstStyle/>
        <a:p>
          <a:endParaRPr lang="zh-TW" altLang="en-US"/>
        </a:p>
      </dgm:t>
    </dgm:pt>
    <dgm:pt modelId="{57BA0551-214D-459A-A6FA-00EF6C8F1088}" type="sibTrans" cxnId="{19A8578B-98E1-4792-AFA1-32327014FA26}">
      <dgm:prSet/>
      <dgm:spPr/>
      <dgm:t>
        <a:bodyPr/>
        <a:lstStyle/>
        <a:p>
          <a:endParaRPr lang="zh-TW" altLang="en-US"/>
        </a:p>
      </dgm:t>
    </dgm:pt>
    <dgm:pt modelId="{4ED9BC08-64DC-4062-AB0E-831A7E2FFB14}" type="pres">
      <dgm:prSet presAssocID="{483EE20D-B7FF-4898-A518-4A9682E8CB05}" presName="Name0" presStyleCnt="0">
        <dgm:presLayoutVars>
          <dgm:dir/>
          <dgm:resizeHandles val="exact"/>
        </dgm:presLayoutVars>
      </dgm:prSet>
      <dgm:spPr/>
    </dgm:pt>
    <dgm:pt modelId="{2B0D6B46-5835-4A2D-B764-D3CEA8EE5BF8}" type="pres">
      <dgm:prSet presAssocID="{11D42BDC-B237-4D03-A51F-2A4186FF712B}" presName="node" presStyleLbl="node1" presStyleIdx="0" presStyleCnt="5">
        <dgm:presLayoutVars>
          <dgm:bulletEnabled val="1"/>
        </dgm:presLayoutVars>
      </dgm:prSet>
      <dgm:spPr/>
      <dgm:t>
        <a:bodyPr/>
        <a:lstStyle/>
        <a:p>
          <a:endParaRPr lang="zh-TW" altLang="en-US"/>
        </a:p>
      </dgm:t>
    </dgm:pt>
    <dgm:pt modelId="{20C95CCE-1F43-4E3F-99FA-881EE2697556}" type="pres">
      <dgm:prSet presAssocID="{A6DCF208-9275-4E73-91BA-E95E0E2E280F}" presName="sibTrans" presStyleLbl="sibTrans2D1" presStyleIdx="0" presStyleCnt="4"/>
      <dgm:spPr/>
      <dgm:t>
        <a:bodyPr/>
        <a:lstStyle/>
        <a:p>
          <a:endParaRPr lang="zh-TW" altLang="en-US"/>
        </a:p>
      </dgm:t>
    </dgm:pt>
    <dgm:pt modelId="{59C4DB06-5FD6-4837-A749-A63218FB3648}" type="pres">
      <dgm:prSet presAssocID="{A6DCF208-9275-4E73-91BA-E95E0E2E280F}" presName="connectorText" presStyleLbl="sibTrans2D1" presStyleIdx="0" presStyleCnt="4"/>
      <dgm:spPr/>
      <dgm:t>
        <a:bodyPr/>
        <a:lstStyle/>
        <a:p>
          <a:endParaRPr lang="zh-TW" altLang="en-US"/>
        </a:p>
      </dgm:t>
    </dgm:pt>
    <dgm:pt modelId="{3BA4E05B-93C9-4BBB-814F-6C796B2FF63D}" type="pres">
      <dgm:prSet presAssocID="{64905952-F7AE-4383-9CE8-A6008AF37A41}" presName="node" presStyleLbl="node1" presStyleIdx="1" presStyleCnt="5">
        <dgm:presLayoutVars>
          <dgm:bulletEnabled val="1"/>
        </dgm:presLayoutVars>
      </dgm:prSet>
      <dgm:spPr/>
      <dgm:t>
        <a:bodyPr/>
        <a:lstStyle/>
        <a:p>
          <a:endParaRPr lang="zh-TW" altLang="en-US"/>
        </a:p>
      </dgm:t>
    </dgm:pt>
    <dgm:pt modelId="{A7A28801-D2F1-4A12-9597-8D1765DA59B9}" type="pres">
      <dgm:prSet presAssocID="{DD49D9D4-00AA-4F60-8E1E-3EA1ED61A1E1}" presName="sibTrans" presStyleLbl="sibTrans2D1" presStyleIdx="1" presStyleCnt="4"/>
      <dgm:spPr/>
      <dgm:t>
        <a:bodyPr/>
        <a:lstStyle/>
        <a:p>
          <a:endParaRPr lang="zh-TW" altLang="en-US"/>
        </a:p>
      </dgm:t>
    </dgm:pt>
    <dgm:pt modelId="{5973743B-93D3-449E-8ED2-25FFCD5E5C23}" type="pres">
      <dgm:prSet presAssocID="{DD49D9D4-00AA-4F60-8E1E-3EA1ED61A1E1}" presName="connectorText" presStyleLbl="sibTrans2D1" presStyleIdx="1" presStyleCnt="4"/>
      <dgm:spPr/>
      <dgm:t>
        <a:bodyPr/>
        <a:lstStyle/>
        <a:p>
          <a:endParaRPr lang="zh-TW" altLang="en-US"/>
        </a:p>
      </dgm:t>
    </dgm:pt>
    <dgm:pt modelId="{5DA330EC-02D5-44EB-ABA0-F9E3ACD93A04}" type="pres">
      <dgm:prSet presAssocID="{3D4ADC80-01A2-46B6-AB4C-616E23F3EEBA}" presName="node" presStyleLbl="node1" presStyleIdx="2" presStyleCnt="5">
        <dgm:presLayoutVars>
          <dgm:bulletEnabled val="1"/>
        </dgm:presLayoutVars>
      </dgm:prSet>
      <dgm:spPr/>
      <dgm:t>
        <a:bodyPr/>
        <a:lstStyle/>
        <a:p>
          <a:endParaRPr lang="zh-TW" altLang="en-US"/>
        </a:p>
      </dgm:t>
    </dgm:pt>
    <dgm:pt modelId="{D7A5DA9B-8766-48FA-A13C-C79B917648FB}" type="pres">
      <dgm:prSet presAssocID="{D4601641-8727-4335-A446-51D58C546091}" presName="sibTrans" presStyleLbl="sibTrans2D1" presStyleIdx="2" presStyleCnt="4"/>
      <dgm:spPr/>
      <dgm:t>
        <a:bodyPr/>
        <a:lstStyle/>
        <a:p>
          <a:endParaRPr lang="zh-TW" altLang="en-US"/>
        </a:p>
      </dgm:t>
    </dgm:pt>
    <dgm:pt modelId="{B1A4B964-3531-4F9F-94F9-9AB5995FD413}" type="pres">
      <dgm:prSet presAssocID="{D4601641-8727-4335-A446-51D58C546091}" presName="connectorText" presStyleLbl="sibTrans2D1" presStyleIdx="2" presStyleCnt="4"/>
      <dgm:spPr/>
      <dgm:t>
        <a:bodyPr/>
        <a:lstStyle/>
        <a:p>
          <a:endParaRPr lang="zh-TW" altLang="en-US"/>
        </a:p>
      </dgm:t>
    </dgm:pt>
    <dgm:pt modelId="{B5E717B9-AECA-4DBF-B5C9-71C1ECA958C1}" type="pres">
      <dgm:prSet presAssocID="{67E7A18F-C95C-481A-8B01-92C834DA2938}" presName="node" presStyleLbl="node1" presStyleIdx="3" presStyleCnt="5">
        <dgm:presLayoutVars>
          <dgm:bulletEnabled val="1"/>
        </dgm:presLayoutVars>
      </dgm:prSet>
      <dgm:spPr/>
      <dgm:t>
        <a:bodyPr/>
        <a:lstStyle/>
        <a:p>
          <a:endParaRPr lang="zh-TW" altLang="en-US"/>
        </a:p>
      </dgm:t>
    </dgm:pt>
    <dgm:pt modelId="{AC5E5373-BAB8-4633-861B-28129044BBF9}" type="pres">
      <dgm:prSet presAssocID="{10E9A3EB-297F-4B89-9C30-E07D24880EE4}" presName="sibTrans" presStyleLbl="sibTrans2D1" presStyleIdx="3" presStyleCnt="4"/>
      <dgm:spPr/>
      <dgm:t>
        <a:bodyPr/>
        <a:lstStyle/>
        <a:p>
          <a:endParaRPr lang="zh-TW" altLang="en-US"/>
        </a:p>
      </dgm:t>
    </dgm:pt>
    <dgm:pt modelId="{3BD84303-0236-44B0-B725-C83D99BCB344}" type="pres">
      <dgm:prSet presAssocID="{10E9A3EB-297F-4B89-9C30-E07D24880EE4}" presName="connectorText" presStyleLbl="sibTrans2D1" presStyleIdx="3" presStyleCnt="4"/>
      <dgm:spPr/>
      <dgm:t>
        <a:bodyPr/>
        <a:lstStyle/>
        <a:p>
          <a:endParaRPr lang="zh-TW" altLang="en-US"/>
        </a:p>
      </dgm:t>
    </dgm:pt>
    <dgm:pt modelId="{D797F166-328F-4335-91BD-D10FF36E59FF}" type="pres">
      <dgm:prSet presAssocID="{A649B32E-F318-4542-BA50-D63D91CF5830}" presName="node" presStyleLbl="node1" presStyleIdx="4" presStyleCnt="5">
        <dgm:presLayoutVars>
          <dgm:bulletEnabled val="1"/>
        </dgm:presLayoutVars>
      </dgm:prSet>
      <dgm:spPr/>
      <dgm:t>
        <a:bodyPr/>
        <a:lstStyle/>
        <a:p>
          <a:endParaRPr lang="zh-TW" altLang="en-US"/>
        </a:p>
      </dgm:t>
    </dgm:pt>
  </dgm:ptLst>
  <dgm:cxnLst>
    <dgm:cxn modelId="{CE6FC662-CB78-4D0D-A065-9702CA6FA3BC}" type="presOf" srcId="{A649B32E-F318-4542-BA50-D63D91CF5830}" destId="{D797F166-328F-4335-91BD-D10FF36E59FF}" srcOrd="0" destOrd="0" presId="urn:microsoft.com/office/officeart/2005/8/layout/process1"/>
    <dgm:cxn modelId="{6593E478-D136-4991-AB52-0B5990942E73}" type="presOf" srcId="{A6DCF208-9275-4E73-91BA-E95E0E2E280F}" destId="{59C4DB06-5FD6-4837-A749-A63218FB3648}" srcOrd="1" destOrd="0" presId="urn:microsoft.com/office/officeart/2005/8/layout/process1"/>
    <dgm:cxn modelId="{8C518D5D-09F9-47B0-8E11-22BD14A8E6EC}" srcId="{483EE20D-B7FF-4898-A518-4A9682E8CB05}" destId="{3D4ADC80-01A2-46B6-AB4C-616E23F3EEBA}" srcOrd="2" destOrd="0" parTransId="{73C4286E-F25E-4CDD-BFEE-409DCCD6690E}" sibTransId="{D4601641-8727-4335-A446-51D58C546091}"/>
    <dgm:cxn modelId="{F0F3005F-B150-4912-A79E-6D41785F7A14}" srcId="{483EE20D-B7FF-4898-A518-4A9682E8CB05}" destId="{11D42BDC-B237-4D03-A51F-2A4186FF712B}" srcOrd="0" destOrd="0" parTransId="{8C067A36-DAB0-4798-9A19-79F810A11609}" sibTransId="{A6DCF208-9275-4E73-91BA-E95E0E2E280F}"/>
    <dgm:cxn modelId="{ACAB0ED3-2B3A-4835-80D0-1A692A22E68C}" type="presOf" srcId="{10E9A3EB-297F-4B89-9C30-E07D24880EE4}" destId="{3BD84303-0236-44B0-B725-C83D99BCB344}" srcOrd="1" destOrd="0" presId="urn:microsoft.com/office/officeart/2005/8/layout/process1"/>
    <dgm:cxn modelId="{19A8578B-98E1-4792-AFA1-32327014FA26}" srcId="{483EE20D-B7FF-4898-A518-4A9682E8CB05}" destId="{A649B32E-F318-4542-BA50-D63D91CF5830}" srcOrd="4" destOrd="0" parTransId="{2629EA3E-7A32-44C0-8F26-7EF7D5DD3E5B}" sibTransId="{57BA0551-214D-459A-A6FA-00EF6C8F1088}"/>
    <dgm:cxn modelId="{B254EE9B-934A-47B7-B9B6-9F970308E68F}" type="presOf" srcId="{D4601641-8727-4335-A446-51D58C546091}" destId="{D7A5DA9B-8766-48FA-A13C-C79B917648FB}" srcOrd="0" destOrd="0" presId="urn:microsoft.com/office/officeart/2005/8/layout/process1"/>
    <dgm:cxn modelId="{6E5ABBAE-DA66-48EB-8F12-BB12549EC2D2}" type="presOf" srcId="{A6DCF208-9275-4E73-91BA-E95E0E2E280F}" destId="{20C95CCE-1F43-4E3F-99FA-881EE2697556}" srcOrd="0" destOrd="0" presId="urn:microsoft.com/office/officeart/2005/8/layout/process1"/>
    <dgm:cxn modelId="{465D3606-AD0F-4D16-A873-637E9E5BF36F}" type="presOf" srcId="{3D4ADC80-01A2-46B6-AB4C-616E23F3EEBA}" destId="{5DA330EC-02D5-44EB-ABA0-F9E3ACD93A04}" srcOrd="0" destOrd="0" presId="urn:microsoft.com/office/officeart/2005/8/layout/process1"/>
    <dgm:cxn modelId="{20D1541E-2B6F-4F42-88DA-F160F6F41943}" type="presOf" srcId="{10E9A3EB-297F-4B89-9C30-E07D24880EE4}" destId="{AC5E5373-BAB8-4633-861B-28129044BBF9}" srcOrd="0" destOrd="0" presId="urn:microsoft.com/office/officeart/2005/8/layout/process1"/>
    <dgm:cxn modelId="{AAD9A2B8-E0F4-46A6-96FE-8A57E7DF95DF}" type="presOf" srcId="{DD49D9D4-00AA-4F60-8E1E-3EA1ED61A1E1}" destId="{5973743B-93D3-449E-8ED2-25FFCD5E5C23}" srcOrd="1" destOrd="0" presId="urn:microsoft.com/office/officeart/2005/8/layout/process1"/>
    <dgm:cxn modelId="{F217EDBB-9950-4731-96CC-271C22717BEC}" type="presOf" srcId="{67E7A18F-C95C-481A-8B01-92C834DA2938}" destId="{B5E717B9-AECA-4DBF-B5C9-71C1ECA958C1}" srcOrd="0" destOrd="0" presId="urn:microsoft.com/office/officeart/2005/8/layout/process1"/>
    <dgm:cxn modelId="{51C8982A-6F2A-499C-B404-B59A8E0063C1}" srcId="{483EE20D-B7FF-4898-A518-4A9682E8CB05}" destId="{64905952-F7AE-4383-9CE8-A6008AF37A41}" srcOrd="1" destOrd="0" parTransId="{21867EAB-C3D5-4F0D-A5C2-48DBE15DA147}" sibTransId="{DD49D9D4-00AA-4F60-8E1E-3EA1ED61A1E1}"/>
    <dgm:cxn modelId="{DBD00D40-6631-4832-B27E-67CD0E7DDEA5}" srcId="{483EE20D-B7FF-4898-A518-4A9682E8CB05}" destId="{67E7A18F-C95C-481A-8B01-92C834DA2938}" srcOrd="3" destOrd="0" parTransId="{C5F7016E-2F19-48D9-9B67-BF13D3098266}" sibTransId="{10E9A3EB-297F-4B89-9C30-E07D24880EE4}"/>
    <dgm:cxn modelId="{C282539E-E414-44E3-A28F-280D1EE6A0B5}" type="presOf" srcId="{D4601641-8727-4335-A446-51D58C546091}" destId="{B1A4B964-3531-4F9F-94F9-9AB5995FD413}" srcOrd="1" destOrd="0" presId="urn:microsoft.com/office/officeart/2005/8/layout/process1"/>
    <dgm:cxn modelId="{77494BC8-E925-4846-9510-3FBBB4CE4BEE}" type="presOf" srcId="{DD49D9D4-00AA-4F60-8E1E-3EA1ED61A1E1}" destId="{A7A28801-D2F1-4A12-9597-8D1765DA59B9}" srcOrd="0" destOrd="0" presId="urn:microsoft.com/office/officeart/2005/8/layout/process1"/>
    <dgm:cxn modelId="{F2EF4780-614C-41F3-8FD3-C41B7582C895}" type="presOf" srcId="{483EE20D-B7FF-4898-A518-4A9682E8CB05}" destId="{4ED9BC08-64DC-4062-AB0E-831A7E2FFB14}" srcOrd="0" destOrd="0" presId="urn:microsoft.com/office/officeart/2005/8/layout/process1"/>
    <dgm:cxn modelId="{2B7667F8-359D-45E8-A39D-CA5084C5273C}" type="presOf" srcId="{64905952-F7AE-4383-9CE8-A6008AF37A41}" destId="{3BA4E05B-93C9-4BBB-814F-6C796B2FF63D}" srcOrd="0" destOrd="0" presId="urn:microsoft.com/office/officeart/2005/8/layout/process1"/>
    <dgm:cxn modelId="{5DA21C41-230D-40F6-899D-46C0920037E9}" type="presOf" srcId="{11D42BDC-B237-4D03-A51F-2A4186FF712B}" destId="{2B0D6B46-5835-4A2D-B764-D3CEA8EE5BF8}" srcOrd="0" destOrd="0" presId="urn:microsoft.com/office/officeart/2005/8/layout/process1"/>
    <dgm:cxn modelId="{8D217C06-9D54-4B03-94FA-97B912C987E5}" type="presParOf" srcId="{4ED9BC08-64DC-4062-AB0E-831A7E2FFB14}" destId="{2B0D6B46-5835-4A2D-B764-D3CEA8EE5BF8}" srcOrd="0" destOrd="0" presId="urn:microsoft.com/office/officeart/2005/8/layout/process1"/>
    <dgm:cxn modelId="{3B64869C-ACE1-48A5-A965-4E00A86359E6}" type="presParOf" srcId="{4ED9BC08-64DC-4062-AB0E-831A7E2FFB14}" destId="{20C95CCE-1F43-4E3F-99FA-881EE2697556}" srcOrd="1" destOrd="0" presId="urn:microsoft.com/office/officeart/2005/8/layout/process1"/>
    <dgm:cxn modelId="{FF943F8F-5061-45A8-9BD5-DF26A8EBF304}" type="presParOf" srcId="{20C95CCE-1F43-4E3F-99FA-881EE2697556}" destId="{59C4DB06-5FD6-4837-A749-A63218FB3648}" srcOrd="0" destOrd="0" presId="urn:microsoft.com/office/officeart/2005/8/layout/process1"/>
    <dgm:cxn modelId="{04E4139B-3CF2-4753-A049-7011AE366707}" type="presParOf" srcId="{4ED9BC08-64DC-4062-AB0E-831A7E2FFB14}" destId="{3BA4E05B-93C9-4BBB-814F-6C796B2FF63D}" srcOrd="2" destOrd="0" presId="urn:microsoft.com/office/officeart/2005/8/layout/process1"/>
    <dgm:cxn modelId="{872822A1-02EC-48F1-AB14-C0CD8826D7C9}" type="presParOf" srcId="{4ED9BC08-64DC-4062-AB0E-831A7E2FFB14}" destId="{A7A28801-D2F1-4A12-9597-8D1765DA59B9}" srcOrd="3" destOrd="0" presId="urn:microsoft.com/office/officeart/2005/8/layout/process1"/>
    <dgm:cxn modelId="{C7A79ED9-4DE7-4395-9F86-F040D5B06217}" type="presParOf" srcId="{A7A28801-D2F1-4A12-9597-8D1765DA59B9}" destId="{5973743B-93D3-449E-8ED2-25FFCD5E5C23}" srcOrd="0" destOrd="0" presId="urn:microsoft.com/office/officeart/2005/8/layout/process1"/>
    <dgm:cxn modelId="{B6300066-89FF-4265-8BAC-27BA8BAE4FC0}" type="presParOf" srcId="{4ED9BC08-64DC-4062-AB0E-831A7E2FFB14}" destId="{5DA330EC-02D5-44EB-ABA0-F9E3ACD93A04}" srcOrd="4" destOrd="0" presId="urn:microsoft.com/office/officeart/2005/8/layout/process1"/>
    <dgm:cxn modelId="{BE28B467-4073-4F30-83A3-41864B95DEF3}" type="presParOf" srcId="{4ED9BC08-64DC-4062-AB0E-831A7E2FFB14}" destId="{D7A5DA9B-8766-48FA-A13C-C79B917648FB}" srcOrd="5" destOrd="0" presId="urn:microsoft.com/office/officeart/2005/8/layout/process1"/>
    <dgm:cxn modelId="{A69D14BE-D5D7-43C6-88E2-1CF57CE81E77}" type="presParOf" srcId="{D7A5DA9B-8766-48FA-A13C-C79B917648FB}" destId="{B1A4B964-3531-4F9F-94F9-9AB5995FD413}" srcOrd="0" destOrd="0" presId="urn:microsoft.com/office/officeart/2005/8/layout/process1"/>
    <dgm:cxn modelId="{FC06AC81-2146-4BFF-A9CC-EB54FA8D7B50}" type="presParOf" srcId="{4ED9BC08-64DC-4062-AB0E-831A7E2FFB14}" destId="{B5E717B9-AECA-4DBF-B5C9-71C1ECA958C1}" srcOrd="6" destOrd="0" presId="urn:microsoft.com/office/officeart/2005/8/layout/process1"/>
    <dgm:cxn modelId="{B3D58891-0C63-48BD-A74D-860CFDBF296B}" type="presParOf" srcId="{4ED9BC08-64DC-4062-AB0E-831A7E2FFB14}" destId="{AC5E5373-BAB8-4633-861B-28129044BBF9}" srcOrd="7" destOrd="0" presId="urn:microsoft.com/office/officeart/2005/8/layout/process1"/>
    <dgm:cxn modelId="{80F2F035-1C8D-475B-A76E-EE6CDF55D137}" type="presParOf" srcId="{AC5E5373-BAB8-4633-861B-28129044BBF9}" destId="{3BD84303-0236-44B0-B725-C83D99BCB344}" srcOrd="0" destOrd="0" presId="urn:microsoft.com/office/officeart/2005/8/layout/process1"/>
    <dgm:cxn modelId="{4B86D017-F93E-4231-B825-16A2FEC48639}" type="presParOf" srcId="{4ED9BC08-64DC-4062-AB0E-831A7E2FFB14}" destId="{D797F166-328F-4335-91BD-D10FF36E59F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D6B46-5835-4A2D-B764-D3CEA8EE5BF8}">
      <dsp:nvSpPr>
        <dsp:cNvPr id="0" name=""/>
        <dsp:cNvSpPr/>
      </dsp:nvSpPr>
      <dsp:spPr>
        <a:xfrm>
          <a:off x="8328" y="0"/>
          <a:ext cx="1290270" cy="231953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做身體的主人</a:t>
          </a:r>
        </a:p>
        <a:p>
          <a:pPr lvl="0" algn="l" defTabSz="1066800">
            <a:lnSpc>
              <a:spcPct val="90000"/>
            </a:lnSpc>
            <a:spcBef>
              <a:spcPct val="0"/>
            </a:spcBef>
            <a:spcAft>
              <a:spcPct val="35000"/>
            </a:spcAft>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46119" y="37791"/>
        <a:ext cx="1214688" cy="2243949"/>
      </dsp:txXfrm>
    </dsp:sp>
    <dsp:sp modelId="{20C95CCE-1F43-4E3F-99FA-881EE2697556}">
      <dsp:nvSpPr>
        <dsp:cNvPr id="0" name=""/>
        <dsp:cNvSpPr/>
      </dsp:nvSpPr>
      <dsp:spPr>
        <a:xfrm>
          <a:off x="1427625"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1427625" y="1063769"/>
        <a:ext cx="191476" cy="191993"/>
      </dsp:txXfrm>
    </dsp:sp>
    <dsp:sp modelId="{3BA4E05B-93C9-4BBB-814F-6C796B2FF63D}">
      <dsp:nvSpPr>
        <dsp:cNvPr id="0" name=""/>
        <dsp:cNvSpPr/>
      </dsp:nvSpPr>
      <dsp:spPr>
        <a:xfrm>
          <a:off x="1814706" y="0"/>
          <a:ext cx="1290270" cy="2319531"/>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清楚表達自己的身體狀況</a:t>
          </a:r>
        </a:p>
      </dsp:txBody>
      <dsp:txXfrm>
        <a:off x="1852497" y="37791"/>
        <a:ext cx="1214688" cy="2243949"/>
      </dsp:txXfrm>
    </dsp:sp>
    <dsp:sp modelId="{A7A28801-D2F1-4A12-9597-8D1765DA59B9}">
      <dsp:nvSpPr>
        <dsp:cNvPr id="0" name=""/>
        <dsp:cNvSpPr/>
      </dsp:nvSpPr>
      <dsp:spPr>
        <a:xfrm>
          <a:off x="3234003"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3234003" y="1063769"/>
        <a:ext cx="191476" cy="191993"/>
      </dsp:txXfrm>
    </dsp:sp>
    <dsp:sp modelId="{5DA330EC-02D5-44EB-ABA0-F9E3ACD93A04}">
      <dsp:nvSpPr>
        <dsp:cNvPr id="0" name=""/>
        <dsp:cNvSpPr/>
      </dsp:nvSpPr>
      <dsp:spPr>
        <a:xfrm>
          <a:off x="3621084" y="0"/>
          <a:ext cx="1290270" cy="2319531"/>
        </a:xfrm>
        <a:prstGeom prst="roundRect">
          <a:avLst>
            <a:gd name="adj" fmla="val 10000"/>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看清楚藥品標示</a:t>
          </a:r>
        </a:p>
        <a:p>
          <a:pPr lvl="0" algn="l">
            <a:spcBef>
              <a:spcPct val="0"/>
            </a:spcBef>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3658875" y="37791"/>
        <a:ext cx="1214688" cy="2243949"/>
      </dsp:txXfrm>
    </dsp:sp>
    <dsp:sp modelId="{D7A5DA9B-8766-48FA-A13C-C79B917648FB}">
      <dsp:nvSpPr>
        <dsp:cNvPr id="0" name=""/>
        <dsp:cNvSpPr/>
      </dsp:nvSpPr>
      <dsp:spPr>
        <a:xfrm>
          <a:off x="5040382"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5040382" y="1063769"/>
        <a:ext cx="191476" cy="191993"/>
      </dsp:txXfrm>
    </dsp:sp>
    <dsp:sp modelId="{B5E717B9-AECA-4DBF-B5C9-71C1ECA958C1}">
      <dsp:nvSpPr>
        <dsp:cNvPr id="0" name=""/>
        <dsp:cNvSpPr/>
      </dsp:nvSpPr>
      <dsp:spPr>
        <a:xfrm>
          <a:off x="5427463" y="0"/>
          <a:ext cx="1290270" cy="2319531"/>
        </a:xfrm>
        <a:prstGeom prst="roundRect">
          <a:avLst>
            <a:gd name="adj" fmla="val 10000"/>
          </a:avLst>
        </a:prstGeom>
        <a:solidFill>
          <a:srgbClr val="3BE9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清楚用藥方法、時間</a:t>
          </a:r>
        </a:p>
        <a:p>
          <a:pPr lvl="0" algn="l" defTabSz="1066800">
            <a:lnSpc>
              <a:spcPct val="90000"/>
            </a:lnSpc>
            <a:spcBef>
              <a:spcPct val="0"/>
            </a:spcBef>
            <a:spcAft>
              <a:spcPct val="35000"/>
            </a:spcAft>
          </a:pP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5465254" y="37791"/>
        <a:ext cx="1214688" cy="2243949"/>
      </dsp:txXfrm>
    </dsp:sp>
    <dsp:sp modelId="{AC5E5373-BAB8-4633-861B-28129044BBF9}">
      <dsp:nvSpPr>
        <dsp:cNvPr id="0" name=""/>
        <dsp:cNvSpPr/>
      </dsp:nvSpPr>
      <dsp:spPr>
        <a:xfrm>
          <a:off x="6846760" y="999772"/>
          <a:ext cx="273537" cy="319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6846760" y="1063769"/>
        <a:ext cx="191476" cy="191993"/>
      </dsp:txXfrm>
    </dsp:sp>
    <dsp:sp modelId="{D797F166-328F-4335-91BD-D10FF36E59FF}">
      <dsp:nvSpPr>
        <dsp:cNvPr id="0" name=""/>
        <dsp:cNvSpPr/>
      </dsp:nvSpPr>
      <dsp:spPr>
        <a:xfrm>
          <a:off x="7233841" y="0"/>
          <a:ext cx="1290270" cy="2319531"/>
        </a:xfrm>
        <a:prstGeom prst="roundRect">
          <a:avLst>
            <a:gd name="adj" fmla="val 10000"/>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rPr>
            <a:t>與醫師、藥師做朋友</a:t>
          </a:r>
          <a:endParaRPr lang="zh-TW" altLang="en-US"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itchFamily="34" charset="-120"/>
            <a:ea typeface="微軟正黑體" pitchFamily="34" charset="-120"/>
          </a:endParaRPr>
        </a:p>
      </dsp:txBody>
      <dsp:txXfrm>
        <a:off x="7271632" y="37791"/>
        <a:ext cx="1214688" cy="22439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98.jpeg"/></Relationships>
</file>

<file path=ppt/drawings/drawing1.xml><?xml version="1.0" encoding="utf-8"?>
<c:userShapes xmlns:c="http://schemas.openxmlformats.org/drawingml/2006/chart">
  <cdr:relSizeAnchor xmlns:cdr="http://schemas.openxmlformats.org/drawingml/2006/chartDrawing">
    <cdr:from>
      <cdr:x>0.77295</cdr:x>
      <cdr:y>0</cdr:y>
    </cdr:from>
    <cdr:to>
      <cdr:x>0.9801</cdr:x>
      <cdr:y>0.30297</cdr:y>
    </cdr:to>
    <cdr:pic>
      <cdr:nvPicPr>
        <cdr:cNvPr id="2" name="圖片 1" descr="Y:\05學務組\106學年正確用藥成果報告\成果海報製作\4.一校一藥師到校服務\賢庵國小-王逢俊藥師.jpg"/>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5633" r="5633"/>
        <a:stretch xmlns:a="http://schemas.openxmlformats.org/drawingml/2006/main"/>
      </cdr:blipFill>
      <cdr:spPr bwMode="auto">
        <a:xfrm xmlns:a="http://schemas.openxmlformats.org/drawingml/2006/main">
          <a:off x="6984775" y="-1700808"/>
          <a:ext cx="1871910" cy="143985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53640926-AAD7-44D8-BBD7-CCE9431645EC}">
            <a14:shadowObscured xmlns:a14="http://schemas.microsoft.com/office/drawing/2010/main"/>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ED9FD1F-680E-40AA-A99E-97F6D534243F}" type="datetimeFigureOut">
              <a:rPr lang="zh-TW" altLang="en-US" smtClean="0"/>
              <a:pPr/>
              <a:t>2019/1/12</a:t>
            </a:fld>
            <a:endParaRPr lang="zh-TW" altLang="en-US"/>
          </a:p>
        </p:txBody>
      </p:sp>
      <p:sp>
        <p:nvSpPr>
          <p:cNvPr id="4" name="頁尾版面配置區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6C39F77-480E-43EF-95CE-A513C06E6D2C}" type="slidenum">
              <a:rPr lang="zh-TW" altLang="en-US" smtClean="0"/>
              <a:pPr/>
              <a:t>‹#›</a:t>
            </a:fld>
            <a:endParaRPr lang="zh-TW" altLang="en-US"/>
          </a:p>
        </p:txBody>
      </p:sp>
    </p:spTree>
    <p:extLst>
      <p:ext uri="{BB962C8B-B14F-4D97-AF65-F5344CB8AC3E}">
        <p14:creationId xmlns:p14="http://schemas.microsoft.com/office/powerpoint/2010/main" val="2421355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76AC1086-EC86-46B0-BC5B-54CE483E85FC}" type="datetimeFigureOut">
              <a:rPr lang="zh-TW" altLang="en-US"/>
              <a:pPr>
                <a:defRPr/>
              </a:pPr>
              <a:t>2019/1/12</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52FE38DF-B364-4B7F-A60B-4109843E1006}" type="slidenum">
              <a:rPr lang="zh-TW" altLang="en-US"/>
              <a:pPr>
                <a:defRPr/>
              </a:pPr>
              <a:t>‹#›</a:t>
            </a:fld>
            <a:endParaRPr lang="zh-TW" altLang="en-US"/>
          </a:p>
        </p:txBody>
      </p:sp>
    </p:spTree>
    <p:extLst>
      <p:ext uri="{BB962C8B-B14F-4D97-AF65-F5344CB8AC3E}">
        <p14:creationId xmlns:p14="http://schemas.microsoft.com/office/powerpoint/2010/main" val="219674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eaLnBrk="1" fontAlgn="auto" hangingPunct="1">
              <a:spcBef>
                <a:spcPts val="0"/>
              </a:spcBef>
              <a:spcAft>
                <a:spcPts val="0"/>
              </a:spcAft>
              <a:defRPr/>
            </a:pPr>
            <a:r>
              <a:rPr lang="en-US" altLang="zh-TW" dirty="0" smtClean="0"/>
              <a:t>2.</a:t>
            </a:r>
            <a:r>
              <a:rPr lang="en-US" altLang="zh-TW" dirty="0" smtClean="0">
                <a:latin typeface="+mn-ea"/>
              </a:rPr>
              <a:t> </a:t>
            </a:r>
            <a:r>
              <a:rPr lang="en-US" altLang="zh-TW" dirty="0" err="1" smtClean="0">
                <a:latin typeface="+mn-ea"/>
              </a:rPr>
              <a:t>Ambegaonkar</a:t>
            </a:r>
            <a:r>
              <a:rPr lang="en-US" altLang="zh-TW" dirty="0" smtClean="0">
                <a:latin typeface="+mn-ea"/>
              </a:rPr>
              <a:t>, A., </a:t>
            </a:r>
            <a:r>
              <a:rPr lang="en-US" altLang="zh-TW" dirty="0" err="1" smtClean="0">
                <a:latin typeface="+mn-ea"/>
              </a:rPr>
              <a:t>Livengood</a:t>
            </a:r>
            <a:r>
              <a:rPr lang="en-US" altLang="zh-TW" dirty="0" smtClean="0">
                <a:latin typeface="+mn-ea"/>
              </a:rPr>
              <a:t>, K., Craig, T., &amp; Day, D. (2004). Predicting the risk for gastrointestinal toxicity in patients taking NSAIDs: The Gastrointestinal Toxicity Survey. Advances in Therapy, 21(5), 288-300. </a:t>
            </a:r>
            <a:r>
              <a:rPr lang="en-US" altLang="zh-TW" dirty="0" err="1" smtClean="0">
                <a:latin typeface="+mn-ea"/>
              </a:rPr>
              <a:t>doi</a:t>
            </a:r>
            <a:r>
              <a:rPr lang="en-US" altLang="zh-TW" dirty="0" smtClean="0">
                <a:latin typeface="+mn-ea"/>
              </a:rPr>
              <a:t>: 10.1007/bf02850033</a:t>
            </a:r>
          </a:p>
          <a:p>
            <a:pPr eaLnBrk="1" fontAlgn="auto" hangingPunct="1">
              <a:spcBef>
                <a:spcPts val="0"/>
              </a:spcBef>
              <a:spcAft>
                <a:spcPts val="0"/>
              </a:spcAft>
              <a:defRPr/>
            </a:pPr>
            <a:endParaRPr lang="en-US" altLang="zh-TW" dirty="0" smtClean="0"/>
          </a:p>
          <a:p>
            <a:pPr eaLnBrk="1" fontAlgn="auto" hangingPunct="1">
              <a:spcBef>
                <a:spcPts val="0"/>
              </a:spcBef>
              <a:spcAft>
                <a:spcPts val="0"/>
              </a:spcAft>
              <a:defRPr/>
            </a:pPr>
            <a:r>
              <a:rPr lang="en-US" altLang="zh-TW" dirty="0" smtClean="0"/>
              <a:t>4.</a:t>
            </a:r>
            <a:r>
              <a:rPr lang="zh-TW" altLang="en-US" dirty="0" smtClean="0"/>
              <a:t>（</a:t>
            </a:r>
            <a:r>
              <a:rPr lang="en-US" altLang="zh-TW" dirty="0" err="1" smtClean="0"/>
              <a:t>HealthNOW</a:t>
            </a:r>
            <a:r>
              <a:rPr lang="en-US" altLang="zh-TW" dirty="0" smtClean="0"/>
              <a:t> Medical Center, 2011 from http://www.healthnowmedical.com/blog/press-releases/fda-says-antacids-make-people-sick-%E2%80%93-gluten-intolerance-treatment-could-cure-digestive-upsets/) </a:t>
            </a:r>
            <a:endParaRPr lang="zh-TW" altLang="en-US" dirty="0" smtClean="0"/>
          </a:p>
          <a:p>
            <a:pPr eaLnBrk="1" fontAlgn="auto" hangingPunct="1">
              <a:spcBef>
                <a:spcPts val="0"/>
              </a:spcBef>
              <a:spcAft>
                <a:spcPts val="0"/>
              </a:spcAft>
              <a:defRPr/>
            </a:pPr>
            <a:endParaRPr lang="zh-TW" altLang="en-US" dirty="0" smtClean="0"/>
          </a:p>
        </p:txBody>
      </p:sp>
      <p:sp>
        <p:nvSpPr>
          <p:cNvPr id="563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eaLnBrk="1" fontAlgn="base" hangingPunct="1">
              <a:spcBef>
                <a:spcPct val="0"/>
              </a:spcBef>
              <a:spcAft>
                <a:spcPct val="0"/>
              </a:spcAft>
            </a:pPr>
            <a:fld id="{C5879557-2320-4B19-A805-1D86581A5974}" type="slidenum">
              <a:rPr kumimoji="0" lang="zh-TW" altLang="en-US" smtClean="0"/>
              <a:pPr eaLnBrk="1" fontAlgn="base" hangingPunct="1">
                <a:spcBef>
                  <a:spcPct val="0"/>
                </a:spcBef>
                <a:spcAft>
                  <a:spcPct val="0"/>
                </a:spcAft>
              </a:pPr>
              <a:t>6</a:t>
            </a:fld>
            <a:endParaRPr kumimoji="0" lang="zh-TW" altLang="en-US" smtClean="0"/>
          </a:p>
        </p:txBody>
      </p:sp>
    </p:spTree>
    <p:extLst>
      <p:ext uri="{BB962C8B-B14F-4D97-AF65-F5344CB8AC3E}">
        <p14:creationId xmlns:p14="http://schemas.microsoft.com/office/powerpoint/2010/main" val="51835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將剩餘藥水倒入夾鏈袋中。</a:t>
            </a:r>
            <a:endParaRPr lang="en-US" altLang="zh-TW" dirty="0" smtClean="0">
              <a:solidFill>
                <a:srgbClr val="004ADE"/>
              </a:solidFill>
              <a:latin typeface="標楷體" pitchFamily="65" charset="-120"/>
              <a:ea typeface="標楷體" pitchFamily="65" charset="-120"/>
            </a:endParaRPr>
          </a:p>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將藥水罐用水沖一下，沖過藥水罐的水也要倒入夾鏈袋中。</a:t>
            </a:r>
            <a:endParaRPr lang="en-US" altLang="zh-TW" dirty="0" smtClean="0">
              <a:solidFill>
                <a:srgbClr val="004ADE"/>
              </a:solidFill>
              <a:latin typeface="標楷體" pitchFamily="65" charset="-120"/>
              <a:ea typeface="標楷體" pitchFamily="65" charset="-120"/>
            </a:endParaRPr>
          </a:p>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將剩餘的藥丸從包裝</a:t>
            </a:r>
            <a:r>
              <a:rPr lang="en-US" altLang="zh-TW" dirty="0" smtClean="0">
                <a:solidFill>
                  <a:srgbClr val="004ADE"/>
                </a:solidFill>
                <a:latin typeface="標楷體" pitchFamily="65" charset="-120"/>
                <a:ea typeface="標楷體" pitchFamily="65" charset="-120"/>
              </a:rPr>
              <a:t>(</a:t>
            </a:r>
            <a:r>
              <a:rPr lang="zh-TW" altLang="en-US" dirty="0" smtClean="0">
                <a:solidFill>
                  <a:srgbClr val="004ADE"/>
                </a:solidFill>
                <a:latin typeface="標楷體" pitchFamily="65" charset="-120"/>
                <a:ea typeface="標楷體" pitchFamily="65" charset="-120"/>
              </a:rPr>
              <a:t>如鋁箔包、藥袋等</a:t>
            </a:r>
            <a:r>
              <a:rPr lang="en-US" altLang="zh-TW" dirty="0" smtClean="0">
                <a:solidFill>
                  <a:srgbClr val="004ADE"/>
                </a:solidFill>
                <a:latin typeface="標楷體" pitchFamily="65" charset="-120"/>
                <a:ea typeface="標楷體" pitchFamily="65" charset="-120"/>
              </a:rPr>
              <a:t>)</a:t>
            </a:r>
            <a:r>
              <a:rPr lang="zh-TW" altLang="en-US" dirty="0" smtClean="0">
                <a:solidFill>
                  <a:srgbClr val="004ADE"/>
                </a:solidFill>
                <a:latin typeface="標楷體" pitchFamily="65" charset="-120"/>
                <a:ea typeface="標楷體" pitchFamily="65" charset="-120"/>
              </a:rPr>
              <a:t>中取出，全部藥丸集中在夾鏈袋裡。</a:t>
            </a:r>
            <a:endParaRPr lang="en-US" altLang="zh-TW" dirty="0" smtClean="0">
              <a:solidFill>
                <a:srgbClr val="004ADE"/>
              </a:solidFill>
              <a:latin typeface="標楷體" pitchFamily="65" charset="-120"/>
              <a:ea typeface="標楷體" pitchFamily="65" charset="-120"/>
            </a:endParaRPr>
          </a:p>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把泡過的茶葉、咖啡渣或用過的擦手紙，把他們和藥水藥丸混在一起。</a:t>
            </a:r>
            <a:endParaRPr lang="en-US" altLang="zh-TW" dirty="0" smtClean="0">
              <a:solidFill>
                <a:srgbClr val="004ADE"/>
              </a:solidFill>
              <a:latin typeface="標楷體" pitchFamily="65" charset="-120"/>
              <a:ea typeface="標楷體" pitchFamily="65" charset="-120"/>
            </a:endParaRPr>
          </a:p>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將夾鏈袋密封起來，就可以隨一般垃圾清除。</a:t>
            </a:r>
          </a:p>
          <a:p>
            <a:pPr marL="514350" indent="-514350" eaLnBrk="1" fontAlgn="auto" hangingPunct="1">
              <a:spcBef>
                <a:spcPts val="0"/>
              </a:spcBef>
              <a:spcAft>
                <a:spcPts val="0"/>
              </a:spcAft>
              <a:buFont typeface="+mj-lt"/>
              <a:buAutoNum type="arabicPeriod"/>
              <a:defRPr/>
            </a:pPr>
            <a:r>
              <a:rPr lang="zh-TW" altLang="en-US" dirty="0" smtClean="0">
                <a:solidFill>
                  <a:srgbClr val="004ADE"/>
                </a:solidFill>
                <a:latin typeface="標楷體" pitchFamily="65" charset="-120"/>
                <a:ea typeface="標楷體" pitchFamily="65" charset="-120"/>
              </a:rPr>
              <a:t>乾淨的藥袋和藥水罐，依垃圾分類回收。</a:t>
            </a:r>
          </a:p>
          <a:p>
            <a:pPr eaLnBrk="1" fontAlgn="auto" hangingPunct="1">
              <a:spcBef>
                <a:spcPts val="0"/>
              </a:spcBef>
              <a:spcAft>
                <a:spcPts val="0"/>
              </a:spcAft>
              <a:defRPr/>
            </a:pPr>
            <a:endParaRPr lang="zh-TW" altLang="en-US" dirty="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6143F2-5172-411C-86BC-F403BF5481EB}"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2095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F8964-CE7C-4C7E-AB72-BFD4C4EA93CB}"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1356619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65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3FB7B7-2107-4D9D-B91C-FE3EEFAC76B0}"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38913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2D9BC81-28D1-477E-B2C9-2CD1DE397A36}" type="slidenum">
              <a:rPr lang="zh-TW" altLang="en-US" smtClean="0"/>
              <a:pPr/>
              <a:t>26</a:t>
            </a:fld>
            <a:endParaRPr lang="zh-TW" altLang="en-US"/>
          </a:p>
        </p:txBody>
      </p:sp>
    </p:spTree>
    <p:extLst>
      <p:ext uri="{BB962C8B-B14F-4D97-AF65-F5344CB8AC3E}">
        <p14:creationId xmlns:p14="http://schemas.microsoft.com/office/powerpoint/2010/main" val="300690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27</a:t>
            </a:fld>
            <a:endParaRPr lang="zh-TW" altLang="en-US"/>
          </a:p>
        </p:txBody>
      </p:sp>
    </p:spTree>
    <p:extLst>
      <p:ext uri="{BB962C8B-B14F-4D97-AF65-F5344CB8AC3E}">
        <p14:creationId xmlns:p14="http://schemas.microsoft.com/office/powerpoint/2010/main" val="234182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9C1F0FA1-ED2E-4350-84E2-EAE3DD255C2A}" type="slidenum">
              <a:rPr lang="zh-TW" altLang="en-US">
                <a:latin typeface="Calibri" pitchFamily="34" charset="0"/>
                <a:ea typeface="新細明體" pitchFamily="18" charset="-120"/>
              </a:rPr>
              <a:pPr/>
              <a:t>31</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54476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48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9C1F0FA1-ED2E-4350-84E2-EAE3DD255C2A}" type="slidenum">
              <a:rPr lang="zh-TW" altLang="en-US">
                <a:latin typeface="Calibri" pitchFamily="34" charset="0"/>
                <a:ea typeface="新細明體" pitchFamily="18" charset="-120"/>
              </a:rPr>
              <a:pPr/>
              <a:t>32</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269464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縣市首長  新竹市綠動營</a:t>
            </a: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fld id="{3AFF2A08-D603-43BB-9266-4D6B9E676778}" type="slidenum">
              <a:rPr lang="zh-TW" altLang="en-US">
                <a:latin typeface="Calibri" pitchFamily="34" charset="0"/>
                <a:ea typeface="新細明體" pitchFamily="18" charset="-120"/>
              </a:rPr>
              <a:pPr/>
              <a:t>36</a:t>
            </a:fld>
            <a:endParaRPr lang="zh-TW" altLang="en-US">
              <a:latin typeface="Calibri" pitchFamily="34" charset="0"/>
              <a:ea typeface="新細明體" pitchFamily="18" charset="-120"/>
            </a:endParaRPr>
          </a:p>
        </p:txBody>
      </p:sp>
    </p:spTree>
    <p:extLst>
      <p:ext uri="{BB962C8B-B14F-4D97-AF65-F5344CB8AC3E}">
        <p14:creationId xmlns:p14="http://schemas.microsoft.com/office/powerpoint/2010/main" val="4112899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37</a:t>
            </a:fld>
            <a:endParaRPr lang="zh-TW" altLang="en-US"/>
          </a:p>
        </p:txBody>
      </p:sp>
    </p:spTree>
    <p:extLst>
      <p:ext uri="{BB962C8B-B14F-4D97-AF65-F5344CB8AC3E}">
        <p14:creationId xmlns:p14="http://schemas.microsoft.com/office/powerpoint/2010/main" val="4080545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7C02BC4-73BA-4A42-B819-9142E7EDA8F1}" type="slidenum">
              <a:rPr lang="zh-TW" altLang="en-US" smtClean="0"/>
              <a:pPr/>
              <a:t>38</a:t>
            </a:fld>
            <a:endParaRPr lang="zh-TW" altLang="en-US"/>
          </a:p>
        </p:txBody>
      </p:sp>
    </p:spTree>
    <p:extLst>
      <p:ext uri="{BB962C8B-B14F-4D97-AF65-F5344CB8AC3E}">
        <p14:creationId xmlns:p14="http://schemas.microsoft.com/office/powerpoint/2010/main" val="147862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55A23A-F4C7-44DE-BD11-BA1AD2479094}"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220447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C038A-43E0-4669-946F-65D620368410}"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348852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2A0FC513-6D10-4D34-9286-17D5548D2437}" type="slidenum">
              <a:rPr lang="zh-TW" altLang="en-US" smtClean="0"/>
              <a:pPr>
                <a:defRPr/>
              </a:pPr>
              <a:t>9</a:t>
            </a:fld>
            <a:endParaRPr lang="zh-TW" altLang="en-US"/>
          </a:p>
        </p:txBody>
      </p:sp>
    </p:spTree>
    <p:extLst>
      <p:ext uri="{BB962C8B-B14F-4D97-AF65-F5344CB8AC3E}">
        <p14:creationId xmlns:p14="http://schemas.microsoft.com/office/powerpoint/2010/main" val="35319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59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EEB6FD-7E58-4301-BBCA-16F643163A91}"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2351506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A68E69-35C7-42F0-AE94-77FEC4CFE524}"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344242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A0FC513-6D10-4D34-9286-17D5548D2437}" type="slidenum">
              <a:rPr lang="zh-TW" altLang="en-US" smtClean="0"/>
              <a:pPr>
                <a:defRPr/>
              </a:pPr>
              <a:t>13</a:t>
            </a:fld>
            <a:endParaRPr lang="zh-TW" altLang="en-US"/>
          </a:p>
        </p:txBody>
      </p:sp>
    </p:spTree>
    <p:extLst>
      <p:ext uri="{BB962C8B-B14F-4D97-AF65-F5344CB8AC3E}">
        <p14:creationId xmlns:p14="http://schemas.microsoft.com/office/powerpoint/2010/main" val="44483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14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425674-5597-47EB-8ECE-1BFBB12C2A71}"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195987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7B6B71-AAEB-4D8C-9346-6742B682E507}" type="slidenum">
              <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TW" altLang="en-US" sz="1200" b="0" i="0" u="none" strike="noStrike" kern="1200" cap="none" spc="0" normalizeH="0" baseline="0" noProof="0" smtClean="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316832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25" descr="b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7"/>
          <p:cNvSpPr>
            <a:spLocks noGrp="1" noChangeArrowheads="1"/>
          </p:cNvSpPr>
          <p:nvPr>
            <p:ph type="ctrTitle"/>
          </p:nvPr>
        </p:nvSpPr>
        <p:spPr>
          <a:xfrm>
            <a:off x="3267075" y="1989138"/>
            <a:ext cx="5408613" cy="1079500"/>
          </a:xfrm>
        </p:spPr>
        <p:txBody>
          <a:bodyPr/>
          <a:lstStyle>
            <a:lvl1pPr>
              <a:defRPr sz="3200" b="1" smtClean="0"/>
            </a:lvl1pPr>
          </a:lstStyle>
          <a:p>
            <a:r>
              <a:rPr lang="zh-TW" altLang="en-US" smtClean="0"/>
              <a:t>按一下以編輯母片標題樣式</a:t>
            </a:r>
            <a:endParaRPr lang="zh-CN" altLang="en-US" smtClean="0"/>
          </a:p>
        </p:txBody>
      </p:sp>
      <p:sp>
        <p:nvSpPr>
          <p:cNvPr id="26627" name="Rectangle 31"/>
          <p:cNvSpPr>
            <a:spLocks noGrp="1" noChangeArrowheads="1"/>
          </p:cNvSpPr>
          <p:nvPr>
            <p:ph type="subTitle" idx="1"/>
          </p:nvPr>
        </p:nvSpPr>
        <p:spPr>
          <a:xfrm>
            <a:off x="3275013" y="3068638"/>
            <a:ext cx="5400675" cy="600075"/>
          </a:xfrm>
        </p:spPr>
        <p:txBody>
          <a:bodyPr/>
          <a:lstStyle>
            <a:lvl1pPr marL="0" indent="0" algn="r">
              <a:buFont typeface="Wingdings" pitchFamily="2" charset="2"/>
              <a:buNone/>
              <a:defRPr sz="1800" b="1" smtClean="0"/>
            </a:lvl1pPr>
          </a:lstStyle>
          <a:p>
            <a:r>
              <a:rPr lang="zh-TW" altLang="en-US" smtClean="0"/>
              <a:t>按一下以編輯母片副標題樣式</a:t>
            </a:r>
            <a:endParaRPr lang="zh-CN" altLang="en-US" smtClean="0"/>
          </a:p>
        </p:txBody>
      </p:sp>
    </p:spTree>
    <p:extLst>
      <p:ext uri="{BB962C8B-B14F-4D97-AF65-F5344CB8AC3E}">
        <p14:creationId xmlns:p14="http://schemas.microsoft.com/office/powerpoint/2010/main" val="27543820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10"/>
          <p:cNvSpPr>
            <a:spLocks noGrp="1" noChangeArrowheads="1"/>
          </p:cNvSpPr>
          <p:nvPr>
            <p:ph type="sldNum" sz="quarter" idx="10"/>
          </p:nvPr>
        </p:nvSpPr>
        <p:spPr>
          <a:ln/>
        </p:spPr>
        <p:txBody>
          <a:bodyPr/>
          <a:lstStyle>
            <a:lvl1pPr>
              <a:defRPr/>
            </a:lvl1pPr>
          </a:lstStyle>
          <a:p>
            <a:pPr>
              <a:defRPr/>
            </a:pPr>
            <a:fld id="{2DB7FF14-2241-4159-82D6-95D8DA51CFC9}" type="slidenum">
              <a:rPr lang="zh-TW" altLang="en-US"/>
              <a:pPr>
                <a:defRPr/>
              </a:pPr>
              <a:t>‹#›</a:t>
            </a:fld>
            <a:endParaRPr lang="zh-TW" altLang="en-US"/>
          </a:p>
        </p:txBody>
      </p:sp>
    </p:spTree>
    <p:extLst>
      <p:ext uri="{BB962C8B-B14F-4D97-AF65-F5344CB8AC3E}">
        <p14:creationId xmlns:p14="http://schemas.microsoft.com/office/powerpoint/2010/main" val="246070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p:spPr>
        <p:txBody>
          <a:bodyPr vert="eaVert"/>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a:xfrm>
            <a:off x="468313" y="260350"/>
            <a:ext cx="60198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10"/>
          <p:cNvSpPr>
            <a:spLocks noGrp="1" noChangeArrowheads="1"/>
          </p:cNvSpPr>
          <p:nvPr>
            <p:ph type="sldNum" sz="quarter" idx="10"/>
          </p:nvPr>
        </p:nvSpPr>
        <p:spPr>
          <a:ln/>
        </p:spPr>
        <p:txBody>
          <a:bodyPr/>
          <a:lstStyle>
            <a:lvl1pPr>
              <a:defRPr/>
            </a:lvl1pPr>
          </a:lstStyle>
          <a:p>
            <a:pPr>
              <a:defRPr/>
            </a:pPr>
            <a:fld id="{EA53A5B1-B760-4BEE-9D73-9F9059A78C65}" type="slidenum">
              <a:rPr lang="zh-TW" altLang="en-US"/>
              <a:pPr>
                <a:defRPr/>
              </a:pPr>
              <a:t>‹#›</a:t>
            </a:fld>
            <a:endParaRPr lang="zh-TW" altLang="en-US"/>
          </a:p>
        </p:txBody>
      </p:sp>
    </p:spTree>
    <p:extLst>
      <p:ext uri="{BB962C8B-B14F-4D97-AF65-F5344CB8AC3E}">
        <p14:creationId xmlns:p14="http://schemas.microsoft.com/office/powerpoint/2010/main" val="112031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8282D1B2-F45B-4F75-AD56-2FC574145EE9}" type="datetime1">
              <a:rPr lang="zh-TW" altLang="en-US" smtClean="0">
                <a:solidFill>
                  <a:prstClr val="black">
                    <a:tint val="75000"/>
                  </a:prstClr>
                </a:solidFill>
              </a:rPr>
              <a:pPr/>
              <a:t>2019/1/12</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532441" y="6381332"/>
            <a:ext cx="611560" cy="475673"/>
          </a:xfrm>
          <a:prstGeom prst="rect">
            <a:avLst/>
          </a:prstGeom>
        </p:spPr>
        <p:txBody>
          <a:bodyPr vert="horz" lIns="98459" tIns="49231" rIns="98459" bIns="49231" rtlCol="0" anchor="ctr"/>
          <a:lstStyle>
            <a:lvl1pPr algn="r">
              <a:defRPr sz="1700">
                <a:solidFill>
                  <a:srgbClr val="0070C0"/>
                </a:solidFill>
                <a:latin typeface="Times New Roman" panose="02020603050405020304" pitchFamily="18" charset="0"/>
                <a:ea typeface="標楷體" panose="03000509000000000000" pitchFamily="65" charset="-120"/>
                <a:cs typeface="Times New Roman" panose="02020603050405020304" pitchFamily="18" charset="0"/>
              </a:defRPr>
            </a:lvl1pPr>
          </a:lstStyle>
          <a:p>
            <a:fld id="{CB6F6873-1A8A-4083-8620-1605FCA3FED0}" type="slidenum">
              <a:rPr lang="zh-TW" altLang="en-US" smtClean="0"/>
              <a:pPr/>
              <a:t>‹#›</a:t>
            </a:fld>
            <a:endParaRPr lang="zh-TW" altLang="en-US" dirty="0"/>
          </a:p>
        </p:txBody>
      </p:sp>
    </p:spTree>
    <p:extLst>
      <p:ext uri="{BB962C8B-B14F-4D97-AF65-F5344CB8AC3E}">
        <p14:creationId xmlns:p14="http://schemas.microsoft.com/office/powerpoint/2010/main" val="29636162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382447F-0F62-46B0-8024-1D24F531A968}" type="slidenum">
              <a:rPr lang="en-US" altLang="zh-TW"/>
              <a:pPr>
                <a:defRPr/>
              </a:pPr>
              <a:t>‹#›</a:t>
            </a:fld>
            <a:endParaRPr lang="en-US" altLang="zh-TW"/>
          </a:p>
        </p:txBody>
      </p:sp>
    </p:spTree>
    <p:extLst>
      <p:ext uri="{BB962C8B-B14F-4D97-AF65-F5344CB8AC3E}">
        <p14:creationId xmlns:p14="http://schemas.microsoft.com/office/powerpoint/2010/main" val="2505352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normAutofit/>
          </a:bodyPr>
          <a:lstStyle>
            <a:lvl1pPr>
              <a:defRPr kumimoji="1" lang="zh-TW" altLang="en-US" sz="4800" b="1" kern="1200" dirty="0">
                <a:solidFill>
                  <a:srgbClr val="0033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ea typeface="標楷體" panose="03000509000000000000" pitchFamily="65" charset="-12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A3A8791-2617-4C47-9D8A-7CAC02A99B19}" type="slidenum">
              <a:rPr lang="zh-TW" altLang="en-US"/>
              <a:pPr>
                <a:defRPr/>
              </a:pPr>
              <a:t>‹#›</a:t>
            </a:fld>
            <a:endParaRPr lang="zh-TW" altLang="en-US"/>
          </a:p>
        </p:txBody>
      </p:sp>
    </p:spTree>
    <p:extLst>
      <p:ext uri="{BB962C8B-B14F-4D97-AF65-F5344CB8AC3E}">
        <p14:creationId xmlns:p14="http://schemas.microsoft.com/office/powerpoint/2010/main" val="11488189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lgn="ctr" defTabSz="914400" rtl="0" eaLnBrk="1" latinLnBrk="0" hangingPunct="1">
              <a:spcBef>
                <a:spcPct val="0"/>
              </a:spcBef>
              <a:buNone/>
              <a:defRPr kumimoji="1" lang="zh-TW" altLang="en-US" sz="4000" b="1" kern="1200" dirty="0">
                <a:solidFill>
                  <a:srgbClr val="0033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j-cs"/>
              </a:defRPr>
            </a:lvl1pPr>
          </a:lstStyle>
          <a:p>
            <a:r>
              <a:rPr lang="zh-TW" altLang="en-US" dirty="0" smtClean="0"/>
              <a:t>按一下以編輯母片標題樣式</a:t>
            </a:r>
            <a:endParaRPr lang="zh-TW" altLang="en-US" dirty="0"/>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F1838FC-619D-46C7-93E2-3148988F106B}" type="slidenum">
              <a:rPr lang="zh-TW" altLang="en-US"/>
              <a:pPr>
                <a:defRPr/>
              </a:pPr>
              <a:t>‹#›</a:t>
            </a:fld>
            <a:endParaRPr lang="zh-TW" altLang="en-US"/>
          </a:p>
        </p:txBody>
      </p:sp>
    </p:spTree>
    <p:extLst>
      <p:ext uri="{BB962C8B-B14F-4D97-AF65-F5344CB8AC3E}">
        <p14:creationId xmlns:p14="http://schemas.microsoft.com/office/powerpoint/2010/main" val="9193143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E4518F06-4E61-4D94-B100-C1BA25F63F0B}" type="slidenum">
              <a:rPr lang="zh-TW" altLang="en-US"/>
              <a:pPr>
                <a:defRPr/>
              </a:pPr>
              <a:t>‹#›</a:t>
            </a:fld>
            <a:endParaRPr lang="zh-TW" altLang="en-US"/>
          </a:p>
        </p:txBody>
      </p:sp>
    </p:spTree>
    <p:extLst>
      <p:ext uri="{BB962C8B-B14F-4D97-AF65-F5344CB8AC3E}">
        <p14:creationId xmlns:p14="http://schemas.microsoft.com/office/powerpoint/2010/main" val="7047083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smtClean="0"/>
            </a:lvl1pPr>
          </a:lstStyle>
          <a:p>
            <a:pPr>
              <a:defRPr/>
            </a:pPr>
            <a:fld id="{AFAFB60E-AC1E-4971-9542-7B26B52ACDE2}" type="slidenum">
              <a:rPr lang="en-US" altLang="zh-TW"/>
              <a:pPr>
                <a:defRPr/>
              </a:pPr>
              <a:t>‹#›</a:t>
            </a:fld>
            <a:endParaRPr lang="en-US" altLang="zh-TW"/>
          </a:p>
        </p:txBody>
      </p:sp>
    </p:spTree>
    <p:extLst>
      <p:ext uri="{BB962C8B-B14F-4D97-AF65-F5344CB8AC3E}">
        <p14:creationId xmlns:p14="http://schemas.microsoft.com/office/powerpoint/2010/main" val="5783416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rtlCol="0">
            <a:normAutofit/>
          </a:bodyPr>
          <a:lstStyle/>
          <a:p>
            <a:pPr lvl="0"/>
            <a:endParaRPr lang="zh-TW" altLang="en-US" noProof="0"/>
          </a:p>
        </p:txBody>
      </p:sp>
      <p:sp>
        <p:nvSpPr>
          <p:cNvPr id="4" name="日期版面配置區 3"/>
          <p:cNvSpPr>
            <a:spLocks noGrp="1"/>
          </p:cNvSpPr>
          <p:nvPr>
            <p:ph type="dt" sz="half" idx="10"/>
          </p:nvPr>
        </p:nvSpPr>
        <p:spPr>
          <a:xfrm>
            <a:off x="457200" y="6245225"/>
            <a:ext cx="2133600" cy="476250"/>
          </a:xfrm>
        </p:spPr>
        <p:txBody>
          <a:bodyPr/>
          <a:lstStyle>
            <a:lvl1pPr>
              <a:defRPr smtClean="0"/>
            </a:lvl1pPr>
          </a:lstStyle>
          <a:p>
            <a:pPr>
              <a:defRPr/>
            </a:pPr>
            <a:endParaRPr lang="en-US" altLang="zh-TW"/>
          </a:p>
        </p:txBody>
      </p:sp>
      <p:sp>
        <p:nvSpPr>
          <p:cNvPr id="5" name="頁尾版面配置區 4"/>
          <p:cNvSpPr>
            <a:spLocks noGrp="1"/>
          </p:cNvSpPr>
          <p:nvPr>
            <p:ph type="ftr" sz="quarter" idx="11"/>
          </p:nvPr>
        </p:nvSpPr>
        <p:spPr>
          <a:xfrm>
            <a:off x="3124200" y="6245225"/>
            <a:ext cx="2895600" cy="476250"/>
          </a:xfrm>
        </p:spPr>
        <p:txBody>
          <a:bodyPr/>
          <a:lstStyle>
            <a:lvl1pPr>
              <a:defRPr smtClean="0"/>
            </a:lvl1pPr>
          </a:lstStyle>
          <a:p>
            <a:pPr>
              <a:defRPr/>
            </a:pPr>
            <a:endParaRPr lang="en-US" altLang="zh-TW"/>
          </a:p>
        </p:txBody>
      </p:sp>
      <p:sp>
        <p:nvSpPr>
          <p:cNvPr id="6" name="投影片編號版面配置區 5"/>
          <p:cNvSpPr>
            <a:spLocks noGrp="1"/>
          </p:cNvSpPr>
          <p:nvPr>
            <p:ph type="sldNum" sz="quarter" idx="12"/>
          </p:nvPr>
        </p:nvSpPr>
        <p:spPr>
          <a:xfrm>
            <a:off x="6553200" y="6245225"/>
            <a:ext cx="2133600" cy="476250"/>
          </a:xfrm>
        </p:spPr>
        <p:txBody>
          <a:bodyPr/>
          <a:lstStyle>
            <a:lvl1pPr>
              <a:defRPr smtClean="0"/>
            </a:lvl1pPr>
          </a:lstStyle>
          <a:p>
            <a:pPr>
              <a:defRPr/>
            </a:pPr>
            <a:fld id="{C5B4E955-11AA-4693-A4BF-97A3FA55B075}" type="slidenum">
              <a:rPr lang="en-US" altLang="zh-TW"/>
              <a:pPr>
                <a:defRPr/>
              </a:pPr>
              <a:t>‹#›</a:t>
            </a:fld>
            <a:endParaRPr lang="en-US" altLang="zh-TW"/>
          </a:p>
        </p:txBody>
      </p:sp>
    </p:spTree>
    <p:extLst>
      <p:ext uri="{BB962C8B-B14F-4D97-AF65-F5344CB8AC3E}">
        <p14:creationId xmlns:p14="http://schemas.microsoft.com/office/powerpoint/2010/main" val="11884845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Rectangle 6"/>
          <p:cNvSpPr>
            <a:spLocks noGrp="1" noChangeArrowheads="1"/>
          </p:cNvSpPr>
          <p:nvPr>
            <p:ph type="sldNum" sz="quarter" idx="10"/>
          </p:nvPr>
        </p:nvSpPr>
        <p:spPr/>
        <p:txBody>
          <a:bodyPr/>
          <a:lstStyle>
            <a:lvl1pPr>
              <a:defRPr smtClean="0"/>
            </a:lvl1pPr>
          </a:lstStyle>
          <a:p>
            <a:pPr>
              <a:defRPr/>
            </a:pPr>
            <a:fld id="{85CDCD62-7C9B-4E17-8464-64E5B4B52E56}" type="slidenum">
              <a:rPr lang="en-US" altLang="zh-TW"/>
              <a:pPr>
                <a:defRPr/>
              </a:pPr>
              <a:t>‹#›</a:t>
            </a:fld>
            <a:endParaRPr lang="en-US" altLang="zh-TW"/>
          </a:p>
        </p:txBody>
      </p:sp>
    </p:spTree>
    <p:extLst>
      <p:ext uri="{BB962C8B-B14F-4D97-AF65-F5344CB8AC3E}">
        <p14:creationId xmlns:p14="http://schemas.microsoft.com/office/powerpoint/2010/main" val="19210722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7545" y="188640"/>
            <a:ext cx="8208144" cy="576064"/>
          </a:xfrm>
        </p:spPr>
        <p:txBody>
          <a:bodyPr/>
          <a:lstStyle>
            <a:lvl1pPr algn="ctr">
              <a:defRPr sz="3200" b="1">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dirty="0" smtClean="0"/>
              <a:t>按一下以編輯母片標題樣式</a:t>
            </a:r>
            <a:endParaRPr lang="zh-CN" altLang="en-US" dirty="0"/>
          </a:p>
        </p:txBody>
      </p:sp>
      <p:sp>
        <p:nvSpPr>
          <p:cNvPr id="3" name="内容占位符 2"/>
          <p:cNvSpPr>
            <a:spLocks noGrp="1"/>
          </p:cNvSpPr>
          <p:nvPr>
            <p:ph idx="1"/>
          </p:nvPr>
        </p:nvSpPr>
        <p:spPr>
          <a:xfrm>
            <a:off x="468313" y="908720"/>
            <a:ext cx="8207375" cy="5217443"/>
          </a:xfrm>
        </p:spPr>
        <p:txBody>
          <a:bodyPr/>
          <a:lstStyle>
            <a:lvl1pPr>
              <a:lnSpc>
                <a:spcPct val="130000"/>
              </a:lnSpc>
              <a:spcBef>
                <a:spcPts val="0"/>
              </a:spcBef>
              <a:defRPr sz="2600">
                <a:latin typeface="Times New Roman" panose="02020603050405020304" pitchFamily="18" charset="0"/>
                <a:ea typeface="標楷體" panose="03000509000000000000" pitchFamily="65" charset="-120"/>
                <a:cs typeface="Times New Roman" panose="02020603050405020304" pitchFamily="18" charset="0"/>
              </a:defRPr>
            </a:lvl1pPr>
            <a:lvl2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2pPr>
            <a:lvl3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3pPr>
            <a:lvl4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4pPr>
            <a:lvl5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CN" altLang="en-US" dirty="0"/>
          </a:p>
        </p:txBody>
      </p:sp>
      <p:sp>
        <p:nvSpPr>
          <p:cNvPr id="4" name="Rectangle 10"/>
          <p:cNvSpPr>
            <a:spLocks noGrp="1" noChangeArrowheads="1"/>
          </p:cNvSpPr>
          <p:nvPr>
            <p:ph type="sldNum" sz="quarter" idx="10"/>
          </p:nvPr>
        </p:nvSpPr>
        <p:spPr>
          <a:ln/>
        </p:spPr>
        <p:txBody>
          <a:bodyPr/>
          <a:lstStyle>
            <a:lvl1pPr>
              <a:defRPr/>
            </a:lvl1pPr>
          </a:lstStyle>
          <a:p>
            <a:pPr>
              <a:defRPr/>
            </a:pPr>
            <a:fld id="{F84B27A3-3389-4843-A96C-30E08DE57911}" type="slidenum">
              <a:rPr lang="zh-TW" altLang="en-US"/>
              <a:pPr>
                <a:defRPr/>
              </a:pPr>
              <a:t>‹#›</a:t>
            </a:fld>
            <a:endParaRPr lang="zh-TW" altLang="en-US"/>
          </a:p>
        </p:txBody>
      </p:sp>
    </p:spTree>
    <p:extLst>
      <p:ext uri="{BB962C8B-B14F-4D97-AF65-F5344CB8AC3E}">
        <p14:creationId xmlns:p14="http://schemas.microsoft.com/office/powerpoint/2010/main" val="19335588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27088" y="1844675"/>
            <a:ext cx="38100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89488" y="1844675"/>
            <a:ext cx="3810000"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sldNum" sz="quarter" idx="10"/>
          </p:nvPr>
        </p:nvSpPr>
        <p:spPr/>
        <p:txBody>
          <a:bodyPr/>
          <a:lstStyle>
            <a:lvl1pPr>
              <a:defRPr smtClean="0"/>
            </a:lvl1pPr>
          </a:lstStyle>
          <a:p>
            <a:pPr>
              <a:defRPr/>
            </a:pPr>
            <a:fld id="{AC74D3E7-EAD8-483B-A166-505F5D0FA8F8}" type="slidenum">
              <a:rPr lang="en-US" altLang="zh-TW"/>
              <a:pPr>
                <a:defRPr/>
              </a:pPr>
              <a:t>‹#›</a:t>
            </a:fld>
            <a:endParaRPr lang="en-US" altLang="zh-TW"/>
          </a:p>
        </p:txBody>
      </p:sp>
    </p:spTree>
    <p:extLst>
      <p:ext uri="{BB962C8B-B14F-4D97-AF65-F5344CB8AC3E}">
        <p14:creationId xmlns:p14="http://schemas.microsoft.com/office/powerpoint/2010/main" val="1200272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179512" y="188640"/>
            <a:ext cx="4320480" cy="648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6"/>
          <p:cNvSpPr>
            <a:spLocks noGrp="1" noChangeArrowheads="1"/>
          </p:cNvSpPr>
          <p:nvPr>
            <p:ph type="sldNum" sz="quarter" idx="10"/>
          </p:nvPr>
        </p:nvSpPr>
        <p:spPr>
          <a:xfrm>
            <a:off x="8676456" y="6453336"/>
            <a:ext cx="467544" cy="403077"/>
          </a:xfrm>
        </p:spPr>
        <p:txBody>
          <a:bodyPr/>
          <a:lstStyle>
            <a:lvl1pPr>
              <a:defRPr sz="1200" smtClean="0"/>
            </a:lvl1pPr>
          </a:lstStyle>
          <a:p>
            <a:pPr>
              <a:defRPr/>
            </a:pPr>
            <a:fld id="{AC74D3E7-EAD8-483B-A166-505F5D0FA8F8}" type="slidenum">
              <a:rPr lang="en-US" altLang="zh-TW"/>
              <a:pPr>
                <a:defRPr/>
              </a:pPr>
              <a:t>‹#›</a:t>
            </a:fld>
            <a:endParaRPr lang="en-US" altLang="zh-TW" dirty="0"/>
          </a:p>
        </p:txBody>
      </p:sp>
      <p:sp>
        <p:nvSpPr>
          <p:cNvPr id="7" name="內容版面配置區 2"/>
          <p:cNvSpPr>
            <a:spLocks noGrp="1"/>
          </p:cNvSpPr>
          <p:nvPr>
            <p:ph sz="half" idx="11"/>
          </p:nvPr>
        </p:nvSpPr>
        <p:spPr>
          <a:xfrm>
            <a:off x="4572000" y="188640"/>
            <a:ext cx="4320480" cy="6480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0694107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5" name="Rectangle 6"/>
          <p:cNvSpPr>
            <a:spLocks noGrp="1" noChangeArrowheads="1"/>
          </p:cNvSpPr>
          <p:nvPr>
            <p:ph type="sldNum" sz="quarter" idx="10"/>
          </p:nvPr>
        </p:nvSpPr>
        <p:spPr/>
        <p:txBody>
          <a:bodyPr/>
          <a:lstStyle>
            <a:lvl1pPr>
              <a:defRPr smtClean="0"/>
            </a:lvl1pPr>
          </a:lstStyle>
          <a:p>
            <a:pPr>
              <a:defRPr/>
            </a:pPr>
            <a:fld id="{97C5BFA2-3AD9-436A-9BC8-583879F40C8B}" type="slidenum">
              <a:rPr lang="en-US" altLang="zh-TW"/>
              <a:pPr>
                <a:defRPr/>
              </a:pPr>
              <a:t>‹#›</a:t>
            </a:fld>
            <a:endParaRPr lang="en-US" altLang="zh-TW"/>
          </a:p>
        </p:txBody>
      </p:sp>
    </p:spTree>
    <p:extLst>
      <p:ext uri="{BB962C8B-B14F-4D97-AF65-F5344CB8AC3E}">
        <p14:creationId xmlns:p14="http://schemas.microsoft.com/office/powerpoint/2010/main" val="11620895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7545" y="188640"/>
            <a:ext cx="8208144" cy="576064"/>
          </a:xfrm>
        </p:spPr>
        <p:txBody>
          <a:bodyPr/>
          <a:lstStyle>
            <a:lvl1pPr algn="ctr">
              <a:defRPr sz="3200" b="1">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dirty="0" smtClean="0"/>
              <a:t>按一下以編輯母片標題樣式</a:t>
            </a:r>
            <a:endParaRPr lang="zh-CN" altLang="en-US" dirty="0"/>
          </a:p>
        </p:txBody>
      </p:sp>
      <p:sp>
        <p:nvSpPr>
          <p:cNvPr id="3" name="内容占位符 2"/>
          <p:cNvSpPr>
            <a:spLocks noGrp="1"/>
          </p:cNvSpPr>
          <p:nvPr>
            <p:ph idx="1"/>
          </p:nvPr>
        </p:nvSpPr>
        <p:spPr>
          <a:xfrm>
            <a:off x="468313" y="908720"/>
            <a:ext cx="8207375" cy="5217443"/>
          </a:xfrm>
        </p:spPr>
        <p:txBody>
          <a:bodyPr/>
          <a:lstStyle>
            <a:lvl1pPr>
              <a:lnSpc>
                <a:spcPct val="130000"/>
              </a:lnSpc>
              <a:spcBef>
                <a:spcPts val="0"/>
              </a:spcBef>
              <a:defRPr sz="2600">
                <a:latin typeface="Times New Roman" panose="02020603050405020304" pitchFamily="18" charset="0"/>
                <a:ea typeface="標楷體" panose="03000509000000000000" pitchFamily="65" charset="-120"/>
                <a:cs typeface="Times New Roman" panose="02020603050405020304" pitchFamily="18" charset="0"/>
              </a:defRPr>
            </a:lvl1pPr>
            <a:lvl2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2pPr>
            <a:lvl3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3pPr>
            <a:lvl4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4pPr>
            <a:lvl5pPr>
              <a:lnSpc>
                <a:spcPct val="130000"/>
              </a:lnSpc>
              <a:spcBef>
                <a:spcPts val="0"/>
              </a:spcBef>
              <a:defRPr sz="2400">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CN" altLang="en-US" dirty="0"/>
          </a:p>
        </p:txBody>
      </p:sp>
      <p:sp>
        <p:nvSpPr>
          <p:cNvPr id="4" name="Rectangle 10"/>
          <p:cNvSpPr>
            <a:spLocks noGrp="1" noChangeArrowheads="1"/>
          </p:cNvSpPr>
          <p:nvPr>
            <p:ph type="sldNum" sz="quarter" idx="10"/>
          </p:nvPr>
        </p:nvSpPr>
        <p:spPr>
          <a:ln/>
        </p:spPr>
        <p:txBody>
          <a:bodyPr/>
          <a:lstStyle>
            <a:lvl1pPr>
              <a:defRPr/>
            </a:lvl1pPr>
          </a:lstStyle>
          <a:p>
            <a:pPr>
              <a:defRPr/>
            </a:pPr>
            <a:fld id="{F84B27A3-3389-4843-A96C-30E08DE57911}" type="slidenum">
              <a:rPr lang="zh-TW" altLang="en-US"/>
              <a:pPr>
                <a:defRPr/>
              </a:pPr>
              <a:t>‹#›</a:t>
            </a:fld>
            <a:endParaRPr lang="zh-TW" altLang="en-US"/>
          </a:p>
        </p:txBody>
      </p:sp>
    </p:spTree>
    <p:extLst>
      <p:ext uri="{BB962C8B-B14F-4D97-AF65-F5344CB8AC3E}">
        <p14:creationId xmlns:p14="http://schemas.microsoft.com/office/powerpoint/2010/main" val="35931624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ln/>
        </p:spPr>
        <p:txBody>
          <a:bodyPr/>
          <a:lstStyle>
            <a:lvl1pPr>
              <a:defRPr/>
            </a:lvl1pPr>
          </a:lstStyle>
          <a:p>
            <a:pPr>
              <a:defRPr/>
            </a:pPr>
            <a:fld id="{80B7C038-C690-446D-8F70-C15071D5E341}" type="slidenum">
              <a:rPr lang="zh-TW" altLang="en-US"/>
              <a:pPr>
                <a:defRPr/>
              </a:pPr>
              <a:t>‹#›</a:t>
            </a:fld>
            <a:endParaRPr lang="zh-TW" altLang="en-US"/>
          </a:p>
        </p:txBody>
      </p:sp>
    </p:spTree>
    <p:extLst>
      <p:ext uri="{BB962C8B-B14F-4D97-AF65-F5344CB8AC3E}">
        <p14:creationId xmlns:p14="http://schemas.microsoft.com/office/powerpoint/2010/main" val="14749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内容占位符 2"/>
          <p:cNvSpPr>
            <a:spLocks noGrp="1"/>
          </p:cNvSpPr>
          <p:nvPr>
            <p:ph sz="half" idx="1"/>
          </p:nvPr>
        </p:nvSpPr>
        <p:spPr>
          <a:xfrm>
            <a:off x="539750" y="1341438"/>
            <a:ext cx="39560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内容占位符 3"/>
          <p:cNvSpPr>
            <a:spLocks noGrp="1"/>
          </p:cNvSpPr>
          <p:nvPr>
            <p:ph sz="half" idx="2"/>
          </p:nvPr>
        </p:nvSpPr>
        <p:spPr>
          <a:xfrm>
            <a:off x="4648200" y="1341438"/>
            <a:ext cx="39560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Rectangle 10"/>
          <p:cNvSpPr>
            <a:spLocks noGrp="1" noChangeArrowheads="1"/>
          </p:cNvSpPr>
          <p:nvPr>
            <p:ph type="sldNum" sz="quarter" idx="10"/>
          </p:nvPr>
        </p:nvSpPr>
        <p:spPr>
          <a:ln/>
        </p:spPr>
        <p:txBody>
          <a:bodyPr/>
          <a:lstStyle>
            <a:lvl1pPr>
              <a:defRPr/>
            </a:lvl1pPr>
          </a:lstStyle>
          <a:p>
            <a:pPr>
              <a:defRPr/>
            </a:pPr>
            <a:fld id="{0E32343E-6925-41B0-9078-6AC49F821BE1}" type="slidenum">
              <a:rPr lang="zh-TW" altLang="en-US"/>
              <a:pPr>
                <a:defRPr/>
              </a:pPr>
              <a:t>‹#›</a:t>
            </a:fld>
            <a:endParaRPr lang="zh-TW" altLang="en-US"/>
          </a:p>
        </p:txBody>
      </p:sp>
    </p:spTree>
    <p:extLst>
      <p:ext uri="{BB962C8B-B14F-4D97-AF65-F5344CB8AC3E}">
        <p14:creationId xmlns:p14="http://schemas.microsoft.com/office/powerpoint/2010/main" val="318858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7" name="Rectangle 10"/>
          <p:cNvSpPr>
            <a:spLocks noGrp="1" noChangeArrowheads="1"/>
          </p:cNvSpPr>
          <p:nvPr>
            <p:ph type="sldNum" sz="quarter" idx="10"/>
          </p:nvPr>
        </p:nvSpPr>
        <p:spPr>
          <a:ln/>
        </p:spPr>
        <p:txBody>
          <a:bodyPr/>
          <a:lstStyle>
            <a:lvl1pPr>
              <a:defRPr/>
            </a:lvl1pPr>
          </a:lstStyle>
          <a:p>
            <a:pPr>
              <a:defRPr/>
            </a:pPr>
            <a:fld id="{09DE492E-3399-4CE7-98F0-6B67367EA0FB}" type="slidenum">
              <a:rPr lang="zh-TW" altLang="en-US"/>
              <a:pPr>
                <a:defRPr/>
              </a:pPr>
              <a:t>‹#›</a:t>
            </a:fld>
            <a:endParaRPr lang="zh-TW" altLang="en-US"/>
          </a:p>
        </p:txBody>
      </p:sp>
    </p:spTree>
    <p:extLst>
      <p:ext uri="{BB962C8B-B14F-4D97-AF65-F5344CB8AC3E}">
        <p14:creationId xmlns:p14="http://schemas.microsoft.com/office/powerpoint/2010/main" val="227423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Rectangle 10"/>
          <p:cNvSpPr>
            <a:spLocks noGrp="1" noChangeArrowheads="1"/>
          </p:cNvSpPr>
          <p:nvPr>
            <p:ph type="sldNum" sz="quarter" idx="10"/>
          </p:nvPr>
        </p:nvSpPr>
        <p:spPr>
          <a:ln/>
        </p:spPr>
        <p:txBody>
          <a:bodyPr/>
          <a:lstStyle>
            <a:lvl1pPr>
              <a:defRPr/>
            </a:lvl1pPr>
          </a:lstStyle>
          <a:p>
            <a:pPr>
              <a:defRPr/>
            </a:pPr>
            <a:fld id="{06B0732E-0632-4EBB-98AD-580F669E46EF}" type="slidenum">
              <a:rPr lang="zh-TW" altLang="en-US"/>
              <a:pPr>
                <a:defRPr/>
              </a:pPr>
              <a:t>‹#›</a:t>
            </a:fld>
            <a:endParaRPr lang="zh-TW" altLang="en-US"/>
          </a:p>
        </p:txBody>
      </p:sp>
    </p:spTree>
    <p:extLst>
      <p:ext uri="{BB962C8B-B14F-4D97-AF65-F5344CB8AC3E}">
        <p14:creationId xmlns:p14="http://schemas.microsoft.com/office/powerpoint/2010/main" val="102333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7293B76C-66AA-41B3-B70A-07F2616B503F}" type="slidenum">
              <a:rPr lang="zh-TW" altLang="en-US"/>
              <a:pPr>
                <a:defRPr/>
              </a:pPr>
              <a:t>‹#›</a:t>
            </a:fld>
            <a:endParaRPr lang="zh-TW" altLang="en-US"/>
          </a:p>
        </p:txBody>
      </p:sp>
    </p:spTree>
    <p:extLst>
      <p:ext uri="{BB962C8B-B14F-4D97-AF65-F5344CB8AC3E}">
        <p14:creationId xmlns:p14="http://schemas.microsoft.com/office/powerpoint/2010/main" val="405564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ln/>
        </p:spPr>
        <p:txBody>
          <a:bodyPr/>
          <a:lstStyle>
            <a:lvl1pPr>
              <a:defRPr/>
            </a:lvl1pPr>
          </a:lstStyle>
          <a:p>
            <a:pPr>
              <a:defRPr/>
            </a:pPr>
            <a:fld id="{06EF5C2E-E1A0-4530-80F9-7C5786399BCD}" type="slidenum">
              <a:rPr lang="zh-TW" altLang="en-US"/>
              <a:pPr>
                <a:defRPr/>
              </a:pPr>
              <a:t>‹#›</a:t>
            </a:fld>
            <a:endParaRPr lang="zh-TW" altLang="en-US"/>
          </a:p>
        </p:txBody>
      </p:sp>
    </p:spTree>
    <p:extLst>
      <p:ext uri="{BB962C8B-B14F-4D97-AF65-F5344CB8AC3E}">
        <p14:creationId xmlns:p14="http://schemas.microsoft.com/office/powerpoint/2010/main" val="252107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ln/>
        </p:spPr>
        <p:txBody>
          <a:bodyPr/>
          <a:lstStyle>
            <a:lvl1pPr>
              <a:defRPr/>
            </a:lvl1pPr>
          </a:lstStyle>
          <a:p>
            <a:pPr>
              <a:defRPr/>
            </a:pPr>
            <a:fld id="{9F8A0867-4DF3-4A02-A7B5-50C7608DA895}" type="slidenum">
              <a:rPr lang="zh-TW" altLang="en-US"/>
              <a:pPr>
                <a:defRPr/>
              </a:pPr>
              <a:t>‹#›</a:t>
            </a:fld>
            <a:endParaRPr lang="zh-TW" altLang="en-US"/>
          </a:p>
        </p:txBody>
      </p:sp>
    </p:spTree>
    <p:extLst>
      <p:ext uri="{BB962C8B-B14F-4D97-AF65-F5344CB8AC3E}">
        <p14:creationId xmlns:p14="http://schemas.microsoft.com/office/powerpoint/2010/main" val="339559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1"/>
          <p:cNvSpPr>
            <a:spLocks noGrp="1" noChangeArrowheads="1"/>
          </p:cNvSpPr>
          <p:nvPr>
            <p:ph type="body" idx="1"/>
          </p:nvPr>
        </p:nvSpPr>
        <p:spPr bwMode="auto">
          <a:xfrm>
            <a:off x="468313" y="1298575"/>
            <a:ext cx="8207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2058" name="Rectangle 10"/>
          <p:cNvSpPr>
            <a:spLocks noGrp="1" noChangeArrowheads="1"/>
          </p:cNvSpPr>
          <p:nvPr>
            <p:ph type="sldNum" sz="quarter" idx="4"/>
          </p:nvPr>
        </p:nvSpPr>
        <p:spPr bwMode="auto">
          <a:xfrm>
            <a:off x="7235825" y="6402388"/>
            <a:ext cx="14398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000" b="1">
                <a:latin typeface="Times New Roman" panose="02020603050405020304" pitchFamily="18" charset="0"/>
                <a:ea typeface="標楷體" panose="03000509000000000000" pitchFamily="65" charset="-120"/>
                <a:cs typeface="Times New Roman" panose="02020603050405020304" pitchFamily="18" charset="0"/>
              </a:defRPr>
            </a:lvl1pPr>
          </a:lstStyle>
          <a:p>
            <a:pPr>
              <a:defRPr/>
            </a:pPr>
            <a:fld id="{3FC331D0-2C2F-4BE7-A9E4-9C5A7C95F3BD}" type="slidenum">
              <a:rPr lang="zh-TW" altLang="en-US" smtClean="0"/>
              <a:pPr>
                <a:defRPr/>
              </a:pPr>
              <a:t>‹#›</a:t>
            </a:fld>
            <a:endParaRPr lang="zh-TW" altLang="en-US"/>
          </a:p>
        </p:txBody>
      </p:sp>
      <p:sp>
        <p:nvSpPr>
          <p:cNvPr id="1029" name="Rectangle 27"/>
          <p:cNvSpPr>
            <a:spLocks noGrp="1" noChangeArrowheads="1"/>
          </p:cNvSpPr>
          <p:nvPr>
            <p:ph type="title"/>
          </p:nvPr>
        </p:nvSpPr>
        <p:spPr bwMode="auto">
          <a:xfrm>
            <a:off x="2843213" y="404813"/>
            <a:ext cx="58324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Tree>
  </p:cSld>
  <p:clrMap bg1="lt1" tx1="dk1" bg2="lt2" tx2="dk2" accent1="accent1" accent2="accent2" accent3="accent3" accent4="accent4" accent5="accent5" accent6="accent6" hlink="hlink" folHlink="folHlink"/>
  <p:sldLayoutIdLst>
    <p:sldLayoutId id="2147484187"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228" r:id="rId12"/>
    <p:sldLayoutId id="2147484229" r:id="rId13"/>
  </p:sldLayoutIdLst>
  <p:timing>
    <p:tnLst>
      <p:par>
        <p:cTn id="1" dur="indefinite" restart="never" nodeType="tmRoot"/>
      </p:par>
    </p:tnLst>
  </p:timing>
  <p:hf hdr="0" ftr="0" dt="0"/>
  <p:txStyles>
    <p:titleStyle>
      <a:lvl1pPr algn="r" rtl="0" eaLnBrk="0" fontAlgn="base" hangingPunct="0">
        <a:spcBef>
          <a:spcPct val="0"/>
        </a:spcBef>
        <a:spcAft>
          <a:spcPct val="0"/>
        </a:spcAf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2pPr>
      <a:lvl3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3pPr>
      <a:lvl4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4pPr>
      <a:lvl5pPr algn="r" rtl="0" eaLnBrk="0" fontAlgn="base" hangingPunct="0">
        <a:spcBef>
          <a:spcPct val="0"/>
        </a:spcBef>
        <a:spcAft>
          <a:spcPct val="0"/>
        </a:spcAft>
        <a:defRPr sz="2400">
          <a:solidFill>
            <a:schemeClr val="tx1"/>
          </a:solidFill>
          <a:latin typeface="Arial" charset="0"/>
          <a:ea typeface="华文细黑" pitchFamily="2" charset="-122"/>
          <a:cs typeface="华文细黑"/>
        </a:defRPr>
      </a:lvl5pPr>
      <a:lvl6pPr marL="457200" algn="l" rtl="0" eaLnBrk="1" fontAlgn="base" hangingPunct="1">
        <a:spcBef>
          <a:spcPct val="0"/>
        </a:spcBef>
        <a:spcAft>
          <a:spcPct val="0"/>
        </a:spcAft>
        <a:defRPr sz="2800">
          <a:solidFill>
            <a:schemeClr val="bg1"/>
          </a:solidFill>
          <a:latin typeface="Arial" charset="0"/>
          <a:ea typeface="黑体" pitchFamily="2" charset="-122"/>
        </a:defRPr>
      </a:lvl6pPr>
      <a:lvl7pPr marL="914400" algn="l" rtl="0" eaLnBrk="1" fontAlgn="base" hangingPunct="1">
        <a:spcBef>
          <a:spcPct val="0"/>
        </a:spcBef>
        <a:spcAft>
          <a:spcPct val="0"/>
        </a:spcAft>
        <a:defRPr sz="2800">
          <a:solidFill>
            <a:schemeClr val="bg1"/>
          </a:solidFill>
          <a:latin typeface="Arial" charset="0"/>
          <a:ea typeface="黑体" pitchFamily="2" charset="-122"/>
        </a:defRPr>
      </a:lvl7pPr>
      <a:lvl8pPr marL="1371600" algn="l" rtl="0" eaLnBrk="1" fontAlgn="base" hangingPunct="1">
        <a:spcBef>
          <a:spcPct val="0"/>
        </a:spcBef>
        <a:spcAft>
          <a:spcPct val="0"/>
        </a:spcAft>
        <a:defRPr sz="2800">
          <a:solidFill>
            <a:schemeClr val="bg1"/>
          </a:solidFill>
          <a:latin typeface="Arial" charset="0"/>
          <a:ea typeface="黑体" pitchFamily="2" charset="-122"/>
        </a:defRPr>
      </a:lvl8pPr>
      <a:lvl9pPr marL="1828800" algn="l" rtl="0"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l" rtl="0" eaLnBrk="0" fontAlgn="base" hangingPunct="0">
        <a:spcBef>
          <a:spcPct val="20000"/>
        </a:spcBef>
        <a:spcAft>
          <a:spcPct val="0"/>
        </a:spcAft>
        <a:buClr>
          <a:schemeClr val="accent1"/>
        </a:buClr>
        <a:buFont typeface="Wingdings" pitchFamily="2" charset="2"/>
        <a:buChar char="n"/>
        <a:defRPr sz="2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rtl="0" eaLnBrk="0" fontAlgn="base" hangingPunct="0">
        <a:spcBef>
          <a:spcPct val="20000"/>
        </a:spcBef>
        <a:spcAft>
          <a:spcPct val="0"/>
        </a:spcAft>
        <a:buClr>
          <a:schemeClr val="accent1"/>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rtl="0" eaLnBrk="0" fontAlgn="base" hangingPunct="0">
        <a:spcBef>
          <a:spcPct val="20000"/>
        </a:spcBef>
        <a:spcAft>
          <a:spcPct val="0"/>
        </a:spcAft>
        <a:buClr>
          <a:schemeClr val="accent2"/>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rtl="0" eaLnBrk="0" fontAlgn="base" hangingPunct="0">
        <a:spcBef>
          <a:spcPct val="20000"/>
        </a:spcBef>
        <a:spcAft>
          <a:spcPct val="0"/>
        </a:spcAft>
        <a:buClr>
          <a:schemeClr val="hlink"/>
        </a:buClr>
        <a:buFont typeface="Wingdings" pitchFamily="2" charset="2"/>
        <a:buChar char="n"/>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mn-lt"/>
          <a:ea typeface="华文细黑" pitchFamily="2" charset="-122"/>
          <a:cs typeface="华文细黑"/>
        </a:defRPr>
      </a:lvl5pPr>
      <a:lvl6pPr marL="2514600" indent="-228600" algn="l" rtl="0" eaLnBrk="1" fontAlgn="base" hangingPunct="1">
        <a:spcBef>
          <a:spcPct val="20000"/>
        </a:spcBef>
        <a:spcAft>
          <a:spcPct val="0"/>
        </a:spcAft>
        <a:defRPr sz="2000">
          <a:solidFill>
            <a:schemeClr val="bg1"/>
          </a:solidFill>
          <a:latin typeface="+mn-lt"/>
          <a:ea typeface="+mn-ea"/>
        </a:defRPr>
      </a:lvl6pPr>
      <a:lvl7pPr marL="2971800" indent="-228600" algn="l" rtl="0" eaLnBrk="1" fontAlgn="base" hangingPunct="1">
        <a:spcBef>
          <a:spcPct val="20000"/>
        </a:spcBef>
        <a:spcAft>
          <a:spcPct val="0"/>
        </a:spcAft>
        <a:defRPr sz="2000">
          <a:solidFill>
            <a:schemeClr val="bg1"/>
          </a:solidFill>
          <a:latin typeface="+mn-lt"/>
          <a:ea typeface="+mn-ea"/>
        </a:defRPr>
      </a:lvl7pPr>
      <a:lvl8pPr marL="3429000" indent="-228600" algn="l" rtl="0" eaLnBrk="1" fontAlgn="base" hangingPunct="1">
        <a:spcBef>
          <a:spcPct val="20000"/>
        </a:spcBef>
        <a:spcAft>
          <a:spcPct val="0"/>
        </a:spcAft>
        <a:defRPr sz="2000">
          <a:solidFill>
            <a:schemeClr val="bg1"/>
          </a:solidFill>
          <a:latin typeface="+mn-lt"/>
          <a:ea typeface="+mn-ea"/>
        </a:defRPr>
      </a:lvl8pPr>
      <a:lvl9pPr marL="3886200" indent="-228600" algn="l" rtl="0"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標題版面配置區 1"/>
          <p:cNvSpPr>
            <a:spLocks noGrp="1"/>
          </p:cNvSpPr>
          <p:nvPr>
            <p:ph type="title"/>
          </p:nvPr>
        </p:nvSpPr>
        <p:spPr bwMode="auto">
          <a:xfrm>
            <a:off x="457200" y="274638"/>
            <a:ext cx="8229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5059" name="文字版面配置區 2"/>
          <p:cNvSpPr>
            <a:spLocks noGrp="1"/>
          </p:cNvSpPr>
          <p:nvPr>
            <p:ph type="body" idx="1"/>
          </p:nvPr>
        </p:nvSpPr>
        <p:spPr bwMode="auto">
          <a:xfrm>
            <a:off x="457200" y="1341438"/>
            <a:ext cx="8229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smtClean="0">
                <a:solidFill>
                  <a:srgbClr val="898989"/>
                </a:solidFill>
                <a:latin typeface="Times New Roman" pitchFamily="18" charset="0"/>
                <a:ea typeface="標楷體" pitchFamily="65" charset="-120"/>
                <a:cs typeface="Times New Roman" pitchFamily="18" charset="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smtClean="0">
                <a:solidFill>
                  <a:srgbClr val="898989"/>
                </a:solidFill>
                <a:latin typeface="Times New Roman" pitchFamily="18" charset="0"/>
                <a:ea typeface="標楷體" pitchFamily="65" charset="-120"/>
                <a:cs typeface="Times New Roman" pitchFamily="18" charset="0"/>
              </a:defRPr>
            </a:lvl1pPr>
          </a:lstStyle>
          <a:p>
            <a:pPr>
              <a:defRPr/>
            </a:pPr>
            <a:endParaRPr lang="zh-TW" altLang="en-US"/>
          </a:p>
        </p:txBody>
      </p:sp>
      <p:sp>
        <p:nvSpPr>
          <p:cNvPr id="7" name="投影片編號版面配置區 5"/>
          <p:cNvSpPr>
            <a:spLocks noGrp="1"/>
          </p:cNvSpPr>
          <p:nvPr>
            <p:ph type="sldNum" sz="quarter" idx="4"/>
          </p:nvPr>
        </p:nvSpPr>
        <p:spPr>
          <a:xfrm>
            <a:off x="8532813" y="6381750"/>
            <a:ext cx="611187" cy="474663"/>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600" smtClean="0">
                <a:solidFill>
                  <a:srgbClr val="0070C0"/>
                </a:solidFill>
                <a:latin typeface="Times New Roman" pitchFamily="18" charset="0"/>
                <a:ea typeface="標楷體" pitchFamily="65" charset="-120"/>
                <a:cs typeface="Times New Roman" pitchFamily="18" charset="0"/>
              </a:defRPr>
            </a:lvl1pPr>
          </a:lstStyle>
          <a:p>
            <a:pPr>
              <a:defRPr/>
            </a:pPr>
            <a:fld id="{F875F449-26A2-4431-90D5-AEC0522C8447}" type="slidenum">
              <a:rPr lang="zh-TW" altLang="en-US"/>
              <a:pPr>
                <a:defRPr/>
              </a:pPr>
              <a:t>‹#›</a:t>
            </a:fld>
            <a:endParaRPr lang="zh-TW" altLang="en-US"/>
          </a:p>
        </p:txBody>
      </p:sp>
    </p:spTree>
    <p:extLst>
      <p:ext uri="{BB962C8B-B14F-4D97-AF65-F5344CB8AC3E}">
        <p14:creationId xmlns:p14="http://schemas.microsoft.com/office/powerpoint/2010/main" val="139153215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3" r:id="rId4"/>
    <p:sldLayoutId id="2147484194" r:id="rId5"/>
    <p:sldLayoutId id="2147484195" r:id="rId6"/>
    <p:sldLayoutId id="2147484196" r:id="rId7"/>
    <p:sldLayoutId id="2147484197" r:id="rId8"/>
    <p:sldLayoutId id="2147484198" r:id="rId9"/>
    <p:sldLayoutId id="2147484230" r:id="rId10"/>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6pPr>
      <a:lvl7pPr marL="9144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ea typeface="標楷體" pitchFamily="65" charset="-120"/>
          <a:cs typeface="Times New Roman" pitchFamily="18" charset="0"/>
        </a:defRPr>
      </a:lvl9pPr>
    </p:titleStyle>
    <p:bodyStyle>
      <a:lvl1pPr marL="341313" indent="-342900" algn="l" rtl="0" eaLnBrk="0" fontAlgn="base" hangingPunct="0">
        <a:spcBef>
          <a:spcPct val="20000"/>
        </a:spcBef>
        <a:spcAft>
          <a:spcPct val="0"/>
        </a:spcAft>
        <a:buFont typeface="Arial"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1363" indent="-285750" algn="l" rtl="0" eaLnBrk="0" fontAlgn="base" hangingPunct="0">
        <a:spcBef>
          <a:spcPct val="20000"/>
        </a:spcBef>
        <a:spcAft>
          <a:spcPct val="0"/>
        </a:spcAft>
        <a:buFont typeface="Arial"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1413" indent="-228600" algn="l" rtl="0" eaLnBrk="0" fontAlgn="base" hangingPunct="0">
        <a:spcBef>
          <a:spcPct val="20000"/>
        </a:spcBef>
        <a:spcAft>
          <a:spcPct val="0"/>
        </a:spcAft>
        <a:buFont typeface="Arial"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598613"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5813" indent="-228600" algn="l" rtl="0" eaLnBrk="0" fontAlgn="base" hangingPunct="0">
        <a:spcBef>
          <a:spcPct val="20000"/>
        </a:spcBef>
        <a:spcAft>
          <a:spcPct val="0"/>
        </a:spcAft>
        <a:buFont typeface="Arial"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7.jpeg"/><Relationship Id="rId4" Type="http://schemas.openxmlformats.org/officeDocument/2006/relationships/image" Target="../media/image23.png"/><Relationship Id="rId9" Type="http://schemas.openxmlformats.org/officeDocument/2006/relationships/hyperlink" Target="http://www.youtube.com/watch?v=VpRrXEb4P2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1.xml"/><Relationship Id="rId7" Type="http://schemas.openxmlformats.org/officeDocument/2006/relationships/image" Target="../media/image39.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43.jpeg"/><Relationship Id="rId5" Type="http://schemas.openxmlformats.org/officeDocument/2006/relationships/diagramColors" Target="../diagrams/colors1.xml"/><Relationship Id="rId10" Type="http://schemas.openxmlformats.org/officeDocument/2006/relationships/image" Target="../media/image42.jpeg"/><Relationship Id="rId4" Type="http://schemas.openxmlformats.org/officeDocument/2006/relationships/diagramQuickStyle" Target="../diagrams/quickStyle1.xml"/><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hyperlink" Target="https://udn.com/search/tagging/2/%E9%A0%AD%E7%97%9B" TargetMode="External"/><Relationship Id="rId2" Type="http://schemas.openxmlformats.org/officeDocument/2006/relationships/hyperlink" Target="https://today.line.me/TW/pc/article/22eq0X?utm_source=lineshare" TargetMode="External"/><Relationship Id="rId1" Type="http://schemas.openxmlformats.org/officeDocument/2006/relationships/slideLayout" Target="../slideLayouts/slideLayout23.xml"/><Relationship Id="rId5" Type="http://schemas.openxmlformats.org/officeDocument/2006/relationships/hyperlink" Target="https://udn.com/news/story/11319/3081704/" TargetMode="External"/><Relationship Id="rId4" Type="http://schemas.openxmlformats.org/officeDocument/2006/relationships/hyperlink" Target="https://udn.com/search/tagging/2/%E4%B8%AD%E6%AF%9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6.emf"/><Relationship Id="rId5" Type="http://schemas.openxmlformats.org/officeDocument/2006/relationships/image" Target="../media/image95.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chart" Target="../charts/chart5.xml"/><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chart" Target="../charts/chart6.xml"/><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9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44752" y="1640863"/>
            <a:ext cx="867893" cy="115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txBox="1">
            <a:spLocks/>
          </p:cNvSpPr>
          <p:nvPr/>
        </p:nvSpPr>
        <p:spPr>
          <a:xfrm>
            <a:off x="-20638" y="260648"/>
            <a:ext cx="9164638" cy="99233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fontAlgn="base">
              <a:lnSpc>
                <a:spcPct val="100000"/>
              </a:lnSpc>
              <a:spcBef>
                <a:spcPct val="0"/>
              </a:spcBef>
              <a:spcAft>
                <a:spcPct val="0"/>
              </a:spcAft>
              <a:defRPr sz="8800" b="1" kern="1200" cap="all" spc="-80" baseline="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a:lstStyle>
          <a:p>
            <a:pPr algn="ctr"/>
            <a:r>
              <a:rPr lang="en-US" altLang="zh-TW" sz="3600" dirty="0" smtClean="0">
                <a:latin typeface="微軟正黑體" panose="020B0604030504040204" pitchFamily="34" charset="-120"/>
                <a:ea typeface="微軟正黑體" panose="020B0604030504040204" pitchFamily="34" charset="-120"/>
              </a:rPr>
              <a:t>107</a:t>
            </a:r>
            <a:r>
              <a:rPr lang="zh-TW" altLang="en-US" sz="3600" dirty="0" smtClean="0">
                <a:latin typeface="微軟正黑體" panose="020B0604030504040204" pitchFamily="34" charset="-120"/>
                <a:ea typeface="微軟正黑體" panose="020B0604030504040204" pitchFamily="34" charset="-120"/>
              </a:rPr>
              <a:t>學</a:t>
            </a:r>
            <a:r>
              <a:rPr lang="zh-TW" altLang="zh-TW" sz="3600" dirty="0" smtClean="0">
                <a:latin typeface="微軟正黑體" panose="020B0604030504040204" pitchFamily="34" charset="-120"/>
                <a:ea typeface="微軟正黑體" panose="020B0604030504040204" pitchFamily="34" charset="-120"/>
              </a:rPr>
              <a:t>年</a:t>
            </a:r>
            <a:r>
              <a:rPr lang="zh-TW" altLang="zh-TW" sz="3600" dirty="0">
                <a:latin typeface="微軟正黑體" panose="020B0604030504040204" pitchFamily="34" charset="-120"/>
                <a:ea typeface="微軟正黑體" panose="020B0604030504040204" pitchFamily="34" charset="-120"/>
              </a:rPr>
              <a:t>度健康促進學校</a:t>
            </a:r>
            <a:r>
              <a:rPr lang="zh-TW" altLang="en-US" sz="3600" dirty="0">
                <a:latin typeface="微軟正黑體" panose="020B0604030504040204" pitchFamily="34" charset="-120"/>
                <a:ea typeface="微軟正黑體" panose="020B0604030504040204" pitchFamily="34" charset="-120"/>
              </a:rPr>
              <a:t>輔導計畫共識會議</a:t>
            </a:r>
            <a:endParaRPr lang="zh-TW" altLang="zh-TW" sz="3600" dirty="0">
              <a:latin typeface="微軟正黑體" panose="020B0604030504040204" pitchFamily="34" charset="-120"/>
              <a:ea typeface="微軟正黑體" panose="020B0604030504040204" pitchFamily="34" charset="-120"/>
            </a:endParaRPr>
          </a:p>
        </p:txBody>
      </p:sp>
      <p:sp>
        <p:nvSpPr>
          <p:cNvPr id="2" name="副標題 1"/>
          <p:cNvSpPr>
            <a:spLocks noGrp="1"/>
          </p:cNvSpPr>
          <p:nvPr>
            <p:ph type="subTitle" idx="1"/>
          </p:nvPr>
        </p:nvSpPr>
        <p:spPr>
          <a:xfrm>
            <a:off x="1043608" y="5661247"/>
            <a:ext cx="7448872" cy="943325"/>
          </a:xfrm>
        </p:spPr>
        <p:txBody>
          <a:bodyPr/>
          <a:lstStyle/>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國立臺灣師範大學</a:t>
            </a:r>
            <a:r>
              <a:rPr lang="zh-TW" altLang="en-US" sz="2800" b="1" dirty="0">
                <a:solidFill>
                  <a:schemeClr val="tx1"/>
                </a:solidFill>
                <a:latin typeface="微軟正黑體" panose="020B0604030504040204" pitchFamily="34" charset="-120"/>
                <a:ea typeface="微軟正黑體" panose="020B0604030504040204" pitchFamily="34" charset="-120"/>
              </a:rPr>
              <a:t>健康促進與衛生教育學</a:t>
            </a:r>
            <a:r>
              <a:rPr lang="zh-TW" altLang="en-US" sz="2800" b="1" dirty="0" smtClean="0">
                <a:solidFill>
                  <a:schemeClr val="tx1"/>
                </a:solidFill>
                <a:latin typeface="微軟正黑體" panose="020B0604030504040204" pitchFamily="34" charset="-120"/>
                <a:ea typeface="微軟正黑體" panose="020B0604030504040204" pitchFamily="34" charset="-120"/>
              </a:rPr>
              <a:t>系</a:t>
            </a:r>
            <a:endParaRPr lang="en-US" altLang="zh-TW" sz="28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張鳳琴教授</a:t>
            </a:r>
            <a:endParaRPr lang="en-US" altLang="zh-TW" sz="2800" b="1" dirty="0">
              <a:solidFill>
                <a:schemeClr val="tx1"/>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107504" y="1627467"/>
            <a:ext cx="9164638" cy="99233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fontAlgn="base">
              <a:lnSpc>
                <a:spcPct val="100000"/>
              </a:lnSpc>
              <a:spcBef>
                <a:spcPct val="0"/>
              </a:spcBef>
              <a:spcAft>
                <a:spcPct val="0"/>
              </a:spcAft>
              <a:defRPr sz="8800" b="1" kern="1200" cap="all" spc="-80" baseline="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a:lvl2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2pPr>
            <a:lvl3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3pPr>
            <a:lvl4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4pPr>
            <a:lvl5pPr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5pPr>
            <a:lvl6pPr marL="4572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6pPr>
            <a:lvl7pPr marL="9144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7pPr>
            <a:lvl8pPr marL="13716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8pPr>
            <a:lvl9pPr marL="1828800" algn="l" rtl="0" fontAlgn="base">
              <a:spcBef>
                <a:spcPct val="0"/>
              </a:spcBef>
              <a:spcAft>
                <a:spcPct val="0"/>
              </a:spcAft>
              <a:defRPr sz="4400" b="1">
                <a:solidFill>
                  <a:schemeClr val="tx2"/>
                </a:solidFill>
                <a:latin typeface="Times New Roman" pitchFamily="18" charset="0"/>
                <a:ea typeface="標楷體" pitchFamily="65" charset="-120"/>
                <a:cs typeface="Times New Roman" pitchFamily="18" charset="0"/>
              </a:defRPr>
            </a:lvl9pPr>
          </a:lstStyle>
          <a:p>
            <a:pPr algn="ctr"/>
            <a:r>
              <a:rPr lang="zh-TW" altLang="en-US"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rPr>
              <a:t>學校推動正確用藥</a:t>
            </a:r>
            <a:endParaRPr lang="en-US" altLang="zh-TW"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endParaRPr>
          </a:p>
          <a:p>
            <a:pPr algn="ctr"/>
            <a:r>
              <a:rPr lang="zh-TW" altLang="en-US" sz="4800"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rPr>
              <a:t>實證支持性環境策略</a:t>
            </a:r>
            <a:endParaRPr lang="zh-TW" altLang="zh-TW" sz="4800"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a:stretch>
            <a:fillRect/>
          </a:stretch>
        </p:blipFill>
        <p:spPr>
          <a:xfrm>
            <a:off x="6104973" y="3161854"/>
            <a:ext cx="2931523" cy="2235792"/>
          </a:xfrm>
          <a:prstGeom prst="rect">
            <a:avLst/>
          </a:prstGeom>
        </p:spPr>
      </p:pic>
      <p:pic>
        <p:nvPicPr>
          <p:cNvPr id="8" name="Picture 2" descr="「925用藥安全日」活動記者會"/>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80637" y="3182133"/>
            <a:ext cx="2931523" cy="2235793"/>
          </a:xfrm>
          <a:prstGeom prst="rect">
            <a:avLst/>
          </a:prstGeom>
          <a:noFill/>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val="0"/>
              </a:ext>
            </a:extLst>
          </a:blip>
          <a:srcRect b="10970"/>
          <a:stretch/>
        </p:blipFill>
        <p:spPr>
          <a:xfrm>
            <a:off x="96832" y="3118541"/>
            <a:ext cx="2890992" cy="2289430"/>
          </a:xfrm>
          <a:prstGeom prst="rect">
            <a:avLst/>
          </a:prstGeom>
        </p:spPr>
      </p:pic>
    </p:spTree>
    <p:extLst>
      <p:ext uri="{BB962C8B-B14F-4D97-AF65-F5344CB8AC3E}">
        <p14:creationId xmlns:p14="http://schemas.microsoft.com/office/powerpoint/2010/main" val="2785275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內容版面配置區 2"/>
          <p:cNvSpPr>
            <a:spLocks noGrp="1"/>
          </p:cNvSpPr>
          <p:nvPr>
            <p:ph idx="1"/>
          </p:nvPr>
        </p:nvSpPr>
        <p:spPr>
          <a:xfrm>
            <a:off x="323850" y="1268413"/>
            <a:ext cx="8496300" cy="4897437"/>
          </a:xfrm>
        </p:spPr>
        <p:txBody>
          <a:bodyPr/>
          <a:lstStyle/>
          <a:p>
            <a:pPr marL="0" indent="0" eaLnBrk="1" hangingPunct="1">
              <a:lnSpc>
                <a:spcPct val="120000"/>
              </a:lnSpc>
              <a:buFont typeface="Arial" charset="0"/>
              <a:buNone/>
            </a:pPr>
            <a:r>
              <a:rPr lang="zh-TW" altLang="en-US" b="1" dirty="0" smtClean="0">
                <a:solidFill>
                  <a:srgbClr val="660033"/>
                </a:solidFill>
                <a:latin typeface="標楷體" pitchFamily="65" charset="-120"/>
              </a:rPr>
              <a:t>（一）</a:t>
            </a:r>
            <a:r>
              <a:rPr lang="zh-TW" altLang="zh-TW" b="1" dirty="0" smtClean="0">
                <a:solidFill>
                  <a:srgbClr val="660033"/>
                </a:solidFill>
                <a:latin typeface="標楷體" pitchFamily="65" charset="-120"/>
              </a:rPr>
              <a:t>預防勝於治療</a:t>
            </a:r>
            <a:r>
              <a:rPr lang="zh-TW" altLang="en-US" b="1" dirty="0" smtClean="0">
                <a:solidFill>
                  <a:srgbClr val="660033"/>
                </a:solidFill>
                <a:latin typeface="標楷體" pitchFamily="65" charset="-120"/>
              </a:rPr>
              <a:t>  </a:t>
            </a:r>
            <a:r>
              <a:rPr lang="zh-TW" altLang="zh-TW" b="1" dirty="0" smtClean="0">
                <a:solidFill>
                  <a:srgbClr val="660033"/>
                </a:solidFill>
                <a:latin typeface="標楷體" pitchFamily="65" charset="-120"/>
              </a:rPr>
              <a:t>健康資訊多留意</a:t>
            </a:r>
            <a:endParaRPr lang="en-US" altLang="zh-TW" b="1" dirty="0" smtClean="0">
              <a:solidFill>
                <a:srgbClr val="660033"/>
              </a:solidFill>
              <a:latin typeface="標楷體" pitchFamily="65" charset="-120"/>
            </a:endParaRPr>
          </a:p>
          <a:p>
            <a:pPr marL="0" lvl="1" indent="719138" eaLnBrk="1" hangingPunct="1">
              <a:lnSpc>
                <a:spcPct val="130000"/>
              </a:lnSpc>
              <a:buFont typeface="Arial" charset="0"/>
              <a:buNone/>
            </a:pPr>
            <a:r>
              <a:rPr lang="zh-TW" altLang="zh-TW" sz="2800" b="1" dirty="0" smtClean="0">
                <a:solidFill>
                  <a:srgbClr val="FF0000"/>
                </a:solidFill>
              </a:rPr>
              <a:t>養成良好的生活習慣，平日能均衡營養飲食、規律作息、適當運動且保持良好心情</a:t>
            </a:r>
            <a:r>
              <a:rPr lang="zh-TW" altLang="zh-TW" sz="2800" dirty="0" smtClean="0"/>
              <a:t>就是預防疾病最佳良方。</a:t>
            </a:r>
            <a:endParaRPr lang="en-US" altLang="zh-TW" sz="2800" dirty="0" smtClean="0"/>
          </a:p>
          <a:p>
            <a:pPr marL="0" lvl="1" indent="719138" eaLnBrk="1" hangingPunct="1">
              <a:lnSpc>
                <a:spcPct val="130000"/>
              </a:lnSpc>
              <a:buFont typeface="Arial" charset="0"/>
              <a:buNone/>
            </a:pPr>
            <a:r>
              <a:rPr lang="zh-TW" altLang="zh-TW" sz="2800" dirty="0" smtClean="0"/>
              <a:t>且</a:t>
            </a:r>
            <a:r>
              <a:rPr lang="zh-TW" altLang="zh-TW" sz="2800" b="1" dirty="0" smtClean="0">
                <a:solidFill>
                  <a:srgbClr val="FF0000"/>
                </a:solidFill>
              </a:rPr>
              <a:t>多留意健康及正確用藥訊息</a:t>
            </a:r>
            <a:r>
              <a:rPr lang="zh-TW" altLang="zh-TW" sz="2800" dirty="0" smtClean="0"/>
              <a:t>，如健康講座、醫藥雜誌、衛生福利部、食品藥物管理署網站</a:t>
            </a:r>
            <a:r>
              <a:rPr lang="en-US" altLang="zh-TW" sz="2800" dirty="0" smtClean="0"/>
              <a:t>…</a:t>
            </a:r>
            <a:r>
              <a:rPr lang="zh-TW" altLang="zh-TW" sz="2800" dirty="0" smtClean="0"/>
              <a:t>等，最好能主動向專業醫療人員（如醫師、藥師）</a:t>
            </a:r>
            <a:r>
              <a:rPr lang="zh-TW" altLang="en-US" sz="2800" dirty="0" smtClean="0"/>
              <a:t>或社區藥局</a:t>
            </a:r>
            <a:r>
              <a:rPr lang="zh-TW" altLang="zh-TW" sz="2800" dirty="0" smtClean="0"/>
              <a:t>諮詢。</a:t>
            </a:r>
          </a:p>
        </p:txBody>
      </p:sp>
      <p:pic>
        <p:nvPicPr>
          <p:cNvPr id="20484"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5300664"/>
            <a:ext cx="1000329"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圖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0101" y="5307013"/>
            <a:ext cx="2796356" cy="139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圖片 10"/>
          <p:cNvPicPr>
            <a:picLocks noChangeAspect="1"/>
          </p:cNvPicPr>
          <p:nvPr/>
        </p:nvPicPr>
        <p:blipFill>
          <a:blip r:embed="rId6">
            <a:extLst>
              <a:ext uri="{28A0092B-C50C-407E-A947-70E740481C1C}">
                <a14:useLocalDpi xmlns:a14="http://schemas.microsoft.com/office/drawing/2010/main" val="0"/>
              </a:ext>
            </a:extLst>
          </a:blip>
          <a:srcRect l="10399" r="9808"/>
          <a:stretch>
            <a:fillRect/>
          </a:stretch>
        </p:blipFill>
        <p:spPr bwMode="auto">
          <a:xfrm>
            <a:off x="7611690" y="738188"/>
            <a:ext cx="9207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能力一  做身體的主人 </a:t>
            </a:r>
          </a:p>
        </p:txBody>
      </p:sp>
      <p:sp>
        <p:nvSpPr>
          <p:cNvPr id="2" name="投影片編號版面配置區 1"/>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25671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能力一  做身體的主人 </a:t>
            </a:r>
          </a:p>
        </p:txBody>
      </p:sp>
      <p:sp>
        <p:nvSpPr>
          <p:cNvPr id="3" name="內容版面配置區 2"/>
          <p:cNvSpPr>
            <a:spLocks noGrp="1"/>
          </p:cNvSpPr>
          <p:nvPr>
            <p:ph idx="1"/>
          </p:nvPr>
        </p:nvSpPr>
        <p:spPr>
          <a:xfrm>
            <a:off x="323850" y="1268413"/>
            <a:ext cx="8431213" cy="5589587"/>
          </a:xfrm>
        </p:spPr>
        <p:txBody>
          <a:bodyPr rtlCol="0">
            <a:normAutofit fontScale="92500" lnSpcReduction="10000"/>
          </a:bodyPr>
          <a:lstStyle/>
          <a:p>
            <a:pPr marL="0" indent="0" eaLnBrk="1" fontAlgn="auto" hangingPunct="1">
              <a:spcAft>
                <a:spcPts val="0"/>
              </a:spcAft>
              <a:buFont typeface="Arial" pitchFamily="34" charset="0"/>
              <a:buNone/>
              <a:defRPr/>
            </a:pPr>
            <a:r>
              <a:rPr lang="zh-TW" altLang="en-US" b="1" dirty="0" smtClean="0">
                <a:solidFill>
                  <a:srgbClr val="660033"/>
                </a:solidFill>
                <a:latin typeface="標楷體" panose="03000509000000000000" pitchFamily="65" charset="-120"/>
              </a:rPr>
              <a:t>（二）</a:t>
            </a:r>
            <a:r>
              <a:rPr lang="zh-TW" altLang="zh-TW" b="1" dirty="0" smtClean="0">
                <a:solidFill>
                  <a:srgbClr val="660033"/>
                </a:solidFill>
                <a:latin typeface="標楷體" panose="03000509000000000000" pitchFamily="65" charset="-120"/>
              </a:rPr>
              <a:t>謹慎</a:t>
            </a:r>
            <a:r>
              <a:rPr lang="zh-TW" altLang="zh-TW" b="1" dirty="0">
                <a:solidFill>
                  <a:srgbClr val="660033"/>
                </a:solidFill>
                <a:latin typeface="標楷體" panose="03000509000000000000" pitchFamily="65" charset="-120"/>
              </a:rPr>
              <a:t>判斷再</a:t>
            </a:r>
            <a:r>
              <a:rPr lang="zh-TW" altLang="zh-TW" b="1" dirty="0" smtClean="0">
                <a:solidFill>
                  <a:srgbClr val="660033"/>
                </a:solidFill>
                <a:latin typeface="標楷體" panose="03000509000000000000" pitchFamily="65" charset="-120"/>
              </a:rPr>
              <a:t>決定</a:t>
            </a:r>
            <a:r>
              <a:rPr lang="zh-TW" altLang="en-US" b="1" dirty="0" smtClean="0">
                <a:solidFill>
                  <a:srgbClr val="660033"/>
                </a:solidFill>
                <a:latin typeface="標楷體" panose="03000509000000000000" pitchFamily="65" charset="-120"/>
              </a:rPr>
              <a:t>  </a:t>
            </a:r>
            <a:r>
              <a:rPr lang="zh-TW" altLang="zh-TW" b="1" dirty="0">
                <a:solidFill>
                  <a:srgbClr val="660033"/>
                </a:solidFill>
                <a:latin typeface="標楷體" panose="03000509000000000000" pitchFamily="65" charset="-120"/>
              </a:rPr>
              <a:t>來路不明不亂買</a:t>
            </a:r>
            <a:endParaRPr lang="en-US" altLang="zh-TW" b="1" dirty="0">
              <a:solidFill>
                <a:srgbClr val="660033"/>
              </a:solidFill>
              <a:latin typeface="標楷體" panose="03000509000000000000" pitchFamily="65" charset="-120"/>
            </a:endParaRPr>
          </a:p>
          <a:p>
            <a:pPr marL="0" indent="719138" eaLnBrk="1" fontAlgn="auto" hangingPunct="1">
              <a:lnSpc>
                <a:spcPct val="150000"/>
              </a:lnSpc>
              <a:spcAft>
                <a:spcPts val="0"/>
              </a:spcAft>
              <a:buFont typeface="Arial" pitchFamily="34" charset="0"/>
              <a:buNone/>
              <a:defRPr/>
            </a:pPr>
            <a:r>
              <a:rPr lang="zh-TW" altLang="zh-TW" dirty="0" smtClean="0"/>
              <a:t>對於</a:t>
            </a:r>
            <a:r>
              <a:rPr lang="zh-TW" altLang="zh-TW" dirty="0"/>
              <a:t>獲得的健康及用藥資訊不能盡信，要謹慎判斷再決定。</a:t>
            </a:r>
            <a:r>
              <a:rPr lang="zh-TW" altLang="zh-TW" b="1" dirty="0">
                <a:solidFill>
                  <a:srgbClr val="FF0000"/>
                </a:solidFill>
              </a:rPr>
              <a:t>應知道藥品都存在副作用或使用的風險性，購買藥品應至有藥師執業之藥局購買</a:t>
            </a:r>
            <a:r>
              <a:rPr lang="zh-TW" altLang="zh-TW" dirty="0"/>
              <a:t>才安心</a:t>
            </a:r>
            <a:r>
              <a:rPr lang="zh-TW" altLang="zh-TW" dirty="0" smtClean="0"/>
              <a:t>。不</a:t>
            </a:r>
            <a:r>
              <a:rPr lang="zh-TW" altLang="zh-TW" dirty="0"/>
              <a:t>買來路不明的藥品，</a:t>
            </a:r>
            <a:r>
              <a:rPr lang="zh-TW" altLang="zh-TW" b="1" dirty="0">
                <a:solidFill>
                  <a:srgbClr val="FF0000"/>
                </a:solidFill>
              </a:rPr>
              <a:t>遵守「不聽、不信、不買、不吃、不推薦」原則</a:t>
            </a:r>
            <a:r>
              <a:rPr lang="zh-TW" altLang="zh-TW" dirty="0" smtClean="0"/>
              <a:t>。</a:t>
            </a:r>
            <a:endParaRPr lang="en-US" altLang="zh-TW" dirty="0" smtClean="0"/>
          </a:p>
          <a:p>
            <a:pPr marL="0" lvl="0" indent="0" eaLnBrk="1" hangingPunct="1">
              <a:buClr>
                <a:srgbClr val="336699"/>
              </a:buClr>
              <a:buNone/>
            </a:pPr>
            <a:r>
              <a:rPr lang="zh-TW" altLang="en-US" b="1" dirty="0">
                <a:solidFill>
                  <a:srgbClr val="660033"/>
                </a:solidFill>
                <a:latin typeface="標楷體" pitchFamily="65" charset="-120"/>
              </a:rPr>
              <a:t>（三）</a:t>
            </a:r>
            <a:r>
              <a:rPr lang="zh-TW" altLang="zh-TW" b="1" dirty="0">
                <a:solidFill>
                  <a:srgbClr val="660033"/>
                </a:solidFill>
                <a:latin typeface="標楷體" pitchFamily="65" charset="-120"/>
              </a:rPr>
              <a:t>嚴重症狀應就醫</a:t>
            </a:r>
            <a:r>
              <a:rPr lang="zh-TW" altLang="en-US" b="1" dirty="0">
                <a:solidFill>
                  <a:srgbClr val="660033"/>
                </a:solidFill>
                <a:latin typeface="標楷體" pitchFamily="65" charset="-120"/>
              </a:rPr>
              <a:t>  </a:t>
            </a:r>
            <a:r>
              <a:rPr lang="zh-TW" altLang="zh-TW" b="1" dirty="0">
                <a:solidFill>
                  <a:srgbClr val="660033"/>
                </a:solidFill>
                <a:latin typeface="標楷體" pitchFamily="65" charset="-120"/>
              </a:rPr>
              <a:t>長期使用要評估</a:t>
            </a:r>
            <a:endParaRPr lang="en-US" altLang="zh-TW" b="1" dirty="0">
              <a:solidFill>
                <a:srgbClr val="660033"/>
              </a:solidFill>
              <a:latin typeface="標楷體" pitchFamily="65" charset="-120"/>
            </a:endParaRPr>
          </a:p>
          <a:p>
            <a:pPr marL="0" lvl="1" indent="719138" eaLnBrk="1" hangingPunct="1">
              <a:buClr>
                <a:srgbClr val="336699"/>
              </a:buClr>
              <a:buNone/>
            </a:pPr>
            <a:r>
              <a:rPr lang="zh-TW" altLang="zh-TW" sz="2800" dirty="0">
                <a:solidFill>
                  <a:srgbClr val="000000"/>
                </a:solidFill>
              </a:rPr>
              <a:t>使用藥品後要</a:t>
            </a:r>
            <a:r>
              <a:rPr lang="zh-TW" altLang="zh-TW" sz="2800" b="1" dirty="0">
                <a:solidFill>
                  <a:srgbClr val="FF0000"/>
                </a:solidFill>
              </a:rPr>
              <a:t>注意症狀是否有好轉，</a:t>
            </a:r>
            <a:r>
              <a:rPr lang="zh-TW" altLang="zh-TW" sz="2800" dirty="0">
                <a:solidFill>
                  <a:srgbClr val="000000"/>
                </a:solidFill>
              </a:rPr>
              <a:t>如果</a:t>
            </a:r>
            <a:r>
              <a:rPr lang="zh-TW" altLang="zh-TW" sz="2800" b="1" dirty="0">
                <a:solidFill>
                  <a:srgbClr val="FF0000"/>
                </a:solidFill>
              </a:rPr>
              <a:t>症狀變得更為嚴重，發生副作用或不良反應，如藥品過敏等症狀，應儘速就醫</a:t>
            </a:r>
            <a:r>
              <a:rPr lang="zh-TW" altLang="zh-TW" sz="2800" dirty="0" smtClean="0">
                <a:solidFill>
                  <a:srgbClr val="000000"/>
                </a:solidFill>
              </a:rPr>
              <a:t>。使用</a:t>
            </a:r>
            <a:r>
              <a:rPr lang="zh-TW" altLang="zh-TW" sz="2800" dirty="0">
                <a:solidFill>
                  <a:srgbClr val="000000"/>
                </a:solidFill>
              </a:rPr>
              <a:t>藥品時，無論是醫生開的或</a:t>
            </a:r>
            <a:r>
              <a:rPr lang="zh-TW" altLang="en-US" sz="2800" dirty="0">
                <a:solidFill>
                  <a:srgbClr val="000000"/>
                </a:solidFill>
              </a:rPr>
              <a:t>社區</a:t>
            </a:r>
            <a:r>
              <a:rPr lang="zh-TW" altLang="zh-TW" sz="2800" dirty="0">
                <a:solidFill>
                  <a:srgbClr val="000000"/>
                </a:solidFill>
              </a:rPr>
              <a:t>藥局購買的藥品都</a:t>
            </a:r>
            <a:r>
              <a:rPr lang="zh-TW" altLang="zh-TW" sz="2800" b="1" dirty="0">
                <a:solidFill>
                  <a:srgbClr val="FF0000"/>
                </a:solidFill>
              </a:rPr>
              <a:t>不建議長期自行使用，應有專業的醫師或藥師定期評估才安全</a:t>
            </a:r>
            <a:r>
              <a:rPr lang="zh-TW" altLang="zh-TW" sz="2800" dirty="0">
                <a:solidFill>
                  <a:srgbClr val="000000"/>
                </a:solidFill>
              </a:rPr>
              <a:t>。</a:t>
            </a:r>
          </a:p>
          <a:p>
            <a:pPr marL="0" indent="719138" eaLnBrk="1" fontAlgn="auto" hangingPunct="1">
              <a:lnSpc>
                <a:spcPct val="150000"/>
              </a:lnSpc>
              <a:spcAft>
                <a:spcPts val="0"/>
              </a:spcAft>
              <a:buFont typeface="Arial" pitchFamily="34" charset="0"/>
              <a:buNone/>
              <a:defRPr/>
            </a:pPr>
            <a:endParaRPr lang="en-US" altLang="zh-TW" dirty="0" smtClean="0"/>
          </a:p>
          <a:p>
            <a:pPr marL="0" indent="719138" eaLnBrk="1" fontAlgn="auto" hangingPunct="1">
              <a:lnSpc>
                <a:spcPct val="150000"/>
              </a:lnSpc>
              <a:spcAft>
                <a:spcPts val="0"/>
              </a:spcAft>
              <a:buFont typeface="Arial" pitchFamily="34" charset="0"/>
              <a:buNone/>
              <a:defRPr/>
            </a:pPr>
            <a:endParaRPr lang="en-US" altLang="zh-TW" dirty="0" smtClean="0">
              <a:latin typeface="標楷體" pitchFamily="65" charset="-120"/>
            </a:endParaRPr>
          </a:p>
        </p:txBody>
      </p:sp>
      <p:pic>
        <p:nvPicPr>
          <p:cNvPr id="21509"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44201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能力一  做身體的主人 </a:t>
            </a:r>
          </a:p>
        </p:txBody>
      </p:sp>
      <p:sp>
        <p:nvSpPr>
          <p:cNvPr id="23555" name="內容版面配置區 2"/>
          <p:cNvSpPr>
            <a:spLocks noGrp="1"/>
          </p:cNvSpPr>
          <p:nvPr>
            <p:ph idx="1"/>
          </p:nvPr>
        </p:nvSpPr>
        <p:spPr>
          <a:xfrm>
            <a:off x="323850" y="1268413"/>
            <a:ext cx="8431213" cy="5040312"/>
          </a:xfrm>
        </p:spPr>
        <p:txBody>
          <a:bodyPr/>
          <a:lstStyle/>
          <a:p>
            <a:pPr marL="0" indent="0" eaLnBrk="1" hangingPunct="1">
              <a:lnSpc>
                <a:spcPct val="130000"/>
              </a:lnSpc>
              <a:buFont typeface="Arial" charset="0"/>
              <a:buNone/>
            </a:pPr>
            <a:r>
              <a:rPr lang="zh-TW" altLang="en-US" b="1" dirty="0" smtClean="0">
                <a:solidFill>
                  <a:srgbClr val="660033"/>
                </a:solidFill>
                <a:latin typeface="標楷體" pitchFamily="65" charset="-120"/>
              </a:rPr>
              <a:t>（四）</a:t>
            </a:r>
            <a:r>
              <a:rPr lang="zh-TW" altLang="zh-TW" b="1" dirty="0" smtClean="0">
                <a:solidFill>
                  <a:srgbClr val="660033"/>
                </a:solidFill>
                <a:latin typeface="標楷體" pitchFamily="65" charset="-120"/>
              </a:rPr>
              <a:t>詢問醫師或藥師　安全用藥有保障</a:t>
            </a:r>
            <a:endParaRPr lang="en-US" altLang="zh-TW" b="1" dirty="0" smtClean="0">
              <a:solidFill>
                <a:srgbClr val="660033"/>
              </a:solidFill>
              <a:latin typeface="標楷體" pitchFamily="65" charset="-120"/>
            </a:endParaRPr>
          </a:p>
          <a:p>
            <a:pPr marL="0" lvl="2" indent="719138" eaLnBrk="1" hangingPunct="1">
              <a:lnSpc>
                <a:spcPct val="130000"/>
              </a:lnSpc>
              <a:buNone/>
            </a:pPr>
            <a:r>
              <a:rPr lang="zh-TW" altLang="zh-TW" sz="2800" dirty="0" smtClean="0"/>
              <a:t>每個人的症狀、體質都有所不同，</a:t>
            </a:r>
            <a:r>
              <a:rPr lang="zh-TW" altLang="zh-TW" sz="2800" b="1" dirty="0" smtClean="0">
                <a:solidFill>
                  <a:srgbClr val="FF0000"/>
                </a:solidFill>
              </a:rPr>
              <a:t>不要使用別人的藥品</a:t>
            </a:r>
            <a:r>
              <a:rPr lang="zh-TW" altLang="en-US" sz="2800" dirty="0" smtClean="0"/>
              <a:t> （醫療資源充裕、藥品非禮品不可以亂送）</a:t>
            </a:r>
            <a:r>
              <a:rPr lang="zh-TW" altLang="zh-TW" sz="2800" dirty="0"/>
              <a:t>。</a:t>
            </a:r>
            <a:endParaRPr lang="en-US" altLang="zh-TW" sz="2800" dirty="0" smtClean="0"/>
          </a:p>
          <a:p>
            <a:pPr marL="0" lvl="2" indent="719138" eaLnBrk="1" hangingPunct="1">
              <a:lnSpc>
                <a:spcPct val="130000"/>
              </a:lnSpc>
              <a:buFont typeface="Arial" charset="0"/>
              <a:buNone/>
            </a:pPr>
            <a:r>
              <a:rPr lang="zh-TW" altLang="zh-TW" sz="2800" dirty="0" smtClean="0"/>
              <a:t>在就醫或購買藥品時</a:t>
            </a:r>
            <a:r>
              <a:rPr lang="zh-TW" altLang="zh-TW" sz="2800" b="1" dirty="0" smtClean="0">
                <a:solidFill>
                  <a:srgbClr val="FF0000"/>
                </a:solidFill>
              </a:rPr>
              <a:t>應針對症狀向醫師、藥師詢問及討論</a:t>
            </a:r>
            <a:r>
              <a:rPr lang="zh-TW" altLang="zh-TW" sz="2800" dirty="0" smtClean="0"/>
              <a:t>，選擇適合目前需求的藥品來使用，並詢問藥品使用的注意事項。</a:t>
            </a:r>
            <a:endParaRPr lang="en-US" altLang="zh-TW" sz="2800" dirty="0" smtClean="0"/>
          </a:p>
          <a:p>
            <a:pPr marL="0" lvl="2" indent="719138" eaLnBrk="1" hangingPunct="1">
              <a:lnSpc>
                <a:spcPct val="130000"/>
              </a:lnSpc>
              <a:buNone/>
            </a:pPr>
            <a:r>
              <a:rPr lang="zh-TW" altLang="en-US" sz="2800" dirty="0"/>
              <a:t>購買藥品應依照「</a:t>
            </a:r>
            <a:r>
              <a:rPr lang="zh-TW" altLang="en-US" sz="2800" b="1" u="sng" dirty="0">
                <a:solidFill>
                  <a:srgbClr val="FF0000"/>
                </a:solidFill>
              </a:rPr>
              <a:t>看懂藥品標示五</a:t>
            </a:r>
            <a:r>
              <a:rPr lang="zh-TW" altLang="en-US" sz="2800" b="1" u="sng" dirty="0" smtClean="0">
                <a:solidFill>
                  <a:srgbClr val="FF0000"/>
                </a:solidFill>
              </a:rPr>
              <a:t>問</a:t>
            </a:r>
            <a:r>
              <a:rPr lang="zh-TW" altLang="en-US" sz="2800" dirty="0" smtClean="0"/>
              <a:t>」</a:t>
            </a:r>
            <a:r>
              <a:rPr lang="zh-TW" altLang="en-US" sz="2800" dirty="0"/>
              <a:t>詢問藥師及檢視自己是否清楚藥品標示。</a:t>
            </a:r>
            <a:endParaRPr lang="en-US" altLang="zh-TW" sz="2800" dirty="0"/>
          </a:p>
        </p:txBody>
      </p:sp>
      <p:pic>
        <p:nvPicPr>
          <p:cNvPr id="23557"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圖片 7" descr="A3五要（要看標示）海報1.jpg - Windows Live 影像中心"/>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88640"/>
            <a:ext cx="1424166" cy="167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04153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42852"/>
            <a:ext cx="8640960" cy="828675"/>
          </a:xfrm>
        </p:spPr>
        <p:txBody>
          <a:bodyPr>
            <a:normAutofit/>
          </a:bodyPr>
          <a:lstStyle/>
          <a:p>
            <a:pPr fontAlgn="auto">
              <a:spcAft>
                <a:spcPts val="0"/>
              </a:spcAft>
              <a:defRPr/>
            </a:pPr>
            <a:r>
              <a:rPr lang="zh-TW" altLang="en-US" sz="3200" kern="0" dirty="0">
                <a:solidFill>
                  <a:srgbClr val="003399"/>
                </a:solidFill>
              </a:rPr>
              <a:t>藥品標示要看清，詢問藥師最安心</a:t>
            </a:r>
          </a:p>
        </p:txBody>
      </p:sp>
      <p:sp>
        <p:nvSpPr>
          <p:cNvPr id="4" name="內容版面配置區 3"/>
          <p:cNvSpPr>
            <a:spLocks noGrp="1"/>
          </p:cNvSpPr>
          <p:nvPr>
            <p:ph idx="1"/>
          </p:nvPr>
        </p:nvSpPr>
        <p:spPr>
          <a:xfrm>
            <a:off x="251520" y="785794"/>
            <a:ext cx="8640959" cy="642942"/>
          </a:xfrm>
        </p:spPr>
        <p:txBody>
          <a:bodyPr/>
          <a:lstStyle/>
          <a:p>
            <a:r>
              <a:rPr lang="zh-TW" altLang="en-US" sz="2800" dirty="0" smtClean="0">
                <a:latin typeface="標楷體" panose="03000509000000000000" pitchFamily="65" charset="-120"/>
                <a:ea typeface="標楷體" panose="03000509000000000000" pitchFamily="65" charset="-120"/>
              </a:rPr>
              <a:t>看懂藥品標示五問</a:t>
            </a:r>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latin typeface="標楷體" panose="03000509000000000000" pitchFamily="65" charset="-120"/>
              <a:ea typeface="標楷體" panose="03000509000000000000" pitchFamily="65" charset="-120"/>
            </a:endParaRPr>
          </a:p>
          <a:p>
            <a:endParaRPr lang="en-US" altLang="zh-TW" sz="2800" dirty="0" smtClean="0"/>
          </a:p>
          <a:p>
            <a:endParaRPr lang="en-US" altLang="zh-TW" sz="2800" dirty="0" smtClean="0"/>
          </a:p>
        </p:txBody>
      </p:sp>
      <p:graphicFrame>
        <p:nvGraphicFramePr>
          <p:cNvPr id="5" name="表格 4"/>
          <p:cNvGraphicFramePr>
            <a:graphicFrameLocks noGrp="1"/>
          </p:cNvGraphicFramePr>
          <p:nvPr>
            <p:extLst/>
          </p:nvPr>
        </p:nvGraphicFramePr>
        <p:xfrm>
          <a:off x="6350" y="1348760"/>
          <a:ext cx="9137650" cy="4937760"/>
        </p:xfrm>
        <a:graphic>
          <a:graphicData uri="http://schemas.openxmlformats.org/drawingml/2006/table">
            <a:tbl>
              <a:tblPr firstRow="1" bandRow="1">
                <a:tableStyleId>{5C22544A-7EE6-4342-B048-85BDC9FD1C3A}</a:tableStyleId>
              </a:tblPr>
              <a:tblGrid>
                <a:gridCol w="4490052">
                  <a:extLst>
                    <a:ext uri="{9D8B030D-6E8A-4147-A177-3AD203B41FA5}">
                      <a16:colId xmlns:a16="http://schemas.microsoft.com/office/drawing/2014/main" xmlns="" val="20000"/>
                    </a:ext>
                  </a:extLst>
                </a:gridCol>
                <a:gridCol w="4647598">
                  <a:extLst>
                    <a:ext uri="{9D8B030D-6E8A-4147-A177-3AD203B41FA5}">
                      <a16:colId xmlns:a16="http://schemas.microsoft.com/office/drawing/2014/main" xmlns="" val="20001"/>
                    </a:ext>
                  </a:extLst>
                </a:gridCol>
              </a:tblGrid>
              <a:tr h="436565">
                <a:tc>
                  <a:txBody>
                    <a:bodyPr/>
                    <a:lstStyle/>
                    <a:p>
                      <a:pPr algn="ctr"/>
                      <a:r>
                        <a:rPr lang="zh-TW" altLang="en-US" sz="2400" dirty="0" smtClean="0">
                          <a:latin typeface="標楷體" panose="03000509000000000000" pitchFamily="65" charset="-120"/>
                          <a:ea typeface="標楷體" panose="03000509000000000000" pitchFamily="65" charset="-120"/>
                        </a:rPr>
                        <a:t>五問藥師</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400" dirty="0" smtClean="0">
                          <a:latin typeface="標楷體" panose="03000509000000000000" pitchFamily="65" charset="-120"/>
                          <a:ea typeface="標楷體" panose="03000509000000000000" pitchFamily="65" charset="-120"/>
                        </a:rPr>
                        <a:t>五看標示</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0"/>
                  </a:ext>
                </a:extLst>
              </a:tr>
              <a:tr h="785818">
                <a:tc>
                  <a:txBody>
                    <a:bodyPr/>
                    <a:lstStyle/>
                    <a:p>
                      <a:r>
                        <a:rPr lang="zh-TW" altLang="en-US" sz="2400" dirty="0" smtClean="0">
                          <a:latin typeface="標楷體" panose="03000509000000000000" pitchFamily="65" charset="-120"/>
                          <a:ea typeface="標楷體" panose="03000509000000000000" pitchFamily="65" charset="-120"/>
                        </a:rPr>
                        <a:t>一問</a:t>
                      </a:r>
                      <a:r>
                        <a:rPr lang="zh-TW" altLang="en-US" sz="2400" dirty="0" smtClean="0">
                          <a:solidFill>
                            <a:srgbClr val="FF0000"/>
                          </a:solidFill>
                          <a:latin typeface="標楷體" panose="03000509000000000000" pitchFamily="65" charset="-120"/>
                          <a:ea typeface="標楷體" panose="03000509000000000000" pitchFamily="65" charset="-120"/>
                        </a:rPr>
                        <a:t>用途</a:t>
                      </a:r>
                      <a:r>
                        <a:rPr lang="zh-TW" altLang="en-US" sz="2400" dirty="0" smtClean="0">
                          <a:latin typeface="標楷體" panose="03000509000000000000" pitchFamily="65" charset="-120"/>
                          <a:ea typeface="標楷體" panose="03000509000000000000" pitchFamily="65" charset="-120"/>
                        </a:rPr>
                        <a:t>：我目前的狀況適合這</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個藥品嗎？</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一看：藥品的用途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適應症</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、藥</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品名稱、成份</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1"/>
                  </a:ext>
                </a:extLst>
              </a:tr>
              <a:tr h="785818">
                <a:tc>
                  <a:txBody>
                    <a:bodyPr/>
                    <a:lstStyle/>
                    <a:p>
                      <a:r>
                        <a:rPr lang="zh-TW" altLang="en-US" sz="2400" dirty="0" smtClean="0">
                          <a:latin typeface="標楷體" panose="03000509000000000000" pitchFamily="65" charset="-120"/>
                          <a:ea typeface="標楷體" panose="03000509000000000000" pitchFamily="65" charset="-120"/>
                        </a:rPr>
                        <a:t>二問</a:t>
                      </a:r>
                      <a:r>
                        <a:rPr lang="zh-TW" altLang="en-US" sz="2400" dirty="0" smtClean="0">
                          <a:solidFill>
                            <a:srgbClr val="FF0000"/>
                          </a:solidFill>
                          <a:latin typeface="標楷體" panose="03000509000000000000" pitchFamily="65" charset="-120"/>
                          <a:ea typeface="標楷體" panose="03000509000000000000" pitchFamily="65" charset="-120"/>
                        </a:rPr>
                        <a:t>用法</a:t>
                      </a:r>
                      <a:r>
                        <a:rPr lang="zh-TW" altLang="en-US" sz="2400" dirty="0" smtClean="0">
                          <a:latin typeface="標楷體" panose="03000509000000000000" pitchFamily="65" charset="-120"/>
                          <a:ea typeface="標楷體" panose="03000509000000000000" pitchFamily="65" charset="-120"/>
                        </a:rPr>
                        <a:t>：我該如何使用這個藥　</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品？</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二看：藥品的用法用量、有效期</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限</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2"/>
                  </a:ext>
                </a:extLst>
              </a:tr>
              <a:tr h="1135070">
                <a:tc>
                  <a:txBody>
                    <a:bodyPr/>
                    <a:lstStyle/>
                    <a:p>
                      <a:r>
                        <a:rPr lang="zh-TW" altLang="en-US" sz="2400" dirty="0" smtClean="0">
                          <a:latin typeface="標楷體" panose="03000509000000000000" pitchFamily="65" charset="-120"/>
                          <a:ea typeface="標楷體" panose="03000509000000000000" pitchFamily="65" charset="-120"/>
                        </a:rPr>
                        <a:t>三問</a:t>
                      </a:r>
                      <a:r>
                        <a:rPr lang="zh-TW" altLang="en-US" sz="2400" dirty="0" smtClean="0">
                          <a:solidFill>
                            <a:srgbClr val="FF0000"/>
                          </a:solidFill>
                          <a:latin typeface="標楷體" panose="03000509000000000000" pitchFamily="65" charset="-120"/>
                          <a:ea typeface="標楷體" panose="03000509000000000000" pitchFamily="65" charset="-120"/>
                        </a:rPr>
                        <a:t>注意</a:t>
                      </a:r>
                      <a:r>
                        <a:rPr lang="zh-TW" altLang="en-US" sz="2400" dirty="0" smtClean="0">
                          <a:latin typeface="標楷體" panose="03000509000000000000" pitchFamily="65" charset="-120"/>
                          <a:ea typeface="標楷體" panose="03000509000000000000" pitchFamily="65" charset="-120"/>
                        </a:rPr>
                        <a:t>：我該注意哪些事情？</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三看：藥品說明書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仿單</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的副作</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用、注意事項、藥品類別、</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許可證字號</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3"/>
                  </a:ext>
                </a:extLst>
              </a:tr>
              <a:tr h="785818">
                <a:tc>
                  <a:txBody>
                    <a:bodyPr/>
                    <a:lstStyle/>
                    <a:p>
                      <a:r>
                        <a:rPr lang="zh-TW" altLang="en-US" sz="2400" dirty="0" smtClean="0">
                          <a:latin typeface="標楷體" panose="03000509000000000000" pitchFamily="65" charset="-120"/>
                          <a:ea typeface="標楷體" panose="03000509000000000000" pitchFamily="65" charset="-120"/>
                        </a:rPr>
                        <a:t>四問</a:t>
                      </a:r>
                      <a:r>
                        <a:rPr lang="zh-TW" altLang="en-US" sz="2400" dirty="0" smtClean="0">
                          <a:solidFill>
                            <a:srgbClr val="FF0000"/>
                          </a:solidFill>
                          <a:latin typeface="標楷體" panose="03000509000000000000" pitchFamily="65" charset="-120"/>
                          <a:ea typeface="標楷體" panose="03000509000000000000" pitchFamily="65" charset="-120"/>
                        </a:rPr>
                        <a:t>禁忌</a:t>
                      </a:r>
                      <a:r>
                        <a:rPr lang="zh-TW" altLang="en-US" sz="2400" dirty="0" smtClean="0">
                          <a:latin typeface="標楷體" panose="03000509000000000000" pitchFamily="65" charset="-120"/>
                          <a:ea typeface="標楷體" panose="03000509000000000000" pitchFamily="65" charset="-120"/>
                        </a:rPr>
                        <a:t>：我有哪些情況下不能</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使用這個藥品？</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四看：不得使用族群</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禁忌症</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警</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語</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4"/>
                  </a:ext>
                </a:extLst>
              </a:tr>
              <a:tr h="785818">
                <a:tc>
                  <a:txBody>
                    <a:bodyPr/>
                    <a:lstStyle/>
                    <a:p>
                      <a:r>
                        <a:rPr lang="zh-TW" altLang="en-US" sz="2400" dirty="0" smtClean="0">
                          <a:latin typeface="標楷體" panose="03000509000000000000" pitchFamily="65" charset="-120"/>
                          <a:ea typeface="標楷體" panose="03000509000000000000" pitchFamily="65" charset="-120"/>
                        </a:rPr>
                        <a:t>五問</a:t>
                      </a:r>
                      <a:r>
                        <a:rPr lang="zh-TW" altLang="en-US" sz="2400" dirty="0" smtClean="0">
                          <a:solidFill>
                            <a:srgbClr val="FF0000"/>
                          </a:solidFill>
                          <a:latin typeface="標楷體" panose="03000509000000000000" pitchFamily="65" charset="-120"/>
                          <a:ea typeface="標楷體" panose="03000509000000000000" pitchFamily="65" charset="-120"/>
                        </a:rPr>
                        <a:t>資訊</a:t>
                      </a:r>
                      <a:r>
                        <a:rPr lang="zh-TW" altLang="en-US" sz="2400" dirty="0" smtClean="0">
                          <a:latin typeface="標楷體" panose="03000509000000000000" pitchFamily="65" charset="-120"/>
                          <a:ea typeface="標楷體" panose="03000509000000000000" pitchFamily="65" charset="-120"/>
                        </a:rPr>
                        <a:t>：我該如何取得更多的</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藥品資訊？</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r>
                        <a:rPr lang="zh-TW" altLang="en-US" sz="2400" dirty="0" smtClean="0">
                          <a:latin typeface="標楷體" panose="03000509000000000000" pitchFamily="65" charset="-120"/>
                          <a:ea typeface="標楷體" panose="03000509000000000000" pitchFamily="65" charset="-120"/>
                        </a:rPr>
                        <a:t>五看：藥品諮詢專線、藥品說明</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　　　書</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仿單</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5"/>
                  </a:ext>
                </a:extLst>
              </a:tr>
            </a:tbl>
          </a:graphicData>
        </a:graphic>
      </p:graphicFrame>
      <p:pic>
        <p:nvPicPr>
          <p:cNvPr id="6"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1"/>
          <p:cNvSpPr txBox="1">
            <a:spLocks/>
          </p:cNvSpPr>
          <p:nvPr/>
        </p:nvSpPr>
        <p:spPr>
          <a:xfrm>
            <a:off x="6948488" y="6356350"/>
            <a:ext cx="2133600" cy="365125"/>
          </a:xfrm>
          <a:prstGeom prst="rect">
            <a:avLst/>
          </a:prstGeom>
        </p:spPr>
        <p:txBody>
          <a:bodyPr/>
          <a:lstStyle>
            <a:defPPr>
              <a:defRPr lang="zh-TW"/>
            </a:defPPr>
            <a:lvl1pPr algn="r" rtl="0" fontAlgn="auto">
              <a:spcBef>
                <a:spcPts val="0"/>
              </a:spcBef>
              <a:spcAft>
                <a:spcPts val="0"/>
              </a:spcAft>
              <a:defRPr kumimoji="0" sz="1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a:lstStyle>
          <a:p>
            <a:pPr>
              <a:defRPr/>
            </a:pPr>
            <a:fld id="{A88E173F-7835-46AF-B23F-AC1CD583B554}" type="slidenum">
              <a:rPr lang="zh-TW" altLang="en-US" smtClean="0">
                <a:solidFill>
                  <a:prstClr val="black"/>
                </a:solidFill>
                <a:ea typeface="新細明體"/>
              </a:rPr>
              <a:pPr>
                <a:defRPr/>
              </a:pPr>
              <a:t>13</a:t>
            </a:fld>
            <a:endParaRPr lang="zh-TW" altLang="en-US" dirty="0">
              <a:solidFill>
                <a:prstClr val="black"/>
              </a:solidFill>
              <a:ea typeface="新細明體"/>
            </a:endParaRPr>
          </a:p>
        </p:txBody>
      </p:sp>
      <p:sp>
        <p:nvSpPr>
          <p:cNvPr id="7" name="文字方塊 6"/>
          <p:cNvSpPr txBox="1"/>
          <p:nvPr/>
        </p:nvSpPr>
        <p:spPr>
          <a:xfrm>
            <a:off x="1004090" y="6286521"/>
            <a:ext cx="7384334" cy="523220"/>
          </a:xfrm>
          <a:prstGeom prst="rect">
            <a:avLst/>
          </a:prstGeom>
          <a:noFill/>
        </p:spPr>
        <p:txBody>
          <a:bodyPr wrap="square" rtlCol="0">
            <a:spAutoFit/>
          </a:bodyPr>
          <a:lstStyle/>
          <a:p>
            <a:r>
              <a:rPr lang="zh-TW" altLang="en-US" sz="2800" b="1" dirty="0" smtClean="0">
                <a:solidFill>
                  <a:srgbClr val="FF0000"/>
                </a:solidFill>
                <a:latin typeface="標楷體" panose="03000509000000000000" pitchFamily="65" charset="-120"/>
                <a:ea typeface="標楷體" panose="03000509000000000000" pitchFamily="65" charset="-120"/>
              </a:rPr>
              <a:t>對藥品有任何問題，都可就近問社區藥局藥師</a:t>
            </a:r>
          </a:p>
        </p:txBody>
      </p:sp>
    </p:spTree>
    <p:extLst>
      <p:ext uri="{BB962C8B-B14F-4D97-AF65-F5344CB8AC3E}">
        <p14:creationId xmlns:p14="http://schemas.microsoft.com/office/powerpoint/2010/main" val="2862637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08" y="4365104"/>
            <a:ext cx="746351" cy="71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能力二  清楚表達自己的身體狀況</a:t>
            </a:r>
          </a:p>
        </p:txBody>
      </p:sp>
      <p:sp>
        <p:nvSpPr>
          <p:cNvPr id="3" name="內容版面配置區 2"/>
          <p:cNvSpPr>
            <a:spLocks noGrp="1"/>
          </p:cNvSpPr>
          <p:nvPr>
            <p:ph idx="1"/>
          </p:nvPr>
        </p:nvSpPr>
        <p:spPr>
          <a:xfrm>
            <a:off x="250825" y="1113186"/>
            <a:ext cx="8642350" cy="5040312"/>
          </a:xfrm>
        </p:spPr>
        <p:txBody>
          <a:bodyPr rtlCol="0">
            <a:noAutofit/>
          </a:bodyPr>
          <a:lstStyle/>
          <a:p>
            <a:pPr marL="0" indent="0" eaLnBrk="1" fontAlgn="auto" hangingPunct="1">
              <a:spcAft>
                <a:spcPts val="0"/>
              </a:spcAft>
              <a:buFont typeface="Arial" pitchFamily="34" charset="0"/>
              <a:buNone/>
              <a:defRPr/>
            </a:pPr>
            <a:r>
              <a:rPr lang="zh-TW" altLang="en-US" sz="2600" dirty="0" smtClean="0">
                <a:latin typeface="標楷體" pitchFamily="65" charset="-120"/>
              </a:rPr>
              <a:t>看病或</a:t>
            </a:r>
            <a:r>
              <a:rPr lang="zh-TW" altLang="zh-TW" sz="2600" dirty="0" smtClean="0">
                <a:latin typeface="標楷體" pitchFamily="65" charset="-120"/>
              </a:rPr>
              <a:t>到</a:t>
            </a:r>
            <a:r>
              <a:rPr lang="zh-TW" altLang="en-US" sz="2600" dirty="0" smtClean="0">
                <a:latin typeface="標楷體" pitchFamily="65" charset="-120"/>
              </a:rPr>
              <a:t>社區</a:t>
            </a:r>
            <a:r>
              <a:rPr lang="zh-TW" altLang="zh-TW" sz="2600" dirty="0" smtClean="0">
                <a:latin typeface="標楷體" pitchFamily="65" charset="-120"/>
              </a:rPr>
              <a:t>藥局</a:t>
            </a:r>
            <a:r>
              <a:rPr lang="zh-TW" altLang="en-US" sz="2600" dirty="0" smtClean="0">
                <a:latin typeface="標楷體" pitchFamily="65" charset="-120"/>
              </a:rPr>
              <a:t>買藥</a:t>
            </a:r>
            <a:r>
              <a:rPr lang="zh-TW" altLang="zh-TW" sz="2600" dirty="0" smtClean="0"/>
              <a:t>時</a:t>
            </a:r>
            <a:r>
              <a:rPr lang="zh-TW" altLang="zh-TW" sz="2600" dirty="0">
                <a:latin typeface="標楷體" pitchFamily="65" charset="-120"/>
              </a:rPr>
              <a:t>，要</a:t>
            </a:r>
            <a:r>
              <a:rPr lang="zh-TW" altLang="zh-TW" sz="2600" dirty="0" smtClean="0">
                <a:latin typeface="標楷體" pitchFamily="65" charset="-120"/>
              </a:rPr>
              <a:t>向</a:t>
            </a:r>
            <a:r>
              <a:rPr lang="zh-TW" altLang="en-US" sz="2600" dirty="0">
                <a:latin typeface="標楷體" pitchFamily="65" charset="-120"/>
              </a:rPr>
              <a:t>醫師</a:t>
            </a:r>
            <a:r>
              <a:rPr lang="zh-TW" altLang="zh-TW" sz="2600" dirty="0" smtClean="0">
                <a:latin typeface="標楷體" pitchFamily="65" charset="-120"/>
              </a:rPr>
              <a:t>或</a:t>
            </a:r>
            <a:r>
              <a:rPr lang="zh-TW" altLang="en-US" sz="2600" dirty="0" smtClean="0">
                <a:latin typeface="標楷體" pitchFamily="65" charset="-120"/>
              </a:rPr>
              <a:t>藥師</a:t>
            </a:r>
            <a:r>
              <a:rPr lang="zh-TW" altLang="zh-TW" sz="2600" dirty="0" smtClean="0">
                <a:latin typeface="標楷體" pitchFamily="65" charset="-120"/>
              </a:rPr>
              <a:t>說</a:t>
            </a:r>
            <a:r>
              <a:rPr lang="zh-TW" altLang="zh-TW" sz="2600" dirty="0">
                <a:latin typeface="標楷體" pitchFamily="65" charset="-120"/>
              </a:rPr>
              <a:t>清楚</a:t>
            </a:r>
            <a:r>
              <a:rPr lang="zh-TW" altLang="zh-TW" sz="2600" dirty="0"/>
              <a:t>自己的身體狀況</a:t>
            </a:r>
            <a:r>
              <a:rPr lang="zh-TW" altLang="zh-TW" sz="2600" dirty="0">
                <a:latin typeface="標楷體" pitchFamily="65" charset="-120"/>
              </a:rPr>
              <a:t>：</a:t>
            </a:r>
            <a:endParaRPr lang="zh-TW" altLang="en-US" sz="2600" dirty="0"/>
          </a:p>
          <a:p>
            <a:pPr marL="447675" indent="-273050" eaLnBrk="1" fontAlgn="auto" hangingPunct="1">
              <a:spcAft>
                <a:spcPts val="0"/>
              </a:spcAft>
              <a:buFont typeface="+mj-lt"/>
              <a:buAutoNum type="arabicPeriod"/>
              <a:defRPr/>
            </a:pPr>
            <a:r>
              <a:rPr lang="zh-TW" altLang="en-US" sz="2400" b="1" dirty="0">
                <a:solidFill>
                  <a:srgbClr val="004ADE"/>
                </a:solidFill>
              </a:rPr>
              <a:t>目前不舒服症狀、何時開始？</a:t>
            </a:r>
            <a:endParaRPr lang="en-US" altLang="zh-TW" sz="2400" b="1" dirty="0">
              <a:solidFill>
                <a:srgbClr val="004ADE"/>
              </a:solidFill>
            </a:endParaRPr>
          </a:p>
          <a:p>
            <a:pPr marL="447675" indent="-273050" eaLnBrk="1" fontAlgn="auto" hangingPunct="1">
              <a:spcAft>
                <a:spcPts val="0"/>
              </a:spcAft>
              <a:buFont typeface="+mj-lt"/>
              <a:buAutoNum type="arabicPeriod"/>
              <a:defRPr/>
            </a:pPr>
            <a:r>
              <a:rPr lang="zh-TW" altLang="en-US" sz="2400" b="1" dirty="0">
                <a:solidFill>
                  <a:srgbClr val="004ADE"/>
                </a:solidFill>
              </a:rPr>
              <a:t>有沒有對藥品或食物過敏，</a:t>
            </a:r>
            <a:r>
              <a:rPr lang="zh-TW" altLang="zh-TW" sz="2400" b="1" dirty="0">
                <a:solidFill>
                  <a:srgbClr val="004ADE"/>
                </a:solidFill>
              </a:rPr>
              <a:t>是否有喝酒或特殊飲食習慣</a:t>
            </a:r>
            <a:r>
              <a:rPr lang="en-US" altLang="zh-TW" sz="2400" b="1" dirty="0">
                <a:solidFill>
                  <a:srgbClr val="004ADE"/>
                </a:solidFill>
              </a:rPr>
              <a:t>?</a:t>
            </a:r>
            <a:endParaRPr lang="zh-TW" altLang="zh-TW" sz="2400" b="1" dirty="0">
              <a:solidFill>
                <a:srgbClr val="004ADE"/>
              </a:solidFill>
            </a:endParaRPr>
          </a:p>
          <a:p>
            <a:pPr marL="447675" indent="-273050" eaLnBrk="1" fontAlgn="auto" hangingPunct="1">
              <a:spcAft>
                <a:spcPts val="0"/>
              </a:spcAft>
              <a:buFont typeface="+mj-lt"/>
              <a:buAutoNum type="arabicPeriod"/>
              <a:defRPr/>
            </a:pPr>
            <a:r>
              <a:rPr lang="zh-TW" altLang="en-US" sz="2400" b="1" dirty="0">
                <a:solidFill>
                  <a:srgbClr val="004ADE"/>
                </a:solidFill>
              </a:rPr>
              <a:t> 有沒有其他疾病，例如心血管、腸胃道、肝臟、腎臟或家族遺傳疾病。 </a:t>
            </a:r>
          </a:p>
          <a:p>
            <a:pPr marL="447675" indent="-273050" eaLnBrk="1" fontAlgn="auto" hangingPunct="1">
              <a:spcAft>
                <a:spcPts val="0"/>
              </a:spcAft>
              <a:buFont typeface="+mj-lt"/>
              <a:buAutoNum type="arabicPeriod"/>
              <a:defRPr/>
            </a:pPr>
            <a:r>
              <a:rPr lang="zh-TW" altLang="en-US" sz="2400" b="1" dirty="0">
                <a:solidFill>
                  <a:srgbClr val="004ADE"/>
                </a:solidFill>
              </a:rPr>
              <a:t>目前正在使用的藥品，包括西藥、中藥及保健食品等。 </a:t>
            </a:r>
          </a:p>
          <a:p>
            <a:pPr marL="447675" indent="-273050" eaLnBrk="1" fontAlgn="auto" hangingPunct="1">
              <a:spcAft>
                <a:spcPts val="0"/>
              </a:spcAft>
              <a:buFont typeface="+mj-lt"/>
              <a:buAutoNum type="arabicPeriod"/>
              <a:defRPr/>
            </a:pPr>
            <a:r>
              <a:rPr lang="zh-TW" altLang="zh-TW" sz="2400" b="1" dirty="0">
                <a:solidFill>
                  <a:srgbClr val="004ADE"/>
                </a:solidFill>
              </a:rPr>
              <a:t>從事開車或操作機械等需要專心的工作。</a:t>
            </a:r>
            <a:endParaRPr lang="zh-TW" altLang="en-US" sz="2400" b="1" dirty="0">
              <a:solidFill>
                <a:srgbClr val="FF0000"/>
              </a:solidFill>
            </a:endParaRPr>
          </a:p>
          <a:p>
            <a:pPr marL="447675" indent="-273050" eaLnBrk="1" fontAlgn="auto" hangingPunct="1">
              <a:spcAft>
                <a:spcPts val="0"/>
              </a:spcAft>
              <a:buFont typeface="+mj-lt"/>
              <a:buAutoNum type="arabicPeriod"/>
              <a:defRPr/>
            </a:pPr>
            <a:r>
              <a:rPr lang="zh-TW" altLang="en-US" sz="2400" b="1" dirty="0">
                <a:solidFill>
                  <a:srgbClr val="004ADE"/>
                </a:solidFill>
              </a:rPr>
              <a:t>女性需告知是否懷孕、正準備懷孕或正在哺餵母乳。</a:t>
            </a:r>
            <a:endParaRPr lang="en-US" altLang="zh-TW" sz="2400" b="1" dirty="0">
              <a:solidFill>
                <a:srgbClr val="004ADE"/>
              </a:solidFill>
            </a:endParaRPr>
          </a:p>
          <a:p>
            <a:pPr marL="447675" indent="-273050" eaLnBrk="1" fontAlgn="auto" hangingPunct="1">
              <a:spcAft>
                <a:spcPts val="0"/>
              </a:spcAft>
              <a:buFont typeface="+mj-lt"/>
              <a:buAutoNum type="arabicPeriod"/>
              <a:defRPr/>
            </a:pPr>
            <a:r>
              <a:rPr lang="zh-TW" altLang="en-US" sz="2400" b="1" dirty="0">
                <a:solidFill>
                  <a:srgbClr val="004ADE"/>
                </a:solidFill>
              </a:rPr>
              <a:t>為避免重複用藥或產生交互作用的風險，同時看兩科以上門診，應主動告知</a:t>
            </a:r>
            <a:r>
              <a:rPr lang="zh-TW" altLang="en-US" sz="2400" b="1" dirty="0" smtClean="0">
                <a:solidFill>
                  <a:srgbClr val="004ADE"/>
                </a:solidFill>
              </a:rPr>
              <a:t>醫師或藥師。</a:t>
            </a:r>
            <a:endParaRPr lang="zh-TW" altLang="en-US" sz="2400" dirty="0">
              <a:solidFill>
                <a:srgbClr val="004ADE"/>
              </a:solidFill>
              <a:latin typeface="標楷體" panose="03000509000000000000" pitchFamily="65" charset="-120"/>
            </a:endParaRPr>
          </a:p>
        </p:txBody>
      </p:sp>
      <p:pic>
        <p:nvPicPr>
          <p:cNvPr id="24582"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5810250"/>
            <a:ext cx="887412" cy="103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圖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1844675"/>
            <a:ext cx="4064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279546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7"/>
          <p:cNvSpPr>
            <a:spLocks noGrp="1"/>
          </p:cNvSpPr>
          <p:nvPr>
            <p:ph idx="1"/>
          </p:nvPr>
        </p:nvSpPr>
        <p:spPr>
          <a:xfrm>
            <a:off x="457200" y="1071546"/>
            <a:ext cx="8543956" cy="5453798"/>
          </a:xfrm>
        </p:spPr>
        <p:txBody>
          <a:bodyPr/>
          <a:lstStyle/>
          <a:p>
            <a:pPr marL="0">
              <a:buNone/>
            </a:pPr>
            <a:r>
              <a:rPr lang="zh-TW" altLang="en-US" dirty="0" smtClean="0"/>
              <a:t>購買及使用藥品前，應先看清藥品外盒說明、說明書及注意下列事項，有任何不清楚一定要再主動詢問：</a:t>
            </a:r>
          </a:p>
          <a:p>
            <a:pPr lvl="0">
              <a:lnSpc>
                <a:spcPts val="2640"/>
              </a:lnSpc>
              <a:buNone/>
            </a:pPr>
            <a:r>
              <a:rPr lang="zh-TW" altLang="en-US" sz="2200" b="1" dirty="0" smtClean="0">
                <a:solidFill>
                  <a:srgbClr val="660033"/>
                </a:solidFill>
                <a:latin typeface="標楷體" panose="03000509000000000000" pitchFamily="65" charset="-120"/>
              </a:rPr>
              <a:t>（一）藥品分級：</a:t>
            </a:r>
            <a:endParaRPr lang="en-US" altLang="zh-TW" sz="2200" b="1" dirty="0" smtClean="0">
              <a:solidFill>
                <a:srgbClr val="660033"/>
              </a:solidFill>
              <a:latin typeface="標楷體" panose="03000509000000000000" pitchFamily="65" charset="-120"/>
            </a:endParaRPr>
          </a:p>
          <a:p>
            <a:pPr marL="0" lvl="0" indent="319088" eaLnBrk="1" fontAlgn="auto" hangingPunct="1">
              <a:lnSpc>
                <a:spcPts val="2640"/>
              </a:lnSpc>
              <a:spcAft>
                <a:spcPts val="0"/>
              </a:spcAft>
              <a:buNone/>
              <a:defRPr/>
            </a:pPr>
            <a:r>
              <a:rPr lang="zh-TW" altLang="en-US" sz="2200" dirty="0" smtClean="0">
                <a:latin typeface="標楷體" pitchFamily="65" charset="-120"/>
              </a:rPr>
              <a:t>藥品依安全性分為三級。處方藥必須由醫師處方才可使用，指示藥或成藥則是可以在社區藥局購買。</a:t>
            </a:r>
            <a:endParaRPr lang="en-US" altLang="zh-TW" sz="2200" dirty="0" smtClean="0">
              <a:latin typeface="標楷體" pitchFamily="65" charset="-120"/>
            </a:endParaRPr>
          </a:p>
          <a:p>
            <a:pPr>
              <a:lnSpc>
                <a:spcPts val="2640"/>
              </a:lnSpc>
              <a:buNone/>
            </a:pPr>
            <a:r>
              <a:rPr lang="zh-TW" altLang="en-US" sz="2200" b="1" dirty="0" smtClean="0">
                <a:solidFill>
                  <a:srgbClr val="660033"/>
                </a:solidFill>
                <a:latin typeface="標楷體" panose="03000509000000000000" pitchFamily="65" charset="-120"/>
              </a:rPr>
              <a:t>（二）名稱及外觀：</a:t>
            </a:r>
            <a:endParaRPr lang="en-US" altLang="zh-TW" sz="2200" b="1" dirty="0" smtClean="0">
              <a:solidFill>
                <a:srgbClr val="660033"/>
              </a:solidFill>
              <a:latin typeface="標楷體" panose="03000509000000000000" pitchFamily="65" charset="-120"/>
            </a:endParaRPr>
          </a:p>
          <a:p>
            <a:pPr marL="0" indent="319088" eaLnBrk="1" fontAlgn="auto" hangingPunct="1">
              <a:lnSpc>
                <a:spcPts val="2640"/>
              </a:lnSpc>
              <a:spcAft>
                <a:spcPts val="0"/>
              </a:spcAft>
              <a:buNone/>
              <a:defRPr/>
            </a:pPr>
            <a:r>
              <a:rPr lang="zh-TW" altLang="en-US" sz="2200" dirty="0" smtClean="0">
                <a:latin typeface="標楷體" pitchFamily="65" charset="-120"/>
              </a:rPr>
              <a:t>確認藥品的外觀形狀、顏色等，是否與外盒或藥品說明書描述的一樣，外包裝是否完整。</a:t>
            </a:r>
          </a:p>
          <a:p>
            <a:pPr lvl="0">
              <a:lnSpc>
                <a:spcPts val="2640"/>
              </a:lnSpc>
              <a:buNone/>
            </a:pPr>
            <a:r>
              <a:rPr lang="zh-TW" altLang="en-US" sz="2200" b="1" dirty="0" smtClean="0">
                <a:solidFill>
                  <a:srgbClr val="660033"/>
                </a:solidFill>
                <a:latin typeface="標楷體" panose="03000509000000000000" pitchFamily="65" charset="-120"/>
              </a:rPr>
              <a:t>（三）用途（適應症）：</a:t>
            </a:r>
            <a:endParaRPr lang="en-US" altLang="zh-TW" sz="2200" b="1" dirty="0" smtClean="0">
              <a:solidFill>
                <a:srgbClr val="660033"/>
              </a:solidFill>
              <a:latin typeface="標楷體" panose="03000509000000000000" pitchFamily="65" charset="-120"/>
            </a:endParaRPr>
          </a:p>
          <a:p>
            <a:pPr marL="0" lvl="0" indent="319088" eaLnBrk="1" fontAlgn="auto" hangingPunct="1">
              <a:lnSpc>
                <a:spcPts val="2640"/>
              </a:lnSpc>
              <a:spcAft>
                <a:spcPts val="0"/>
              </a:spcAft>
              <a:buNone/>
              <a:defRPr/>
            </a:pPr>
            <a:r>
              <a:rPr lang="zh-TW" altLang="en-US" sz="2200" dirty="0" smtClean="0">
                <a:latin typeface="標楷體" pitchFamily="65" charset="-120"/>
              </a:rPr>
              <a:t>藥品的用途與自己的疾病或症狀是否相符。</a:t>
            </a:r>
            <a:endParaRPr lang="en-US" altLang="zh-TW" sz="2200" dirty="0" smtClean="0">
              <a:latin typeface="標楷體" pitchFamily="65" charset="-120"/>
            </a:endParaRPr>
          </a:p>
          <a:p>
            <a:pPr>
              <a:lnSpc>
                <a:spcPts val="2640"/>
              </a:lnSpc>
              <a:buNone/>
            </a:pPr>
            <a:r>
              <a:rPr lang="zh-TW" altLang="en-US" sz="2200" b="1" dirty="0" smtClean="0">
                <a:solidFill>
                  <a:srgbClr val="660033"/>
                </a:solidFill>
                <a:latin typeface="標楷體" panose="03000509000000000000" pitchFamily="65" charset="-120"/>
              </a:rPr>
              <a:t>（四）使用方法：</a:t>
            </a:r>
            <a:endParaRPr lang="en-US" altLang="zh-TW" sz="2200" b="1" dirty="0" smtClean="0">
              <a:solidFill>
                <a:srgbClr val="660033"/>
              </a:solidFill>
              <a:latin typeface="標楷體" panose="03000509000000000000" pitchFamily="65" charset="-120"/>
            </a:endParaRPr>
          </a:p>
          <a:p>
            <a:pPr marL="0" indent="319088" eaLnBrk="1" fontAlgn="auto" hangingPunct="1">
              <a:lnSpc>
                <a:spcPts val="2640"/>
              </a:lnSpc>
              <a:spcAft>
                <a:spcPts val="0"/>
              </a:spcAft>
              <a:buNone/>
              <a:defRPr/>
            </a:pPr>
            <a:r>
              <a:rPr lang="zh-TW" altLang="en-US" sz="2200" dirty="0" smtClean="0">
                <a:latin typeface="標楷體" pitchFamily="65" charset="-120"/>
              </a:rPr>
              <a:t>服藥前應按照醫師或藥師指示，或印在外盒、藥品說明書的使用方法，包括服藥時間、</a:t>
            </a:r>
            <a:r>
              <a:rPr lang="zh-TW" altLang="en-US" sz="2200" b="1" dirty="0" smtClean="0">
                <a:solidFill>
                  <a:srgbClr val="FF0000"/>
                </a:solidFill>
                <a:latin typeface="標楷體" pitchFamily="65" charset="-120"/>
              </a:rPr>
              <a:t>每次劑量與服用方法</a:t>
            </a:r>
            <a:r>
              <a:rPr lang="zh-TW" altLang="en-US" sz="2200" dirty="0" smtClean="0">
                <a:latin typeface="標楷體" pitchFamily="65" charset="-120"/>
              </a:rPr>
              <a:t>。建議再次向藥師說出自己認為的使用方法，確認是否正確。</a:t>
            </a:r>
          </a:p>
        </p:txBody>
      </p:sp>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zh-TW" sz="3200" b="1" kern="0" dirty="0">
                <a:solidFill>
                  <a:srgbClr val="003399"/>
                </a:solidFill>
                <a:latin typeface="微軟正黑體" panose="020B0604030504040204" pitchFamily="34" charset="-120"/>
                <a:ea typeface="微軟正黑體" panose="020B0604030504040204" pitchFamily="34" charset="-120"/>
              </a:rPr>
              <a:t>能力三</a:t>
            </a:r>
            <a:r>
              <a:rPr lang="zh-TW" altLang="en-US" sz="3200" b="1" kern="0" dirty="0">
                <a:solidFill>
                  <a:srgbClr val="003399"/>
                </a:solidFill>
                <a:latin typeface="微軟正黑體" panose="020B0604030504040204" pitchFamily="34" charset="-120"/>
                <a:ea typeface="微軟正黑體" panose="020B0604030504040204" pitchFamily="34" charset="-120"/>
              </a:rPr>
              <a:t>  看清楚藥品標示</a:t>
            </a:r>
          </a:p>
        </p:txBody>
      </p:sp>
      <p:pic>
        <p:nvPicPr>
          <p:cNvPr id="25605"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descr="螢幕快照 2015-03-23 下午11.27.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5051" y="3782011"/>
            <a:ext cx="1281749" cy="128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669938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979488"/>
            <a:ext cx="8442424" cy="5100215"/>
          </a:xfrm>
        </p:spPr>
        <p:txBody>
          <a:bodyPr rtlCol="0">
            <a:noAutofit/>
          </a:bodyPr>
          <a:lstStyle/>
          <a:p>
            <a:pPr marL="808038" indent="-808038" eaLnBrk="1" fontAlgn="auto" hangingPunct="1">
              <a:lnSpc>
                <a:spcPct val="130000"/>
              </a:lnSpc>
              <a:spcAft>
                <a:spcPts val="0"/>
              </a:spcAft>
              <a:buFont typeface="Arial" pitchFamily="34" charset="0"/>
              <a:buNone/>
              <a:defRPr/>
            </a:pPr>
            <a:r>
              <a:rPr lang="zh-TW" altLang="en-US" sz="2200" b="1" dirty="0" smtClean="0">
                <a:solidFill>
                  <a:srgbClr val="660033"/>
                </a:solidFill>
                <a:latin typeface="標楷體" panose="03000509000000000000" pitchFamily="65" charset="-120"/>
              </a:rPr>
              <a:t>（五）</a:t>
            </a:r>
            <a:r>
              <a:rPr lang="zh-TW" altLang="zh-TW" sz="2200" b="1" dirty="0" smtClean="0">
                <a:solidFill>
                  <a:srgbClr val="660033"/>
                </a:solidFill>
                <a:latin typeface="標楷體" panose="03000509000000000000" pitchFamily="65" charset="-120"/>
              </a:rPr>
              <a:t>注意事項</a:t>
            </a:r>
            <a:r>
              <a:rPr lang="zh-TW" altLang="zh-TW" sz="2200" b="1" dirty="0">
                <a:solidFill>
                  <a:srgbClr val="660033"/>
                </a:solidFill>
                <a:latin typeface="標楷體" panose="03000509000000000000" pitchFamily="65" charset="-120"/>
              </a:rPr>
              <a:t>、副作用或警語</a:t>
            </a:r>
            <a:r>
              <a:rPr lang="zh-TW" altLang="zh-TW" sz="2200" b="1" dirty="0" smtClean="0">
                <a:solidFill>
                  <a:srgbClr val="660033"/>
                </a:solidFill>
                <a:latin typeface="標楷體" panose="03000509000000000000" pitchFamily="65" charset="-120"/>
              </a:rPr>
              <a:t>：</a:t>
            </a:r>
            <a:endParaRPr lang="en-US" altLang="zh-TW" sz="2200" b="1" dirty="0" smtClean="0">
              <a:solidFill>
                <a:srgbClr val="660033"/>
              </a:solidFill>
              <a:latin typeface="標楷體" panose="03000509000000000000" pitchFamily="65" charset="-120"/>
            </a:endParaRPr>
          </a:p>
          <a:p>
            <a:pPr marL="0" indent="319088" eaLnBrk="1" fontAlgn="auto" hangingPunct="1">
              <a:lnSpc>
                <a:spcPct val="130000"/>
              </a:lnSpc>
              <a:spcAft>
                <a:spcPts val="0"/>
              </a:spcAft>
              <a:buFont typeface="Arial" pitchFamily="34" charset="0"/>
              <a:buNone/>
              <a:defRPr/>
            </a:pPr>
            <a:r>
              <a:rPr lang="zh-TW" altLang="zh-TW" sz="2200" dirty="0" smtClean="0">
                <a:latin typeface="標楷體" pitchFamily="65" charset="-120"/>
              </a:rPr>
              <a:t>看清楚外盒、藥品說明書上寫的注意事項，了解藥品使用後可能產生的副作用或警語。在藥品使用完之前，應保留藥品外盒及說明書以方便查閱使用。</a:t>
            </a:r>
            <a:endParaRPr lang="en-US" altLang="zh-TW" sz="2200" dirty="0" smtClean="0">
              <a:latin typeface="標楷體" pitchFamily="65" charset="-120"/>
            </a:endParaRPr>
          </a:p>
          <a:p>
            <a:pPr marL="808038" indent="-808038" eaLnBrk="1" hangingPunct="1">
              <a:lnSpc>
                <a:spcPct val="130000"/>
              </a:lnSpc>
              <a:spcBef>
                <a:spcPct val="0"/>
              </a:spcBef>
              <a:buNone/>
            </a:pPr>
            <a:r>
              <a:rPr lang="zh-TW" altLang="en-US" sz="2200" b="1" dirty="0" smtClean="0">
                <a:solidFill>
                  <a:srgbClr val="660033"/>
                </a:solidFill>
                <a:latin typeface="標楷體" pitchFamily="65" charset="-120"/>
              </a:rPr>
              <a:t>（</a:t>
            </a:r>
            <a:r>
              <a:rPr lang="zh-TW" altLang="en-US" sz="2200" b="1" dirty="0">
                <a:solidFill>
                  <a:srgbClr val="660033"/>
                </a:solidFill>
                <a:latin typeface="標楷體" pitchFamily="65" charset="-120"/>
              </a:rPr>
              <a:t>六）</a:t>
            </a:r>
            <a:r>
              <a:rPr lang="zh-TW" altLang="zh-TW" sz="2200" b="1" dirty="0">
                <a:solidFill>
                  <a:srgbClr val="660033"/>
                </a:solidFill>
                <a:latin typeface="標楷體" pitchFamily="65" charset="-120"/>
              </a:rPr>
              <a:t>保存期限和方法</a:t>
            </a:r>
            <a:r>
              <a:rPr lang="zh-TW" altLang="en-US" sz="2200" b="1" dirty="0">
                <a:solidFill>
                  <a:srgbClr val="660033"/>
                </a:solidFill>
                <a:latin typeface="標楷體" pitchFamily="65" charset="-120"/>
              </a:rPr>
              <a:t>：</a:t>
            </a:r>
            <a:endParaRPr lang="en-US" altLang="zh-TW" sz="2200" b="1" dirty="0">
              <a:solidFill>
                <a:srgbClr val="660033"/>
              </a:solidFill>
              <a:latin typeface="標楷體" pitchFamily="65" charset="-120"/>
            </a:endParaRPr>
          </a:p>
          <a:p>
            <a:pPr marL="0" lvl="1" indent="319088" eaLnBrk="1" fontAlgn="auto" hangingPunct="1">
              <a:lnSpc>
                <a:spcPct val="130000"/>
              </a:lnSpc>
              <a:spcAft>
                <a:spcPts val="0"/>
              </a:spcAft>
              <a:buNone/>
              <a:defRPr/>
            </a:pPr>
            <a:r>
              <a:rPr lang="zh-TW" altLang="zh-TW" sz="2200" dirty="0">
                <a:latin typeface="標楷體" pitchFamily="65" charset="-120"/>
              </a:rPr>
              <a:t>請注意保存方法，不要隨意將外盒丟棄，一般建議保存於乾燥通風陰涼處，不要放在陽光下，或是放在浴室、廚房等濕熱的地方。</a:t>
            </a:r>
            <a:endParaRPr lang="en-US" altLang="zh-TW" sz="2200" dirty="0">
              <a:latin typeface="標楷體" pitchFamily="65" charset="-120"/>
            </a:endParaRPr>
          </a:p>
          <a:p>
            <a:pPr marL="808038" indent="-808038" eaLnBrk="1" hangingPunct="1">
              <a:lnSpc>
                <a:spcPct val="130000"/>
              </a:lnSpc>
              <a:spcBef>
                <a:spcPct val="0"/>
              </a:spcBef>
              <a:buNone/>
            </a:pPr>
            <a:r>
              <a:rPr lang="zh-TW" altLang="en-US" sz="2200" b="1" dirty="0">
                <a:solidFill>
                  <a:srgbClr val="660033"/>
                </a:solidFill>
                <a:latin typeface="標楷體" pitchFamily="65" charset="-120"/>
              </a:rPr>
              <a:t>（七）</a:t>
            </a:r>
            <a:r>
              <a:rPr lang="zh-TW" altLang="zh-TW" sz="2200" b="1" dirty="0">
                <a:solidFill>
                  <a:srgbClr val="660033"/>
                </a:solidFill>
                <a:latin typeface="標楷體" pitchFamily="65" charset="-120"/>
              </a:rPr>
              <a:t>家中過期、不需使用的藥品處理：</a:t>
            </a:r>
            <a:endParaRPr lang="en-US" altLang="zh-TW" sz="2200" b="1" dirty="0">
              <a:solidFill>
                <a:srgbClr val="660033"/>
              </a:solidFill>
              <a:latin typeface="標楷體" pitchFamily="65" charset="-120"/>
            </a:endParaRPr>
          </a:p>
          <a:p>
            <a:pPr marL="0" lvl="1" indent="319088" eaLnBrk="1" fontAlgn="auto" hangingPunct="1">
              <a:lnSpc>
                <a:spcPct val="130000"/>
              </a:lnSpc>
              <a:spcAft>
                <a:spcPts val="0"/>
              </a:spcAft>
              <a:buNone/>
              <a:defRPr/>
            </a:pPr>
            <a:r>
              <a:rPr lang="zh-TW" altLang="zh-TW" sz="2200" dirty="0">
                <a:latin typeface="標楷體" pitchFamily="65" charset="-120"/>
              </a:rPr>
              <a:t>若已過期、變質或變色的藥品不要使用，應以廢藥處理流程處理</a:t>
            </a:r>
            <a:r>
              <a:rPr lang="zh-TW" altLang="zh-TW" sz="2200" dirty="0" smtClean="0">
                <a:latin typeface="標楷體" pitchFamily="65" charset="-120"/>
              </a:rPr>
              <a:t>。</a:t>
            </a:r>
            <a:r>
              <a:rPr lang="zh-TW" altLang="en-US" sz="2200" b="1" dirty="0" smtClean="0">
                <a:solidFill>
                  <a:srgbClr val="660033"/>
                </a:solidFill>
                <a:latin typeface="標楷體" pitchFamily="65" charset="-120"/>
              </a:rPr>
              <a:t>（</a:t>
            </a:r>
            <a:r>
              <a:rPr lang="zh-TW" altLang="en-US" sz="2200" b="1" dirty="0">
                <a:solidFill>
                  <a:srgbClr val="660033"/>
                </a:solidFill>
                <a:latin typeface="標楷體" pitchFamily="65" charset="-120"/>
              </a:rPr>
              <a:t>八</a:t>
            </a:r>
            <a:r>
              <a:rPr lang="zh-TW" altLang="en-US" sz="2200" b="1" dirty="0" smtClean="0">
                <a:solidFill>
                  <a:srgbClr val="660033"/>
                </a:solidFill>
                <a:latin typeface="標楷體" pitchFamily="65" charset="-120"/>
              </a:rPr>
              <a:t>）留意</a:t>
            </a:r>
            <a:r>
              <a:rPr lang="zh-TW" altLang="en-US" sz="2200" b="1" dirty="0">
                <a:solidFill>
                  <a:srgbClr val="660033"/>
                </a:solidFill>
                <a:latin typeface="標楷體" pitchFamily="65" charset="-120"/>
              </a:rPr>
              <a:t>外包裝上的用藥</a:t>
            </a:r>
            <a:r>
              <a:rPr lang="zh-TW" altLang="en-US" sz="2200" b="1" dirty="0" smtClean="0">
                <a:solidFill>
                  <a:srgbClr val="660033"/>
                </a:solidFill>
                <a:latin typeface="標楷體" pitchFamily="65" charset="-120"/>
              </a:rPr>
              <a:t>注意事項</a:t>
            </a:r>
            <a:r>
              <a:rPr lang="zh-TW" altLang="en-US" sz="2200" dirty="0" smtClean="0">
                <a:latin typeface="標楷體" pitchFamily="65" charset="-120"/>
              </a:rPr>
              <a:t>，</a:t>
            </a:r>
            <a:r>
              <a:rPr lang="zh-TW" altLang="en-US" sz="2200" dirty="0">
                <a:latin typeface="標楷體" pitchFamily="65" charset="-120"/>
              </a:rPr>
              <a:t>並記得索取醫療院所或社區藥局名片，以利諮詢。</a:t>
            </a:r>
            <a:endParaRPr lang="en-US" altLang="zh-TW" sz="2200" dirty="0">
              <a:latin typeface="標楷體" pitchFamily="65" charset="-120"/>
            </a:endParaRPr>
          </a:p>
          <a:p>
            <a:pPr marL="0" lvl="1" indent="719138" eaLnBrk="1" fontAlgn="auto" hangingPunct="1">
              <a:lnSpc>
                <a:spcPct val="130000"/>
              </a:lnSpc>
              <a:spcAft>
                <a:spcPts val="0"/>
              </a:spcAft>
              <a:buFont typeface="Arial" pitchFamily="34" charset="0"/>
              <a:buNone/>
              <a:defRPr/>
            </a:pPr>
            <a:endParaRPr lang="en-US" altLang="zh-TW" dirty="0" smtClean="0">
              <a:latin typeface="標楷體" pitchFamily="65" charset="-12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885" y="692696"/>
            <a:ext cx="1201563" cy="115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zh-TW" sz="3200" b="1" kern="0" dirty="0">
                <a:solidFill>
                  <a:srgbClr val="003399"/>
                </a:solidFill>
                <a:latin typeface="微軟正黑體" panose="020B0604030504040204" pitchFamily="34" charset="-120"/>
                <a:ea typeface="微軟正黑體" panose="020B0604030504040204" pitchFamily="34" charset="-120"/>
              </a:rPr>
              <a:t>能力三</a:t>
            </a:r>
            <a:r>
              <a:rPr lang="zh-TW" altLang="en-US" sz="3200" b="1" kern="0" dirty="0">
                <a:solidFill>
                  <a:srgbClr val="003399"/>
                </a:solidFill>
                <a:latin typeface="微軟正黑體" panose="020B0604030504040204" pitchFamily="34" charset="-120"/>
                <a:ea typeface="微軟正黑體" panose="020B0604030504040204" pitchFamily="34" charset="-120"/>
              </a:rPr>
              <a:t>  看清楚藥品標示</a:t>
            </a:r>
          </a:p>
        </p:txBody>
      </p:sp>
      <p:pic>
        <p:nvPicPr>
          <p:cNvPr id="26630"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443609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defTabSz="984601" eaLnBrk="1" fontAlgn="auto" hangingPunct="1">
              <a:spcAft>
                <a:spcPts val="0"/>
              </a:spcAft>
              <a:defRPr/>
            </a:pPr>
            <a:r>
              <a:rPr kumimoji="1" lang="zh-TW" altLang="en-US" sz="3200" b="1" kern="0" dirty="0">
                <a:solidFill>
                  <a:srgbClr val="003399"/>
                </a:solidFill>
                <a:latin typeface="微軟正黑體" panose="020B0604030504040204" pitchFamily="34" charset="-120"/>
                <a:ea typeface="微軟正黑體" panose="020B0604030504040204" pitchFamily="34" charset="-120"/>
                <a:cs typeface="+mj-cs"/>
              </a:rPr>
              <a:t>看清楚藥品標示</a:t>
            </a:r>
            <a:r>
              <a:rPr kumimoji="1" lang="en-US" altLang="zh-TW" sz="3200" b="1" kern="0" dirty="0" smtClean="0">
                <a:solidFill>
                  <a:srgbClr val="003399"/>
                </a:solidFill>
                <a:latin typeface="微軟正黑體" panose="020B0604030504040204" pitchFamily="34" charset="-120"/>
                <a:ea typeface="微軟正黑體" panose="020B0604030504040204" pitchFamily="34" charset="-120"/>
                <a:cs typeface="+mj-cs"/>
              </a:rPr>
              <a:t>-</a:t>
            </a:r>
            <a:r>
              <a:rPr kumimoji="1" lang="zh-TW" altLang="en-US" sz="3200" b="1" kern="0" dirty="0" smtClean="0">
                <a:solidFill>
                  <a:srgbClr val="003399"/>
                </a:solidFill>
                <a:latin typeface="微軟正黑體" panose="020B0604030504040204" pitchFamily="34" charset="-120"/>
                <a:ea typeface="微軟正黑體" panose="020B0604030504040204" pitchFamily="34" charset="-120"/>
                <a:cs typeface="+mj-cs"/>
              </a:rPr>
              <a:t>藥品外包裝</a:t>
            </a:r>
            <a:r>
              <a:rPr kumimoji="1" lang="en-US" altLang="zh-TW" sz="2000" b="1" kern="0" dirty="0" smtClean="0">
                <a:solidFill>
                  <a:srgbClr val="003399"/>
                </a:solidFill>
                <a:latin typeface="微軟正黑體" panose="020B0604030504040204" pitchFamily="34" charset="-120"/>
                <a:ea typeface="微軟正黑體" panose="020B0604030504040204" pitchFamily="34" charset="-120"/>
                <a:cs typeface="+mj-cs"/>
              </a:rPr>
              <a:t>(</a:t>
            </a:r>
            <a:r>
              <a:rPr kumimoji="1" lang="zh-TW" altLang="en-US" sz="2000" b="1" kern="0" dirty="0" smtClean="0">
                <a:solidFill>
                  <a:srgbClr val="003399"/>
                </a:solidFill>
                <a:latin typeface="微軟正黑體" panose="020B0604030504040204" pitchFamily="34" charset="-120"/>
                <a:ea typeface="微軟正黑體" panose="020B0604030504040204" pitchFamily="34" charset="-120"/>
                <a:cs typeface="+mj-cs"/>
              </a:rPr>
              <a:t>新</a:t>
            </a:r>
            <a:r>
              <a:rPr kumimoji="1" lang="en-US" altLang="zh-TW" sz="2000" b="1" kern="0" dirty="0" smtClean="0">
                <a:solidFill>
                  <a:srgbClr val="003399"/>
                </a:solidFill>
                <a:latin typeface="微軟正黑體" panose="020B0604030504040204" pitchFamily="34" charset="-120"/>
                <a:ea typeface="微軟正黑體" panose="020B0604030504040204" pitchFamily="34" charset="-120"/>
                <a:cs typeface="+mj-cs"/>
              </a:rPr>
              <a:t>)</a:t>
            </a:r>
            <a:endParaRPr kumimoji="1" lang="zh-TW" altLang="en-US" sz="3200" b="1" kern="0" dirty="0">
              <a:solidFill>
                <a:srgbClr val="003399"/>
              </a:solidFill>
              <a:latin typeface="微軟正黑體" panose="020B0604030504040204" pitchFamily="34" charset="-120"/>
              <a:ea typeface="微軟正黑體" panose="020B0604030504040204" pitchFamily="34" charset="-120"/>
              <a:cs typeface="+mj-cs"/>
            </a:endParaRPr>
          </a:p>
        </p:txBody>
      </p:sp>
      <p:pic>
        <p:nvPicPr>
          <p:cNvPr id="30724"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內容版面配置區 9"/>
          <p:cNvPicPr>
            <a:picLocks noGrp="1" noChangeAspect="1"/>
          </p:cNvPicPr>
          <p:nvPr>
            <p:ph idx="1"/>
          </p:nvPr>
        </p:nvPicPr>
        <p:blipFill>
          <a:blip r:embed="rId4">
            <a:extLst>
              <a:ext uri="{28A0092B-C50C-407E-A947-70E740481C1C}">
                <a14:useLocalDpi xmlns:a14="http://schemas.microsoft.com/office/drawing/2010/main" val="0"/>
              </a:ext>
            </a:extLst>
          </a:blip>
          <a:srcRect l="54391" t="22523" r="6076" b="9387"/>
          <a:stretch>
            <a:fillRect/>
          </a:stretch>
        </p:blipFill>
        <p:spPr>
          <a:xfrm>
            <a:off x="1801813" y="1052513"/>
            <a:ext cx="5929312" cy="5740400"/>
          </a:xfrm>
        </p:spPr>
      </p:pic>
      <p:grpSp>
        <p:nvGrpSpPr>
          <p:cNvPr id="25" name="群組 24"/>
          <p:cNvGrpSpPr>
            <a:grpSpLocks/>
          </p:cNvGrpSpPr>
          <p:nvPr/>
        </p:nvGrpSpPr>
        <p:grpSpPr bwMode="auto">
          <a:xfrm>
            <a:off x="2195513" y="855663"/>
            <a:ext cx="6524625" cy="1565275"/>
            <a:chOff x="2195736" y="855008"/>
            <a:chExt cx="6524658" cy="1565880"/>
          </a:xfrm>
        </p:grpSpPr>
        <p:sp>
          <p:nvSpPr>
            <p:cNvPr id="11" name="圓角矩形圖說文字 10"/>
            <p:cNvSpPr/>
            <p:nvPr/>
          </p:nvSpPr>
          <p:spPr>
            <a:xfrm>
              <a:off x="7632950" y="855008"/>
              <a:ext cx="1087444" cy="719415"/>
            </a:xfrm>
            <a:prstGeom prst="wedgeRoundRectCallout">
              <a:avLst>
                <a:gd name="adj1" fmla="val -80828"/>
                <a:gd name="adj2" fmla="val 67397"/>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成分</a:t>
              </a:r>
            </a:p>
          </p:txBody>
        </p:sp>
        <p:sp>
          <p:nvSpPr>
            <p:cNvPr id="12" name="圓角矩形 11"/>
            <p:cNvSpPr/>
            <p:nvPr/>
          </p:nvSpPr>
          <p:spPr>
            <a:xfrm>
              <a:off x="2195736" y="1647476"/>
              <a:ext cx="5256239" cy="773412"/>
            </a:xfrm>
            <a:prstGeom prst="roundRect">
              <a:avLst/>
            </a:prstGeom>
            <a:no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6" name="群組 25"/>
          <p:cNvGrpSpPr>
            <a:grpSpLocks/>
          </p:cNvGrpSpPr>
          <p:nvPr/>
        </p:nvGrpSpPr>
        <p:grpSpPr bwMode="auto">
          <a:xfrm>
            <a:off x="119063" y="2312988"/>
            <a:ext cx="7332662" cy="719137"/>
            <a:chOff x="119568" y="2312470"/>
            <a:chExt cx="7332752" cy="720080"/>
          </a:xfrm>
        </p:grpSpPr>
        <p:sp>
          <p:nvSpPr>
            <p:cNvPr id="13" name="圓角矩形圖說文字 12"/>
            <p:cNvSpPr/>
            <p:nvPr/>
          </p:nvSpPr>
          <p:spPr>
            <a:xfrm>
              <a:off x="119568" y="2312470"/>
              <a:ext cx="1660545" cy="720080"/>
            </a:xfrm>
            <a:prstGeom prst="wedgeRoundRectCallout">
              <a:avLst>
                <a:gd name="adj1" fmla="val 75581"/>
                <a:gd name="adj2" fmla="val -17219"/>
                <a:gd name="adj3" fmla="val 16667"/>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用途</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適應症</a:t>
              </a:r>
              <a:r>
                <a:rPr kumimoji="0" lang="en-US" altLang="zh-TW"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14" name="圓角矩形 13"/>
            <p:cNvSpPr/>
            <p:nvPr/>
          </p:nvSpPr>
          <p:spPr>
            <a:xfrm>
              <a:off x="2196043" y="2425330"/>
              <a:ext cx="5256277" cy="219362"/>
            </a:xfrm>
            <a:prstGeom prst="roundRect">
              <a:avLst/>
            </a:prstGeom>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8" name="群組 27"/>
          <p:cNvGrpSpPr>
            <a:grpSpLocks/>
          </p:cNvGrpSpPr>
          <p:nvPr/>
        </p:nvGrpSpPr>
        <p:grpSpPr bwMode="auto">
          <a:xfrm>
            <a:off x="361950" y="2928938"/>
            <a:ext cx="7089775" cy="1939925"/>
            <a:chOff x="362599" y="2929511"/>
            <a:chExt cx="7089721" cy="2008950"/>
          </a:xfrm>
        </p:grpSpPr>
        <p:sp>
          <p:nvSpPr>
            <p:cNvPr id="15" name="圓角矩形圖說文字 14"/>
            <p:cNvSpPr/>
            <p:nvPr/>
          </p:nvSpPr>
          <p:spPr>
            <a:xfrm>
              <a:off x="362599" y="4148211"/>
              <a:ext cx="1593838" cy="720429"/>
            </a:xfrm>
            <a:prstGeom prst="wedgeRoundRectCallout">
              <a:avLst>
                <a:gd name="adj1" fmla="val 69655"/>
                <a:gd name="adj2" fmla="val -65192"/>
                <a:gd name="adj3" fmla="val 16667"/>
              </a:avLst>
            </a:prstGeom>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用法與用量</a:t>
              </a:r>
            </a:p>
          </p:txBody>
        </p:sp>
        <p:sp>
          <p:nvSpPr>
            <p:cNvPr id="16" name="圓角矩形 15"/>
            <p:cNvSpPr/>
            <p:nvPr/>
          </p:nvSpPr>
          <p:spPr>
            <a:xfrm>
              <a:off x="2185035" y="2929511"/>
              <a:ext cx="5267285" cy="2008950"/>
            </a:xfrm>
            <a:prstGeom prst="roundRect">
              <a:avLst/>
            </a:prstGeom>
            <a:noFill/>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27" name="群組 26"/>
          <p:cNvGrpSpPr>
            <a:grpSpLocks/>
          </p:cNvGrpSpPr>
          <p:nvPr/>
        </p:nvGrpSpPr>
        <p:grpSpPr bwMode="auto">
          <a:xfrm>
            <a:off x="2195513" y="2035175"/>
            <a:ext cx="6575425" cy="869950"/>
            <a:chOff x="2195736" y="2034398"/>
            <a:chExt cx="6574512" cy="870975"/>
          </a:xfrm>
        </p:grpSpPr>
        <p:sp>
          <p:nvSpPr>
            <p:cNvPr id="17" name="圓角矩形 16"/>
            <p:cNvSpPr/>
            <p:nvPr/>
          </p:nvSpPr>
          <p:spPr>
            <a:xfrm>
              <a:off x="2195736" y="2670146"/>
              <a:ext cx="5263419" cy="235227"/>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圓角矩形圖說文字 17"/>
            <p:cNvSpPr/>
            <p:nvPr/>
          </p:nvSpPr>
          <p:spPr>
            <a:xfrm>
              <a:off x="6876623" y="2034398"/>
              <a:ext cx="1893625" cy="719985"/>
            </a:xfrm>
            <a:prstGeom prst="wedgeRoundRectCallout">
              <a:avLst>
                <a:gd name="adj1" fmla="val -61516"/>
                <a:gd name="adj2" fmla="val 5681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不得使用族群</a:t>
              </a:r>
            </a:p>
          </p:txBody>
        </p:sp>
      </p:grpSp>
      <p:grpSp>
        <p:nvGrpSpPr>
          <p:cNvPr id="29" name="群組 28"/>
          <p:cNvGrpSpPr>
            <a:grpSpLocks/>
          </p:cNvGrpSpPr>
          <p:nvPr/>
        </p:nvGrpSpPr>
        <p:grpSpPr bwMode="auto">
          <a:xfrm>
            <a:off x="2195513" y="5187950"/>
            <a:ext cx="5275262" cy="739775"/>
            <a:chOff x="2195736" y="5188625"/>
            <a:chExt cx="5274910" cy="738376"/>
          </a:xfrm>
        </p:grpSpPr>
        <p:sp>
          <p:nvSpPr>
            <p:cNvPr id="23" name="圓角矩形圖說文字 22"/>
            <p:cNvSpPr/>
            <p:nvPr/>
          </p:nvSpPr>
          <p:spPr>
            <a:xfrm>
              <a:off x="4838747" y="5188625"/>
              <a:ext cx="2631899" cy="440490"/>
            </a:xfrm>
            <a:prstGeom prst="wedgeRoundRectCallout">
              <a:avLst>
                <a:gd name="adj1" fmla="val -51930"/>
                <a:gd name="adj2" fmla="val 93600"/>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衛生福利部許可字號</a:t>
              </a:r>
            </a:p>
          </p:txBody>
        </p:sp>
        <p:sp>
          <p:nvSpPr>
            <p:cNvPr id="24" name="圓角矩形 23"/>
            <p:cNvSpPr/>
            <p:nvPr/>
          </p:nvSpPr>
          <p:spPr>
            <a:xfrm>
              <a:off x="2195736" y="5700418"/>
              <a:ext cx="2592214" cy="226583"/>
            </a:xfrm>
            <a:prstGeom prst="roundRect">
              <a:avLst/>
            </a:prstGeom>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grpSp>
      <p:grpSp>
        <p:nvGrpSpPr>
          <p:cNvPr id="32" name="群組 31"/>
          <p:cNvGrpSpPr>
            <a:grpSpLocks/>
          </p:cNvGrpSpPr>
          <p:nvPr/>
        </p:nvGrpSpPr>
        <p:grpSpPr bwMode="auto">
          <a:xfrm>
            <a:off x="2195513" y="4529138"/>
            <a:ext cx="6503987" cy="658812"/>
            <a:chOff x="2195736" y="4529798"/>
            <a:chExt cx="6503113" cy="658827"/>
          </a:xfrm>
        </p:grpSpPr>
        <p:sp>
          <p:nvSpPr>
            <p:cNvPr id="30" name="圓角矩形 29"/>
            <p:cNvSpPr/>
            <p:nvPr/>
          </p:nvSpPr>
          <p:spPr>
            <a:xfrm>
              <a:off x="2195736" y="4937794"/>
              <a:ext cx="5257093" cy="250831"/>
            </a:xfrm>
            <a:prstGeom prst="roundRect">
              <a:avLst/>
            </a:prstGeom>
            <a:noFill/>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1" name="圓角矩形圖說文字 30"/>
            <p:cNvSpPr/>
            <p:nvPr/>
          </p:nvSpPr>
          <p:spPr>
            <a:xfrm>
              <a:off x="7452829" y="4529798"/>
              <a:ext cx="1246020" cy="627076"/>
            </a:xfrm>
            <a:prstGeom prst="wedgeRoundRectCallout">
              <a:avLst>
                <a:gd name="adj1" fmla="val -69737"/>
                <a:gd name="adj2" fmla="val 38247"/>
                <a:gd name="adj3" fmla="val 16667"/>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類別</a:t>
              </a:r>
            </a:p>
          </p:txBody>
        </p:sp>
      </p:grpSp>
      <p:sp>
        <p:nvSpPr>
          <p:cNvPr id="3" name="投影片編號版面配置區 2"/>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25568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25425"/>
            <a:ext cx="8229600" cy="900113"/>
          </a:xfrm>
        </p:spPr>
        <p:txBody>
          <a:bodyPr rtlCol="0">
            <a:normAutofit/>
          </a:bodyPr>
          <a:lstStyle/>
          <a:p>
            <a:pPr eaLnBrk="1" fontAlgn="auto" hangingPunct="1">
              <a:spcAft>
                <a:spcPts val="0"/>
              </a:spcAft>
              <a:defRPr/>
            </a:pPr>
            <a:r>
              <a:rPr lang="zh-TW" altLang="zh-TW" sz="3200" b="1" kern="0" dirty="0">
                <a:solidFill>
                  <a:srgbClr val="003399"/>
                </a:solidFill>
                <a:latin typeface="微軟正黑體" panose="020B0604030504040204" pitchFamily="34" charset="-120"/>
                <a:ea typeface="微軟正黑體" panose="020B0604030504040204" pitchFamily="34" charset="-120"/>
              </a:rPr>
              <a:t>能力三</a:t>
            </a:r>
            <a:r>
              <a:rPr lang="zh-TW" altLang="en-US" sz="3200" b="1" kern="0" dirty="0">
                <a:solidFill>
                  <a:srgbClr val="003399"/>
                </a:solidFill>
                <a:latin typeface="微軟正黑體" panose="020B0604030504040204" pitchFamily="34" charset="-120"/>
                <a:ea typeface="微軟正黑體" panose="020B0604030504040204" pitchFamily="34" charset="-120"/>
              </a:rPr>
              <a:t>  看清楚藥品標示</a:t>
            </a:r>
            <a:endParaRPr lang="zh-TW" altLang="en-US" sz="3200" dirty="0">
              <a:latin typeface="微軟正黑體" panose="020B0604030504040204" pitchFamily="34" charset="-120"/>
              <a:ea typeface="微軟正黑體" panose="020B0604030504040204" pitchFamily="34" charset="-120"/>
            </a:endParaRPr>
          </a:p>
        </p:txBody>
      </p:sp>
      <p:sp>
        <p:nvSpPr>
          <p:cNvPr id="28675" name="內容版面配置區 2"/>
          <p:cNvSpPr>
            <a:spLocks noGrp="1"/>
          </p:cNvSpPr>
          <p:nvPr>
            <p:ph idx="1"/>
          </p:nvPr>
        </p:nvSpPr>
        <p:spPr>
          <a:xfrm>
            <a:off x="457200" y="1052513"/>
            <a:ext cx="8229600" cy="4897437"/>
          </a:xfrm>
        </p:spPr>
        <p:txBody>
          <a:bodyPr/>
          <a:lstStyle/>
          <a:p>
            <a:pPr marL="720725" indent="-720725" eaLnBrk="1" hangingPunct="1">
              <a:buFont typeface="Arial" charset="0"/>
              <a:buNone/>
            </a:pPr>
            <a:r>
              <a:rPr lang="zh-TW" altLang="en-US" b="1" dirty="0" smtClean="0">
                <a:solidFill>
                  <a:srgbClr val="660033"/>
                </a:solidFill>
                <a:latin typeface="標楷體" pitchFamily="65" charset="-120"/>
              </a:rPr>
              <a:t>廢藥處理流程：</a:t>
            </a:r>
            <a:endParaRPr lang="en-US" altLang="zh-TW" b="1" dirty="0" smtClean="0">
              <a:solidFill>
                <a:srgbClr val="660033"/>
              </a:solidFill>
              <a:latin typeface="標楷體" pitchFamily="65" charset="-120"/>
            </a:endParaRPr>
          </a:p>
        </p:txBody>
      </p:sp>
      <p:grpSp>
        <p:nvGrpSpPr>
          <p:cNvPr id="28676" name="群組 4"/>
          <p:cNvGrpSpPr>
            <a:grpSpLocks/>
          </p:cNvGrpSpPr>
          <p:nvPr/>
        </p:nvGrpSpPr>
        <p:grpSpPr bwMode="auto">
          <a:xfrm>
            <a:off x="250825" y="1628775"/>
            <a:ext cx="8642350" cy="4679950"/>
            <a:chOff x="250825" y="1988840"/>
            <a:chExt cx="8641655" cy="4320481"/>
          </a:xfrm>
        </p:grpSpPr>
        <p:pic>
          <p:nvPicPr>
            <p:cNvPr id="286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149874"/>
              <a:ext cx="2881015"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1" y="4149875"/>
              <a:ext cx="2880319"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4149874"/>
              <a:ext cx="2880320" cy="215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988840"/>
              <a:ext cx="2881015" cy="212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1989584"/>
              <a:ext cx="2880320" cy="212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1989583"/>
              <a:ext cx="2880320" cy="212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7" name="矩形 13"/>
          <p:cNvSpPr>
            <a:spLocks noChangeArrowheads="1"/>
          </p:cNvSpPr>
          <p:nvPr/>
        </p:nvSpPr>
        <p:spPr bwMode="auto">
          <a:xfrm>
            <a:off x="250825" y="6381750"/>
            <a:ext cx="784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Times New Roman" pitchFamily="18" charset="0"/>
                <a:ea typeface="標楷體" pitchFamily="65" charset="-120"/>
                <a:cs typeface="Times New Roman" pitchFamily="18" charset="0"/>
              </a:defRPr>
            </a:lvl1pPr>
            <a:lvl2pPr marL="742950" indent="-285750" eaLnBrk="0" hangingPunct="0">
              <a:spcBef>
                <a:spcPct val="20000"/>
              </a:spcBef>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ct val="20000"/>
              </a:spcBef>
              <a:buFont typeface="Arial" charset="0"/>
              <a:buChar char="–"/>
              <a:defRPr>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ct val="20000"/>
              </a:spcBef>
              <a:buFont typeface="Arial" charset="0"/>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0" i="0" u="none" strike="noStrike" kern="1200" cap="none" spc="0" normalizeH="0" baseline="0" noProof="0">
                <a:ln>
                  <a:noFill/>
                </a:ln>
                <a:solidFill>
                  <a:prstClr val="black"/>
                </a:solidFill>
                <a:effectLst/>
                <a:uLnTx/>
                <a:uFillTx/>
                <a:latin typeface="Times New Roman" pitchFamily="18" charset="0"/>
                <a:ea typeface="標楷體" pitchFamily="65" charset="-120"/>
                <a:cs typeface="Times New Roman" pitchFamily="18" charset="0"/>
              </a:rPr>
              <a:t>藥物檢收宣導影片 </a:t>
            </a:r>
            <a:r>
              <a:rPr kumimoji="0" lang="en-US" altLang="zh-TW" sz="1600" b="0" i="0" u="none" strike="noStrike" kern="1200" cap="none" spc="0" normalizeH="0" baseline="0" noProof="0">
                <a:ln>
                  <a:noFill/>
                </a:ln>
                <a:solidFill>
                  <a:prstClr val="black"/>
                </a:solidFill>
                <a:effectLst/>
                <a:uLnTx/>
                <a:uFillTx/>
                <a:latin typeface="Times New Roman" pitchFamily="18" charset="0"/>
                <a:ea typeface="標楷體" pitchFamily="65" charset="-120"/>
                <a:cs typeface="Times New Roman" pitchFamily="18" charset="0"/>
                <a:hlinkClick r:id="rId9"/>
              </a:rPr>
              <a:t>http://www.youtube.com/watch?v=VpRrXEb4P2Y</a:t>
            </a:r>
            <a:endParaRPr kumimoji="0" lang="en-US" altLang="zh-TW" sz="1600" b="0" i="0" u="none" strike="noStrike" kern="1200" cap="none" spc="0" normalizeH="0" baseline="0" noProof="0">
              <a:ln>
                <a:noFill/>
              </a:ln>
              <a:solidFill>
                <a:prstClr val="black"/>
              </a:solidFill>
              <a:effectLst/>
              <a:uLnTx/>
              <a:uFillTx/>
              <a:latin typeface="Times New Roman" pitchFamily="18" charset="0"/>
              <a:ea typeface="標楷體" pitchFamily="65" charset="-120"/>
              <a:cs typeface="Times New Roman" pitchFamily="18" charset="0"/>
            </a:endParaRPr>
          </a:p>
        </p:txBody>
      </p:sp>
      <p:pic>
        <p:nvPicPr>
          <p:cNvPr id="28679" name="圖片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75225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3716338"/>
            <a:ext cx="10810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能力四  清楚用藥方法、時間</a:t>
            </a:r>
            <a:endParaRPr lang="zh-TW" altLang="en-US" sz="32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57200" y="1341438"/>
            <a:ext cx="8435280" cy="5256213"/>
          </a:xfrm>
        </p:spPr>
        <p:txBody>
          <a:bodyPr rtlCol="0">
            <a:noAutofit/>
          </a:bodyPr>
          <a:lstStyle/>
          <a:p>
            <a:pPr marL="622300" indent="-622300" eaLnBrk="1" fontAlgn="auto" hangingPunct="1">
              <a:spcAft>
                <a:spcPts val="0"/>
              </a:spcAft>
              <a:buFont typeface="+mj-ea"/>
              <a:buAutoNum type="ea1ChtPeriod"/>
              <a:tabLst>
                <a:tab pos="622300" algn="l"/>
                <a:tab pos="719138" algn="l"/>
              </a:tabLst>
              <a:defRPr/>
            </a:pPr>
            <a:r>
              <a:rPr lang="zh-TW" altLang="en-US" sz="2400" dirty="0" smtClean="0"/>
              <a:t>服用</a:t>
            </a:r>
            <a:r>
              <a:rPr lang="zh-TW" altLang="zh-TW" sz="2400" dirty="0"/>
              <a:t>藥品</a:t>
            </a:r>
            <a:r>
              <a:rPr lang="zh-TW" altLang="en-US" sz="2400" dirty="0" smtClean="0"/>
              <a:t>時</a:t>
            </a:r>
            <a:r>
              <a:rPr lang="zh-TW" altLang="en-US" sz="2400" dirty="0"/>
              <a:t>，</a:t>
            </a:r>
            <a:r>
              <a:rPr lang="zh-TW" altLang="en-US" sz="2400" b="1" dirty="0">
                <a:solidFill>
                  <a:srgbClr val="FF0000"/>
                </a:solidFill>
              </a:rPr>
              <a:t>應了解藥品適應症，以及服用方法及時間</a:t>
            </a:r>
            <a:r>
              <a:rPr lang="zh-TW" altLang="en-US" sz="2400" dirty="0" smtClean="0"/>
              <a:t>，</a:t>
            </a:r>
            <a:r>
              <a:rPr lang="zh-TW" altLang="zh-TW" sz="2400" dirty="0"/>
              <a:t>如有特殊服用方法，請向醫師、藥師確認清楚</a:t>
            </a:r>
            <a:r>
              <a:rPr lang="zh-TW" altLang="zh-TW" sz="2400" dirty="0" smtClean="0"/>
              <a:t>。</a:t>
            </a:r>
            <a:r>
              <a:rPr lang="zh-TW" altLang="zh-TW" sz="2400" dirty="0"/>
              <a:t>口服藥品應以適量的溫開水服用（不要以葡萄柚汁、牛奶、茶、果汁、咖啡等飲料搭配服用）。藥品各項劑型的使用方法： </a:t>
            </a:r>
            <a:endParaRPr lang="en-US" altLang="zh-TW" sz="2400" dirty="0" smtClean="0"/>
          </a:p>
          <a:p>
            <a:pPr marL="1257300" indent="-723900" eaLnBrk="1" fontAlgn="auto" hangingPunct="1">
              <a:spcAft>
                <a:spcPts val="0"/>
              </a:spcAft>
              <a:buFont typeface="Arial" pitchFamily="34" charset="0"/>
              <a:buNone/>
              <a:defRPr/>
            </a:pPr>
            <a:r>
              <a:rPr lang="en-US" altLang="zh-TW" sz="2000" dirty="0"/>
              <a:t>(1) </a:t>
            </a:r>
            <a:r>
              <a:rPr lang="zh-TW" altLang="en-US" sz="2000" dirty="0"/>
              <a:t>發泡劑：需溶水後服用。</a:t>
            </a:r>
          </a:p>
          <a:p>
            <a:pPr marL="1257300" indent="-723900" eaLnBrk="1" fontAlgn="auto" hangingPunct="1">
              <a:spcAft>
                <a:spcPts val="0"/>
              </a:spcAft>
              <a:buFont typeface="Arial" pitchFamily="34" charset="0"/>
              <a:buNone/>
              <a:defRPr/>
            </a:pPr>
            <a:r>
              <a:rPr lang="en-US" altLang="zh-TW" sz="2000" dirty="0"/>
              <a:t>(2) </a:t>
            </a:r>
            <a:r>
              <a:rPr lang="zh-TW" altLang="en-US" sz="2000" dirty="0" smtClean="0"/>
              <a:t>懸液</a:t>
            </a:r>
            <a:r>
              <a:rPr lang="zh-TW" altLang="en-US" sz="2000" dirty="0"/>
              <a:t>劑：服用前先振搖均勻，應使用所附量器取藥量。</a:t>
            </a:r>
          </a:p>
          <a:p>
            <a:pPr marL="1260475" indent="-727075" eaLnBrk="1" fontAlgn="auto" hangingPunct="1">
              <a:spcAft>
                <a:spcPts val="0"/>
              </a:spcAft>
              <a:buFont typeface="Arial" pitchFamily="34" charset="0"/>
              <a:buNone/>
              <a:defRPr/>
            </a:pPr>
            <a:r>
              <a:rPr lang="en-US" altLang="zh-TW" sz="2000" dirty="0"/>
              <a:t>(3) </a:t>
            </a:r>
            <a:r>
              <a:rPr lang="zh-TW" altLang="en-US" sz="2000" dirty="0"/>
              <a:t>散劑及粒狀：成人應配溫開水並依指示服用；兒童服用藥粉則需倒入溫開水攪拌均勻、完全溶解後再依指示服用</a:t>
            </a:r>
            <a:r>
              <a:rPr lang="zh-TW" altLang="en-US" sz="2000" dirty="0" smtClean="0"/>
              <a:t>。餵食老人或兒童時注意其不被嗆到，須於清醒狀態下餵食，並確認藥品確實服下。</a:t>
            </a:r>
            <a:endParaRPr lang="en-US" altLang="zh-TW" sz="2000" dirty="0" smtClean="0"/>
          </a:p>
          <a:p>
            <a:pPr marL="1260475" indent="-727075" eaLnBrk="1" fontAlgn="auto" hangingPunct="1">
              <a:spcAft>
                <a:spcPts val="0"/>
              </a:spcAft>
              <a:buFont typeface="Arial" pitchFamily="34" charset="0"/>
              <a:buNone/>
              <a:defRPr/>
            </a:pPr>
            <a:r>
              <a:rPr lang="en-US" altLang="zh-TW" sz="2000" dirty="0" smtClean="0"/>
              <a:t>(4)</a:t>
            </a:r>
            <a:r>
              <a:rPr lang="zh-TW" altLang="en-US" sz="2000" dirty="0" smtClean="0"/>
              <a:t> 外用</a:t>
            </a:r>
            <a:r>
              <a:rPr lang="zh-TW" altLang="en-US" sz="2000" dirty="0"/>
              <a:t>皮膚製劑：請用適量的藥品均勻塗抹於清潔後的患部，勿大面積塗抹</a:t>
            </a:r>
            <a:r>
              <a:rPr lang="zh-TW" altLang="en-US" sz="2000" dirty="0" smtClean="0"/>
              <a:t>。</a:t>
            </a:r>
            <a:endParaRPr lang="zh-TW" altLang="en-US" sz="2000" dirty="0"/>
          </a:p>
        </p:txBody>
      </p:sp>
      <p:pic>
        <p:nvPicPr>
          <p:cNvPr id="37894"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圖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60648"/>
            <a:ext cx="15605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493182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1"/>
            <a:ext cx="8640960" cy="792088"/>
          </a:xfrm>
        </p:spPr>
        <p:txBody>
          <a:bodyPr>
            <a:normAutofit/>
          </a:bodyPr>
          <a:lstStyle/>
          <a:p>
            <a:r>
              <a:rPr lang="zh-TW" altLang="en-US" dirty="0">
                <a:solidFill>
                  <a:srgbClr val="0033CC"/>
                </a:solidFill>
              </a:rPr>
              <a:t>背景</a:t>
            </a:r>
          </a:p>
        </p:txBody>
      </p:sp>
      <p:sp>
        <p:nvSpPr>
          <p:cNvPr id="3" name="內容版面配置區 2"/>
          <p:cNvSpPr>
            <a:spLocks noGrp="1"/>
          </p:cNvSpPr>
          <p:nvPr>
            <p:ph idx="1"/>
          </p:nvPr>
        </p:nvSpPr>
        <p:spPr>
          <a:xfrm>
            <a:off x="179512" y="980730"/>
            <a:ext cx="8712968" cy="5543896"/>
          </a:xfrm>
        </p:spPr>
        <p:txBody>
          <a:bodyPr/>
          <a:lstStyle/>
          <a:p>
            <a:r>
              <a:rPr lang="zh-TW" altLang="zh-TW" sz="2400" dirty="0"/>
              <a:t>世界衛生組織</a:t>
            </a:r>
            <a:r>
              <a:rPr lang="en-US" altLang="zh-TW" sz="2400" dirty="0"/>
              <a:t> (World Health Organization, 2004) </a:t>
            </a:r>
            <a:r>
              <a:rPr lang="zh-TW" altLang="zh-TW" sz="2400" dirty="0"/>
              <a:t>指出在有些國家藥物不良反應</a:t>
            </a:r>
            <a:r>
              <a:rPr lang="en-US" altLang="zh-TW" sz="2400" dirty="0"/>
              <a:t> (adverse drug reaction) </a:t>
            </a:r>
            <a:r>
              <a:rPr lang="zh-TW" altLang="zh-TW" sz="2400" dirty="0"/>
              <a:t>已列入十大死因，</a:t>
            </a:r>
            <a:r>
              <a:rPr lang="zh-TW" altLang="zh-TW" sz="2400" dirty="0">
                <a:solidFill>
                  <a:srgbClr val="FF0000"/>
                </a:solidFill>
              </a:rPr>
              <a:t>多重藥物使用帶來藥物交互作用的健康風險</a:t>
            </a:r>
            <a:r>
              <a:rPr lang="zh-TW" altLang="zh-TW" sz="2400" dirty="0" smtClean="0"/>
              <a:t>。</a:t>
            </a:r>
            <a:endParaRPr lang="en-US" altLang="zh-TW" sz="2400" dirty="0" smtClean="0"/>
          </a:p>
          <a:p>
            <a:r>
              <a:rPr lang="zh-TW" altLang="zh-TW" sz="2400" dirty="0" smtClean="0"/>
              <a:t>我國</a:t>
            </a:r>
            <a:r>
              <a:rPr lang="zh-TW" altLang="zh-TW" sz="2400" dirty="0"/>
              <a:t>民眾</a:t>
            </a:r>
            <a:r>
              <a:rPr lang="en-US" altLang="zh-TW" sz="2400" dirty="0" smtClean="0"/>
              <a:t>2016</a:t>
            </a:r>
            <a:r>
              <a:rPr lang="zh-TW" altLang="zh-TW" sz="2400" dirty="0" smtClean="0"/>
              <a:t>年</a:t>
            </a:r>
            <a:r>
              <a:rPr lang="zh-TW" altLang="zh-TW" sz="2400" dirty="0"/>
              <a:t>每人</a:t>
            </a:r>
            <a:r>
              <a:rPr lang="zh-TW" altLang="zh-TW" sz="2400" dirty="0" smtClean="0"/>
              <a:t>門診</a:t>
            </a:r>
            <a:r>
              <a:rPr lang="en-US" altLang="zh-TW" sz="2400" dirty="0" smtClean="0">
                <a:solidFill>
                  <a:srgbClr val="FF0000"/>
                </a:solidFill>
              </a:rPr>
              <a:t>15.4</a:t>
            </a:r>
            <a:r>
              <a:rPr lang="zh-TW" altLang="zh-TW" sz="2400" dirty="0" smtClean="0">
                <a:solidFill>
                  <a:srgbClr val="FF0000"/>
                </a:solidFill>
              </a:rPr>
              <a:t>次</a:t>
            </a:r>
            <a:r>
              <a:rPr lang="en-US" altLang="zh-TW" sz="2400" dirty="0" smtClean="0"/>
              <a:t>(</a:t>
            </a:r>
            <a:r>
              <a:rPr lang="zh-TW" altLang="zh-TW" sz="2400" dirty="0" smtClean="0"/>
              <a:t>衛生</a:t>
            </a:r>
            <a:r>
              <a:rPr lang="zh-TW" altLang="zh-TW" sz="2400" dirty="0"/>
              <a:t>福利部，</a:t>
            </a:r>
            <a:r>
              <a:rPr lang="en-US" altLang="zh-TW" sz="2400" dirty="0" smtClean="0"/>
              <a:t>2017)</a:t>
            </a:r>
            <a:r>
              <a:rPr lang="zh-TW" altLang="zh-TW" sz="2400" dirty="0" smtClean="0"/>
              <a:t>，</a:t>
            </a:r>
            <a:r>
              <a:rPr lang="zh-TW" altLang="zh-TW" sz="2400" dirty="0"/>
              <a:t>為經濟合作與發展</a:t>
            </a:r>
            <a:r>
              <a:rPr lang="zh-TW" altLang="zh-TW" sz="2400" dirty="0" smtClean="0"/>
              <a:t>組織</a:t>
            </a:r>
            <a:r>
              <a:rPr lang="en-US" altLang="zh-TW" sz="2400" dirty="0" smtClean="0"/>
              <a:t>2015</a:t>
            </a:r>
            <a:r>
              <a:rPr lang="zh-TW" altLang="zh-TW" sz="2400" dirty="0" smtClean="0"/>
              <a:t>年</a:t>
            </a:r>
            <a:r>
              <a:rPr lang="en-US" altLang="zh-TW" sz="2400" dirty="0" smtClean="0"/>
              <a:t>6.9</a:t>
            </a:r>
            <a:r>
              <a:rPr lang="zh-TW" altLang="zh-TW" sz="2400" dirty="0" smtClean="0"/>
              <a:t>次</a:t>
            </a:r>
            <a:r>
              <a:rPr lang="en-US" altLang="zh-TW" sz="2400" dirty="0" smtClean="0"/>
              <a:t>2.3</a:t>
            </a:r>
            <a:r>
              <a:rPr lang="zh-TW" altLang="zh-TW" sz="2400" dirty="0"/>
              <a:t>倍</a:t>
            </a:r>
            <a:r>
              <a:rPr lang="zh-TW" altLang="zh-TW" sz="2400" dirty="0" smtClean="0"/>
              <a:t>。</a:t>
            </a:r>
            <a:endParaRPr lang="en-US" altLang="zh-TW" sz="2400" dirty="0" smtClean="0"/>
          </a:p>
          <a:p>
            <a:r>
              <a:rPr lang="zh-TW" altLang="zh-TW" sz="2400" dirty="0" smtClean="0">
                <a:solidFill>
                  <a:srgbClr val="FF0000"/>
                </a:solidFill>
              </a:rPr>
              <a:t>臺灣</a:t>
            </a:r>
            <a:r>
              <a:rPr lang="en-US" altLang="zh-TW" sz="2400" dirty="0" smtClean="0">
                <a:solidFill>
                  <a:srgbClr val="FF0000"/>
                </a:solidFill>
              </a:rPr>
              <a:t>2015</a:t>
            </a:r>
            <a:r>
              <a:rPr lang="zh-TW" altLang="zh-TW" sz="2400" dirty="0" smtClean="0">
                <a:solidFill>
                  <a:srgbClr val="FF0000"/>
                </a:solidFill>
              </a:rPr>
              <a:t>年</a:t>
            </a:r>
            <a:r>
              <a:rPr lang="zh-TW" altLang="zh-TW" sz="2400" dirty="0">
                <a:solidFill>
                  <a:srgbClr val="FF0000"/>
                </a:solidFill>
              </a:rPr>
              <a:t>藥品支出為</a:t>
            </a:r>
            <a:r>
              <a:rPr lang="en-US" altLang="zh-TW" sz="2400" dirty="0" smtClean="0">
                <a:solidFill>
                  <a:srgbClr val="FF0000"/>
                </a:solidFill>
              </a:rPr>
              <a:t>2308</a:t>
            </a:r>
            <a:r>
              <a:rPr lang="zh-TW" altLang="zh-TW" sz="2400" dirty="0" smtClean="0">
                <a:solidFill>
                  <a:srgbClr val="FF0000"/>
                </a:solidFill>
              </a:rPr>
              <a:t>億</a:t>
            </a:r>
            <a:r>
              <a:rPr lang="zh-TW" altLang="zh-TW" sz="2400" dirty="0">
                <a:solidFill>
                  <a:srgbClr val="FF0000"/>
                </a:solidFill>
              </a:rPr>
              <a:t>元，佔國民醫療保健支出</a:t>
            </a:r>
            <a:r>
              <a:rPr lang="zh-TW" altLang="zh-TW" sz="2400" dirty="0" smtClean="0">
                <a:solidFill>
                  <a:srgbClr val="FF0000"/>
                </a:solidFill>
              </a:rPr>
              <a:t>的</a:t>
            </a:r>
            <a:r>
              <a:rPr lang="en-US" altLang="zh-TW" sz="2400" dirty="0" smtClean="0">
                <a:solidFill>
                  <a:srgbClr val="FF0000"/>
                </a:solidFill>
              </a:rPr>
              <a:t>25.5%</a:t>
            </a:r>
            <a:r>
              <a:rPr lang="zh-TW" altLang="zh-TW" sz="2400" dirty="0"/>
              <a:t>（衛生福利部，</a:t>
            </a:r>
            <a:r>
              <a:rPr lang="en-US" altLang="zh-TW" sz="2400" dirty="0" smtClean="0"/>
              <a:t>2016</a:t>
            </a:r>
            <a:r>
              <a:rPr lang="zh-TW" altLang="zh-TW" sz="2400" dirty="0" smtClean="0"/>
              <a:t>），</a:t>
            </a:r>
            <a:r>
              <a:rPr lang="zh-TW" altLang="zh-TW" sz="2400" dirty="0"/>
              <a:t>藥品支出逐年增加，且高於</a:t>
            </a:r>
            <a:r>
              <a:rPr lang="en-US" altLang="zh-TW" sz="2400" dirty="0"/>
              <a:t>OECD</a:t>
            </a:r>
            <a:r>
              <a:rPr lang="zh-TW" altLang="zh-TW" sz="2400" dirty="0"/>
              <a:t>國家，凸顯我國民眾的</a:t>
            </a:r>
            <a:r>
              <a:rPr lang="zh-TW" altLang="zh-TW" sz="2400" dirty="0">
                <a:solidFill>
                  <a:srgbClr val="FF0000"/>
                </a:solidFill>
              </a:rPr>
              <a:t>高用藥量</a:t>
            </a:r>
            <a:r>
              <a:rPr lang="zh-TW" altLang="zh-TW" sz="2400" dirty="0" smtClean="0">
                <a:solidFill>
                  <a:srgbClr val="FF0000"/>
                </a:solidFill>
              </a:rPr>
              <a:t>問題</a:t>
            </a:r>
            <a:r>
              <a:rPr lang="zh-TW" altLang="zh-TW" sz="2400" dirty="0" smtClean="0"/>
              <a:t>。</a:t>
            </a:r>
            <a:endParaRPr lang="en-US" altLang="zh-TW" sz="2400" dirty="0"/>
          </a:p>
          <a:p>
            <a:r>
              <a:rPr lang="zh-TW" altLang="zh-TW" sz="2400" dirty="0" smtClean="0"/>
              <a:t>臺灣</a:t>
            </a:r>
            <a:r>
              <a:rPr lang="zh-TW" altLang="zh-TW" sz="2400" dirty="0"/>
              <a:t>地下電台販賣不明藥物問題嚴重，一項調查顯示</a:t>
            </a:r>
            <a:r>
              <a:rPr lang="zh-TW" altLang="en-US" sz="2400" dirty="0"/>
              <a:t>雲林縣有</a:t>
            </a:r>
            <a:r>
              <a:rPr lang="en-US" altLang="zh-TW" sz="2400" dirty="0">
                <a:solidFill>
                  <a:srgbClr val="000066"/>
                </a:solidFill>
              </a:rPr>
              <a:t>15%</a:t>
            </a:r>
            <a:r>
              <a:rPr lang="zh-TW" altLang="en-US" sz="2400" dirty="0">
                <a:solidFill>
                  <a:srgbClr val="000066"/>
                </a:solidFill>
              </a:rPr>
              <a:t>老人每個月向地下電台買藥（</a:t>
            </a:r>
            <a:r>
              <a:rPr lang="zh-TW" altLang="en-US" sz="2400" dirty="0"/>
              <a:t>李蜚鴻，</a:t>
            </a:r>
            <a:r>
              <a:rPr lang="en-US" altLang="zh-TW" sz="2400" dirty="0"/>
              <a:t>2010</a:t>
            </a:r>
            <a:r>
              <a:rPr lang="zh-TW" altLang="en-US" sz="2400" dirty="0" smtClean="0"/>
              <a:t>）。</a:t>
            </a:r>
            <a:endParaRPr lang="en-US" altLang="zh-TW" sz="2400" dirty="0" smtClean="0"/>
          </a:p>
          <a:p>
            <a:r>
              <a:rPr lang="zh-TW" altLang="en-US" sz="2400" dirty="0" smtClean="0">
                <a:solidFill>
                  <a:srgbClr val="000066"/>
                </a:solidFill>
              </a:rPr>
              <a:t>多重</a:t>
            </a:r>
            <a:r>
              <a:rPr lang="zh-TW" altLang="en-US" sz="2400" dirty="0">
                <a:solidFill>
                  <a:srgbClr val="000066"/>
                </a:solidFill>
              </a:rPr>
              <a:t>用藥問題與腎衰竭有顯著</a:t>
            </a:r>
            <a:r>
              <a:rPr lang="zh-TW" altLang="en-US" sz="2400" dirty="0" smtClean="0">
                <a:solidFill>
                  <a:srgbClr val="000066"/>
                </a:solidFill>
              </a:rPr>
              <a:t>相關</a:t>
            </a:r>
            <a:r>
              <a:rPr lang="zh-TW" altLang="zh-TW" sz="2400" dirty="0"/>
              <a:t>，臺灣民眾的腎臟疾病罹患率與死亡率高，</a:t>
            </a:r>
            <a:r>
              <a:rPr lang="zh-TW" altLang="zh-TW" sz="2400" dirty="0">
                <a:solidFill>
                  <a:srgbClr val="000066"/>
                </a:solidFill>
              </a:rPr>
              <a:t>腎臟疾病</a:t>
            </a:r>
            <a:r>
              <a:rPr lang="zh-TW" altLang="zh-TW" sz="2400" dirty="0"/>
              <a:t>為國人十大死因之</a:t>
            </a:r>
            <a:r>
              <a:rPr lang="zh-TW" altLang="zh-TW" sz="2400" dirty="0" smtClean="0"/>
              <a:t>一。</a:t>
            </a:r>
            <a:endParaRPr lang="en-US" altLang="zh-TW" sz="2400" dirty="0" smtClean="0"/>
          </a:p>
          <a:p>
            <a:endParaRPr lang="en-US" altLang="zh-TW" sz="2400" dirty="0" smtClean="0">
              <a:latin typeface="+mn-ea"/>
              <a:ea typeface="+mn-ea"/>
            </a:endParaRPr>
          </a:p>
          <a:p>
            <a:endParaRPr lang="zh-TW" altLang="en-US" sz="2400" dirty="0">
              <a:latin typeface="+mn-ea"/>
              <a:ea typeface="+mn-ea"/>
            </a:endParaRPr>
          </a:p>
        </p:txBody>
      </p:sp>
    </p:spTree>
    <p:extLst>
      <p:ext uri="{BB962C8B-B14F-4D97-AF65-F5344CB8AC3E}">
        <p14:creationId xmlns:p14="http://schemas.microsoft.com/office/powerpoint/2010/main" val="2894422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能力四  清楚用藥方法、時間</a:t>
            </a:r>
            <a:endParaRPr lang="zh-TW" altLang="en-US" sz="32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539552" y="1019356"/>
            <a:ext cx="8229600" cy="5003619"/>
          </a:xfrm>
        </p:spPr>
        <p:txBody>
          <a:bodyPr rtlCol="0">
            <a:noAutofit/>
          </a:bodyPr>
          <a:lstStyle/>
          <a:p>
            <a:pPr marL="514350" indent="-514350" eaLnBrk="1" fontAlgn="auto" hangingPunct="1">
              <a:lnSpc>
                <a:spcPct val="100000"/>
              </a:lnSpc>
              <a:spcAft>
                <a:spcPts val="0"/>
              </a:spcAft>
              <a:buFont typeface="+mj-ea"/>
              <a:buAutoNum type="ea1ChtPeriod" startAt="2"/>
              <a:defRPr/>
            </a:pPr>
            <a:r>
              <a:rPr lang="zh-TW" altLang="en-US" sz="2400" dirty="0" smtClean="0">
                <a:solidFill>
                  <a:srgbClr val="0070C0"/>
                </a:solidFill>
              </a:rPr>
              <a:t>服用</a:t>
            </a:r>
            <a:r>
              <a:rPr lang="zh-TW" altLang="en-US" sz="2400" dirty="0">
                <a:solidFill>
                  <a:srgbClr val="0070C0"/>
                </a:solidFill>
              </a:rPr>
              <a:t>時間</a:t>
            </a:r>
            <a:r>
              <a:rPr lang="zh-TW" altLang="en-US" sz="2400" dirty="0"/>
              <a:t>，例如</a:t>
            </a:r>
            <a:r>
              <a:rPr lang="zh-TW" altLang="en-US" sz="2400" dirty="0" smtClean="0"/>
              <a:t>：</a:t>
            </a:r>
            <a:endParaRPr lang="en-US" altLang="zh-TW" sz="2400" dirty="0" smtClean="0"/>
          </a:p>
          <a:p>
            <a:pPr marL="0" indent="628650" eaLnBrk="1" fontAlgn="auto" hangingPunct="1">
              <a:lnSpc>
                <a:spcPct val="100000"/>
              </a:lnSpc>
              <a:spcAft>
                <a:spcPts val="0"/>
              </a:spcAft>
              <a:buFont typeface="Arial" pitchFamily="34" charset="0"/>
              <a:buNone/>
              <a:defRPr/>
            </a:pPr>
            <a:r>
              <a:rPr lang="en-US" altLang="zh-TW" sz="2400" dirty="0"/>
              <a:t>(1) </a:t>
            </a:r>
            <a:r>
              <a:rPr lang="zh-TW" altLang="en-US" sz="2400" dirty="0"/>
              <a:t>一天三次：三餐飯後。</a:t>
            </a:r>
          </a:p>
          <a:p>
            <a:pPr marL="0" indent="628650" eaLnBrk="1" fontAlgn="auto" hangingPunct="1">
              <a:lnSpc>
                <a:spcPct val="100000"/>
              </a:lnSpc>
              <a:spcAft>
                <a:spcPts val="0"/>
              </a:spcAft>
              <a:buFont typeface="Arial" pitchFamily="34" charset="0"/>
              <a:buNone/>
              <a:defRPr/>
            </a:pPr>
            <a:r>
              <a:rPr lang="en-US" altLang="zh-TW" sz="2400" dirty="0"/>
              <a:t>(2) </a:t>
            </a:r>
            <a:r>
              <a:rPr lang="zh-TW" altLang="en-US" sz="2400" dirty="0"/>
              <a:t>一天四次：三餐飯後與睡前。</a:t>
            </a:r>
          </a:p>
          <a:p>
            <a:pPr marL="1341438" indent="-712788" eaLnBrk="1" fontAlgn="auto" hangingPunct="1">
              <a:lnSpc>
                <a:spcPct val="100000"/>
              </a:lnSpc>
              <a:spcAft>
                <a:spcPts val="0"/>
              </a:spcAft>
              <a:buFont typeface="Arial" pitchFamily="34" charset="0"/>
              <a:buNone/>
              <a:defRPr/>
            </a:pPr>
            <a:r>
              <a:rPr lang="en-US" altLang="zh-TW" sz="2400" dirty="0"/>
              <a:t>(3) </a:t>
            </a:r>
            <a:r>
              <a:rPr lang="zh-TW" altLang="en-US" sz="2400" dirty="0"/>
              <a:t>如有特殊使用方法及劑量請詢問醫師或藥師。</a:t>
            </a:r>
            <a:endParaRPr lang="en-US" altLang="zh-TW" sz="2400" dirty="0"/>
          </a:p>
          <a:p>
            <a:pPr marL="1341438" indent="-712788" eaLnBrk="1" fontAlgn="auto" hangingPunct="1">
              <a:lnSpc>
                <a:spcPct val="100000"/>
              </a:lnSpc>
              <a:spcAft>
                <a:spcPts val="0"/>
              </a:spcAft>
              <a:buFont typeface="Arial" pitchFamily="34" charset="0"/>
              <a:buNone/>
              <a:defRPr/>
            </a:pPr>
            <a:r>
              <a:rPr lang="en-US" altLang="zh-TW" sz="2400" dirty="0"/>
              <a:t>(4)</a:t>
            </a:r>
            <a:r>
              <a:rPr lang="zh-TW" altLang="en-US" sz="2400" dirty="0"/>
              <a:t>忘記服藥：</a:t>
            </a:r>
            <a:endParaRPr lang="en-US" altLang="zh-TW" sz="2400" dirty="0"/>
          </a:p>
          <a:p>
            <a:pPr marL="1028700" lvl="1" indent="0" eaLnBrk="1" fontAlgn="auto" hangingPunct="1">
              <a:lnSpc>
                <a:spcPct val="100000"/>
              </a:lnSpc>
              <a:spcAft>
                <a:spcPts val="0"/>
              </a:spcAft>
              <a:buNone/>
              <a:defRPr/>
            </a:pPr>
            <a:r>
              <a:rPr lang="zh-TW" altLang="en-US" dirty="0"/>
              <a:t>     </a:t>
            </a:r>
            <a:r>
              <a:rPr lang="en-US" altLang="zh-TW" dirty="0"/>
              <a:t>(a)</a:t>
            </a:r>
            <a:r>
              <a:rPr lang="zh-TW" altLang="en-US" dirty="0"/>
              <a:t> 如果很快想起就立刻補服。</a:t>
            </a:r>
            <a:endParaRPr lang="en-US" altLang="zh-TW" dirty="0"/>
          </a:p>
          <a:p>
            <a:pPr marL="1028700" lvl="1" indent="0" eaLnBrk="1" fontAlgn="auto" hangingPunct="1">
              <a:lnSpc>
                <a:spcPct val="100000"/>
              </a:lnSpc>
              <a:spcAft>
                <a:spcPts val="0"/>
              </a:spcAft>
              <a:buNone/>
              <a:defRPr/>
            </a:pPr>
            <a:r>
              <a:rPr lang="en-US" altLang="zh-TW" dirty="0"/>
              <a:t>     (b)</a:t>
            </a:r>
            <a:r>
              <a:rPr lang="zh-TW" altLang="en-US" dirty="0"/>
              <a:t> 如果已經接近下次服藥時間才想起，於下次服　　</a:t>
            </a:r>
            <a:endParaRPr lang="en-US" altLang="zh-TW" dirty="0"/>
          </a:p>
          <a:p>
            <a:pPr marL="1028700" lvl="1" indent="0" eaLnBrk="1" fontAlgn="auto" hangingPunct="1">
              <a:lnSpc>
                <a:spcPct val="100000"/>
              </a:lnSpc>
              <a:spcAft>
                <a:spcPts val="0"/>
              </a:spcAft>
              <a:buNone/>
              <a:defRPr/>
            </a:pPr>
            <a:r>
              <a:rPr lang="zh-TW" altLang="en-US" dirty="0"/>
              <a:t>　　藥時服用 </a:t>
            </a:r>
            <a:r>
              <a:rPr lang="en-US" altLang="zh-TW" dirty="0"/>
              <a:t>1</a:t>
            </a:r>
            <a:r>
              <a:rPr lang="zh-TW" altLang="en-US" dirty="0"/>
              <a:t>次的藥量就可以，勿服用</a:t>
            </a:r>
            <a:r>
              <a:rPr lang="en-US" altLang="zh-TW" dirty="0"/>
              <a:t>2</a:t>
            </a:r>
            <a:r>
              <a:rPr lang="zh-TW" altLang="en-US" dirty="0"/>
              <a:t>倍</a:t>
            </a:r>
            <a:r>
              <a:rPr lang="zh-TW" altLang="en-US" dirty="0" smtClean="0"/>
              <a:t>藥量。</a:t>
            </a:r>
            <a:endParaRPr lang="en-US" altLang="zh-TW" sz="2400" dirty="0" smtClean="0"/>
          </a:p>
          <a:p>
            <a:pPr marL="0" indent="0" eaLnBrk="1" fontAlgn="auto" hangingPunct="1">
              <a:lnSpc>
                <a:spcPct val="100000"/>
              </a:lnSpc>
              <a:spcAft>
                <a:spcPts val="0"/>
              </a:spcAft>
              <a:buNone/>
              <a:defRPr/>
            </a:pPr>
            <a:r>
              <a:rPr lang="zh-TW" altLang="en-US" sz="2400" dirty="0" smtClean="0">
                <a:solidFill>
                  <a:srgbClr val="0070C0"/>
                </a:solidFill>
              </a:rPr>
              <a:t>三</a:t>
            </a:r>
            <a:r>
              <a:rPr lang="en-US" altLang="zh-TW" sz="2400" dirty="0" smtClean="0">
                <a:solidFill>
                  <a:srgbClr val="0070C0"/>
                </a:solidFill>
              </a:rPr>
              <a:t>. </a:t>
            </a:r>
            <a:r>
              <a:rPr lang="zh-TW" altLang="en-US" sz="2400" dirty="0" smtClean="0">
                <a:solidFill>
                  <a:srgbClr val="0070C0"/>
                </a:solidFill>
              </a:rPr>
              <a:t>服用</a:t>
            </a:r>
            <a:r>
              <a:rPr lang="zh-TW" altLang="en-US" sz="2400" dirty="0">
                <a:solidFill>
                  <a:srgbClr val="0070C0"/>
                </a:solidFill>
              </a:rPr>
              <a:t>期間</a:t>
            </a:r>
            <a:r>
              <a:rPr lang="zh-TW" altLang="en-US" sz="2400" dirty="0"/>
              <a:t>（期限）</a:t>
            </a:r>
            <a:r>
              <a:rPr lang="zh-TW" altLang="en-US" sz="2400" dirty="0" smtClean="0"/>
              <a:t>：</a:t>
            </a:r>
            <a:endParaRPr lang="en-US" altLang="zh-TW" sz="2400" dirty="0" smtClean="0"/>
          </a:p>
          <a:p>
            <a:pPr marL="400050" lvl="1" indent="0" eaLnBrk="1" fontAlgn="auto" hangingPunct="1">
              <a:lnSpc>
                <a:spcPct val="100000"/>
              </a:lnSpc>
              <a:spcAft>
                <a:spcPts val="0"/>
              </a:spcAft>
              <a:buNone/>
              <a:defRPr/>
            </a:pPr>
            <a:r>
              <a:rPr lang="en-US" altLang="zh-TW" sz="2200" dirty="0" smtClean="0"/>
              <a:t>(</a:t>
            </a:r>
            <a:r>
              <a:rPr lang="en-US" altLang="zh-TW" sz="2200" dirty="0"/>
              <a:t>1</a:t>
            </a:r>
            <a:r>
              <a:rPr lang="en-US" altLang="zh-TW" sz="2200" dirty="0" smtClean="0"/>
              <a:t>)</a:t>
            </a:r>
            <a:r>
              <a:rPr lang="zh-TW" altLang="en-US" sz="2200" dirty="0"/>
              <a:t>醫師開立的處方藥，請依照醫師、藥師及藥袋的說明服用完所有</a:t>
            </a:r>
            <a:r>
              <a:rPr lang="zh-TW" altLang="en-US" sz="2200" dirty="0"/>
              <a:t>藥品，除非醫師、藥師有特別指示停止服藥的</a:t>
            </a:r>
            <a:r>
              <a:rPr lang="zh-TW" altLang="en-US" sz="2200" dirty="0"/>
              <a:t>時機。</a:t>
            </a:r>
            <a:endParaRPr lang="en-US" altLang="zh-TW" sz="2200" dirty="0"/>
          </a:p>
          <a:p>
            <a:pPr marL="400050" lvl="1" indent="0" eaLnBrk="1" fontAlgn="auto" hangingPunct="1">
              <a:lnSpc>
                <a:spcPct val="100000"/>
              </a:lnSpc>
              <a:spcAft>
                <a:spcPts val="0"/>
              </a:spcAft>
              <a:buNone/>
              <a:defRPr/>
            </a:pPr>
            <a:r>
              <a:rPr lang="en-US" altLang="zh-TW" sz="2200" dirty="0"/>
              <a:t>(</a:t>
            </a:r>
            <a:r>
              <a:rPr lang="en-US" altLang="zh-TW" sz="2200" dirty="0"/>
              <a:t>2) </a:t>
            </a:r>
            <a:r>
              <a:rPr lang="zh-TW" altLang="en-US" sz="2200" dirty="0"/>
              <a:t>社區藥局所購買的指示藥或成藥，請特別詢問藥師何時可以停藥及是否有使用天數的限制（可以使用多久）。</a:t>
            </a:r>
          </a:p>
          <a:p>
            <a:pPr marL="514350" indent="-514350" eaLnBrk="1" fontAlgn="auto" hangingPunct="1">
              <a:lnSpc>
                <a:spcPct val="100000"/>
              </a:lnSpc>
              <a:spcAft>
                <a:spcPts val="0"/>
              </a:spcAft>
              <a:buFont typeface="+mj-ea"/>
              <a:buAutoNum type="ea1ChtPeriod" startAt="2"/>
              <a:defRPr/>
            </a:pPr>
            <a:endParaRPr lang="zh-TW" altLang="en-US" sz="2400" dirty="0"/>
          </a:p>
          <a:p>
            <a:pPr marL="514350" indent="-514350" eaLnBrk="1" fontAlgn="auto" hangingPunct="1">
              <a:lnSpc>
                <a:spcPct val="100000"/>
              </a:lnSpc>
              <a:spcAft>
                <a:spcPts val="0"/>
              </a:spcAft>
              <a:buFont typeface="+mj-ea"/>
              <a:buAutoNum type="ea1ChtPeriod" startAt="2"/>
              <a:defRPr/>
            </a:pPr>
            <a:endParaRPr lang="zh-TW" altLang="en-US" sz="2400" dirty="0"/>
          </a:p>
          <a:p>
            <a:pPr marL="1028700" lvl="1" indent="0" eaLnBrk="1" fontAlgn="auto" hangingPunct="1">
              <a:lnSpc>
                <a:spcPct val="100000"/>
              </a:lnSpc>
              <a:spcAft>
                <a:spcPts val="0"/>
              </a:spcAft>
              <a:buNone/>
              <a:defRPr/>
            </a:pPr>
            <a:endParaRPr lang="zh-TW" altLang="en-US" dirty="0" smtClean="0"/>
          </a:p>
        </p:txBody>
      </p:sp>
      <p:pic>
        <p:nvPicPr>
          <p:cNvPr id="38917"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圖片 6" descr="A3五不（不過量）海報2.jpg - Windows Live 影像中心"/>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415714"/>
            <a:ext cx="1514293" cy="130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圖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4030" y="656431"/>
            <a:ext cx="1943620" cy="155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0379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09650"/>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能力五  與醫師、藥師作朋友</a:t>
            </a:r>
          </a:p>
        </p:txBody>
      </p:sp>
      <p:sp>
        <p:nvSpPr>
          <p:cNvPr id="3" name="內容版面配置區 2"/>
          <p:cNvSpPr>
            <a:spLocks noGrp="1"/>
          </p:cNvSpPr>
          <p:nvPr>
            <p:ph idx="1"/>
          </p:nvPr>
        </p:nvSpPr>
        <p:spPr>
          <a:xfrm>
            <a:off x="250825" y="1187450"/>
            <a:ext cx="8642350" cy="5265738"/>
          </a:xfrm>
        </p:spPr>
        <p:txBody>
          <a:bodyPr rtlCol="0">
            <a:normAutofit fontScale="92500" lnSpcReduction="20000"/>
          </a:bodyPr>
          <a:lstStyle/>
          <a:p>
            <a:pPr eaLnBrk="1" fontAlgn="auto" hangingPunct="1">
              <a:lnSpc>
                <a:spcPct val="130000"/>
              </a:lnSpc>
              <a:spcAft>
                <a:spcPts val="0"/>
              </a:spcAft>
              <a:buFont typeface="Arial" pitchFamily="34" charset="0"/>
              <a:buChar char="•"/>
              <a:defRPr/>
            </a:pPr>
            <a:r>
              <a:rPr lang="zh-TW" altLang="zh-TW" sz="2600" b="1" dirty="0" smtClean="0">
                <a:solidFill>
                  <a:srgbClr val="FF0000"/>
                </a:solidFill>
                <a:latin typeface="標楷體" pitchFamily="65" charset="-120"/>
              </a:rPr>
              <a:t>生病找醫師，用藥找藥師</a:t>
            </a:r>
            <a:r>
              <a:rPr lang="zh-TW" altLang="zh-TW" sz="2600" dirty="0" smtClean="0">
                <a:solidFill>
                  <a:srgbClr val="FF0000"/>
                </a:solidFill>
                <a:latin typeface="標楷體" pitchFamily="65" charset="-120"/>
              </a:rPr>
              <a:t>。</a:t>
            </a:r>
          </a:p>
          <a:p>
            <a:pPr marL="457200" lvl="0" indent="-457200" eaLnBrk="1" fontAlgn="auto" hangingPunct="1">
              <a:spcAft>
                <a:spcPts val="0"/>
              </a:spcAft>
              <a:buFont typeface="+mj-ea"/>
              <a:buAutoNum type="ea1ChtPeriod"/>
              <a:defRPr/>
            </a:pPr>
            <a:r>
              <a:rPr lang="zh-TW" altLang="en-US" sz="2600" dirty="0">
                <a:latin typeface="標楷體" panose="03000509000000000000" pitchFamily="65" charset="-120"/>
              </a:rPr>
              <a:t>有任何醫療或用藥的問題，一定要</a:t>
            </a:r>
            <a:r>
              <a:rPr lang="zh-TW" altLang="en-US" sz="2600" dirty="0">
                <a:solidFill>
                  <a:srgbClr val="FF0000"/>
                </a:solidFill>
                <a:latin typeface="標楷體" panose="03000509000000000000" pitchFamily="65" charset="-120"/>
              </a:rPr>
              <a:t>積極主動詢問醫師或藥師</a:t>
            </a:r>
            <a:r>
              <a:rPr lang="zh-TW" altLang="en-US" sz="2600" dirty="0">
                <a:latin typeface="標楷體" panose="03000509000000000000" pitchFamily="65" charset="-120"/>
              </a:rPr>
              <a:t>，為自己的健康及用藥的安全把關</a:t>
            </a:r>
            <a:r>
              <a:rPr lang="zh-TW" altLang="en-US" sz="2600" dirty="0" smtClean="0">
                <a:latin typeface="標楷體" panose="03000509000000000000" pitchFamily="65" charset="-120"/>
              </a:rPr>
              <a:t>。</a:t>
            </a:r>
            <a:endParaRPr lang="en-US" altLang="zh-TW" sz="2600" dirty="0" smtClean="0"/>
          </a:p>
          <a:p>
            <a:pPr marL="457200" indent="-457200" eaLnBrk="1" fontAlgn="auto" hangingPunct="1">
              <a:spcAft>
                <a:spcPts val="0"/>
              </a:spcAft>
              <a:buFont typeface="+mj-ea"/>
              <a:buAutoNum type="ea1ChtPeriod"/>
              <a:defRPr/>
            </a:pPr>
            <a:r>
              <a:rPr lang="zh-TW" altLang="zh-TW" sz="2600" dirty="0" smtClean="0"/>
              <a:t>平日</a:t>
            </a:r>
            <a:r>
              <a:rPr lang="zh-TW" altLang="zh-TW" sz="2600" dirty="0">
                <a:solidFill>
                  <a:srgbClr val="FF0000"/>
                </a:solidFill>
              </a:rPr>
              <a:t>多留意生活圈附近可以使用的醫療資源</a:t>
            </a:r>
            <a:r>
              <a:rPr lang="zh-TW" altLang="zh-TW" sz="2600" dirty="0"/>
              <a:t>（如醫院、診所、藥局等）位置、聯絡方式及如何運用，最好能</a:t>
            </a:r>
            <a:r>
              <a:rPr lang="zh-TW" altLang="zh-TW" sz="2600" dirty="0">
                <a:solidFill>
                  <a:srgbClr val="FF0000"/>
                </a:solidFill>
              </a:rPr>
              <a:t>找尋適合自己的家庭醫師、家庭藥師</a:t>
            </a:r>
            <a:r>
              <a:rPr lang="zh-TW" altLang="zh-TW" sz="2600" dirty="0"/>
              <a:t>做為健康顧問，可將醫師或藥師（醫院或藥局）諮詢電話紀錄在自己的電話簿，以方便日後諮詢</a:t>
            </a:r>
            <a:r>
              <a:rPr lang="zh-TW" altLang="zh-TW" sz="2600" dirty="0" smtClean="0"/>
              <a:t>。</a:t>
            </a:r>
            <a:endParaRPr lang="en-US" altLang="zh-TW" sz="2600" dirty="0" smtClean="0"/>
          </a:p>
          <a:p>
            <a:pPr marL="457200" indent="-457200" eaLnBrk="1" fontAlgn="auto" hangingPunct="1">
              <a:spcAft>
                <a:spcPts val="0"/>
              </a:spcAft>
              <a:buFont typeface="+mj-ea"/>
              <a:buAutoNum type="ea1ChtPeriod"/>
              <a:defRPr/>
            </a:pPr>
            <a:r>
              <a:rPr lang="zh-TW" altLang="zh-TW" sz="2600" dirty="0" smtClean="0"/>
              <a:t>同時</a:t>
            </a:r>
            <a:r>
              <a:rPr lang="zh-TW" altLang="zh-TW" sz="2600" dirty="0"/>
              <a:t>服用多種藥品（含中藥、保健食品）可能會發生交互作用的風險，例如綜合感冒藥併用預防血栓藥品和非類固醇消炎止痛藥，可能會增加出血的風險，因此</a:t>
            </a:r>
            <a:r>
              <a:rPr lang="zh-TW" altLang="zh-TW" sz="2600" dirty="0">
                <a:solidFill>
                  <a:srgbClr val="FF0000"/>
                </a:solidFill>
              </a:rPr>
              <a:t>用藥前諮詢醫師或藥師是最好的辦法，有任何醫藥疑難問題也可撥打前述諮詢電話</a:t>
            </a:r>
            <a:r>
              <a:rPr lang="zh-TW" altLang="zh-TW" sz="2600" dirty="0" smtClean="0"/>
              <a:t>。</a:t>
            </a:r>
            <a:endParaRPr lang="zh-TW" altLang="en-US" sz="2600" dirty="0">
              <a:latin typeface="標楷體" pitchFamily="65" charset="-120"/>
            </a:endParaRPr>
          </a:p>
        </p:txBody>
      </p:sp>
      <p:pic>
        <p:nvPicPr>
          <p:cNvPr id="39941"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圖片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319954"/>
            <a:ext cx="12096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5222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正確</a:t>
            </a:r>
            <a:r>
              <a:rPr lang="zh-TW" altLang="en-US" sz="3200" b="1" kern="0" dirty="0" smtClean="0">
                <a:solidFill>
                  <a:srgbClr val="003399"/>
                </a:solidFill>
                <a:latin typeface="微軟正黑體" panose="020B0604030504040204" pitchFamily="34" charset="-120"/>
                <a:ea typeface="微軟正黑體" panose="020B0604030504040204" pitchFamily="34" charset="-120"/>
              </a:rPr>
              <a:t>使用指示藥、成藥</a:t>
            </a:r>
            <a:r>
              <a:rPr lang="en-US" altLang="zh-TW" sz="3200" b="1" kern="0" dirty="0" smtClean="0">
                <a:solidFill>
                  <a:srgbClr val="003399"/>
                </a:solidFill>
                <a:latin typeface="微軟正黑體" panose="020B0604030504040204" pitchFamily="34" charset="-120"/>
                <a:ea typeface="微軟正黑體" panose="020B0604030504040204" pitchFamily="34" charset="-120"/>
              </a:rPr>
              <a:t>-</a:t>
            </a:r>
            <a:r>
              <a:rPr lang="zh-TW" altLang="en-US" sz="3200" b="1" kern="0" dirty="0">
                <a:solidFill>
                  <a:srgbClr val="003399"/>
                </a:solidFill>
                <a:latin typeface="微軟正黑體" panose="020B0604030504040204" pitchFamily="34" charset="-120"/>
                <a:ea typeface="微軟正黑體" panose="020B0604030504040204" pitchFamily="34" charset="-120"/>
              </a:rPr>
              <a:t>三</a:t>
            </a:r>
            <a:r>
              <a:rPr lang="zh-TW" altLang="en-US" sz="3200" b="1" kern="0" dirty="0" smtClean="0">
                <a:solidFill>
                  <a:srgbClr val="003399"/>
                </a:solidFill>
                <a:latin typeface="微軟正黑體" panose="020B0604030504040204" pitchFamily="34" charset="-120"/>
                <a:ea typeface="微軟正黑體" panose="020B0604030504040204" pitchFamily="34" charset="-120"/>
              </a:rPr>
              <a:t>要</a:t>
            </a:r>
            <a:r>
              <a:rPr lang="zh-TW" altLang="en-US" dirty="0" smtClean="0">
                <a:solidFill>
                  <a:srgbClr val="003399"/>
                </a:solidFill>
              </a:rPr>
              <a:t>二不</a:t>
            </a:r>
            <a:r>
              <a:rPr lang="zh-TW" altLang="en-US" sz="3200" b="1" kern="0" dirty="0" smtClean="0">
                <a:solidFill>
                  <a:srgbClr val="003399"/>
                </a:solidFill>
                <a:latin typeface="微軟正黑體" panose="020B0604030504040204" pitchFamily="34" charset="-120"/>
                <a:ea typeface="微軟正黑體" panose="020B0604030504040204" pitchFamily="34" charset="-120"/>
              </a:rPr>
              <a:t>原則</a:t>
            </a:r>
            <a:endParaRPr lang="zh-TW" altLang="en-US" sz="32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50825" y="1052513"/>
            <a:ext cx="8642350" cy="5616575"/>
          </a:xfrm>
        </p:spPr>
        <p:txBody>
          <a:bodyPr rtlCol="0">
            <a:noAutofit/>
          </a:bodyPr>
          <a:lstStyle/>
          <a:p>
            <a:pPr marL="0" indent="0" eaLnBrk="1" fontAlgn="auto" hangingPunct="1">
              <a:lnSpc>
                <a:spcPct val="100000"/>
              </a:lnSpc>
              <a:spcBef>
                <a:spcPts val="0"/>
              </a:spcBef>
              <a:spcAft>
                <a:spcPts val="0"/>
              </a:spcAft>
              <a:buFont typeface="Arial" pitchFamily="34" charset="0"/>
              <a:buNone/>
              <a:defRPr/>
            </a:pPr>
            <a:r>
              <a:rPr lang="en-US" altLang="zh-TW" sz="2400" b="1" dirty="0">
                <a:solidFill>
                  <a:srgbClr val="660033"/>
                </a:solidFill>
              </a:rPr>
              <a:t>1.</a:t>
            </a:r>
            <a:r>
              <a:rPr lang="zh-TW" altLang="en-US" sz="2400" b="1" dirty="0" smtClean="0">
                <a:solidFill>
                  <a:srgbClr val="660033"/>
                </a:solidFill>
              </a:rPr>
              <a:t>要</a:t>
            </a:r>
            <a:r>
              <a:rPr lang="zh-TW" altLang="zh-TW" sz="2400" b="1" dirty="0" smtClean="0">
                <a:solidFill>
                  <a:srgbClr val="660033"/>
                </a:solidFill>
              </a:rPr>
              <a:t>知</a:t>
            </a:r>
            <a:r>
              <a:rPr lang="zh-TW" altLang="zh-TW" sz="2400" b="1" dirty="0">
                <a:solidFill>
                  <a:srgbClr val="660033"/>
                </a:solidFill>
              </a:rPr>
              <a:t>風險</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en-US" sz="2000" dirty="0"/>
              <a:t>我國藥品依</a:t>
            </a:r>
            <a:r>
              <a:rPr lang="zh-TW" altLang="en-US" sz="2000" b="1" dirty="0">
                <a:solidFill>
                  <a:srgbClr val="FF0000"/>
                </a:solidFill>
              </a:rPr>
              <a:t>使用風險性區分為三級</a:t>
            </a:r>
            <a:r>
              <a:rPr lang="zh-TW" altLang="en-US" sz="2000" dirty="0"/>
              <a:t>，依序為處方藥、醫師藥師藥劑生指示藥品及成藥</a:t>
            </a:r>
            <a:r>
              <a:rPr lang="zh-TW" altLang="en-US" sz="2000" dirty="0" smtClean="0"/>
              <a:t>。</a:t>
            </a:r>
            <a:endParaRPr lang="en-US" altLang="zh-TW" sz="2000" dirty="0" smtClean="0"/>
          </a:p>
          <a:p>
            <a:pPr eaLnBrk="1" fontAlgn="auto" hangingPunct="1">
              <a:lnSpc>
                <a:spcPct val="100000"/>
              </a:lnSpc>
              <a:spcBef>
                <a:spcPts val="0"/>
              </a:spcBef>
              <a:spcAft>
                <a:spcPts val="0"/>
              </a:spcAft>
              <a:buFont typeface="Arial" pitchFamily="34" charset="0"/>
              <a:buChar char="•"/>
              <a:defRPr/>
            </a:pPr>
            <a:r>
              <a:rPr lang="zh-TW" altLang="en-US" sz="2000" dirty="0" smtClean="0"/>
              <a:t>藥品</a:t>
            </a:r>
            <a:r>
              <a:rPr lang="zh-TW" altLang="zh-TW" sz="2000" dirty="0" smtClean="0"/>
              <a:t>除了</a:t>
            </a:r>
            <a:r>
              <a:rPr lang="zh-TW" altLang="zh-TW" sz="2000" dirty="0"/>
              <a:t>有</a:t>
            </a:r>
            <a:r>
              <a:rPr lang="zh-TW" altLang="zh-TW" sz="2000" dirty="0" smtClean="0"/>
              <a:t>療效</a:t>
            </a:r>
            <a:r>
              <a:rPr lang="zh-TW" altLang="en-US" sz="2000" dirty="0" smtClean="0"/>
              <a:t>以</a:t>
            </a:r>
            <a:r>
              <a:rPr lang="zh-TW" altLang="zh-TW" sz="2000" dirty="0" smtClean="0"/>
              <a:t>外</a:t>
            </a:r>
            <a:r>
              <a:rPr lang="zh-TW" altLang="zh-TW" sz="2000" dirty="0"/>
              <a:t>都存在使用的</a:t>
            </a:r>
            <a:r>
              <a:rPr lang="zh-TW" altLang="zh-TW" sz="2000" dirty="0" smtClean="0"/>
              <a:t>風險，</a:t>
            </a:r>
            <a:r>
              <a:rPr lang="zh-TW" altLang="zh-TW" sz="2000" b="1" dirty="0">
                <a:solidFill>
                  <a:srgbClr val="FF0000"/>
                </a:solidFill>
              </a:rPr>
              <a:t>如需要購買指示藥或成藥，應至有藥師執業的合法藥局購買，才有保障</a:t>
            </a:r>
            <a:r>
              <a:rPr lang="zh-TW" altLang="zh-TW" sz="2000" dirty="0"/>
              <a:t>。</a:t>
            </a:r>
            <a:endParaRPr lang="en-US" altLang="zh-TW" sz="2000" b="1" dirty="0" smtClean="0">
              <a:solidFill>
                <a:srgbClr val="FF0000"/>
              </a:solidFill>
            </a:endParaRPr>
          </a:p>
          <a:p>
            <a:pPr marL="0" indent="0" eaLnBrk="1" fontAlgn="auto" hangingPunct="1">
              <a:lnSpc>
                <a:spcPct val="100000"/>
              </a:lnSpc>
              <a:spcBef>
                <a:spcPts val="0"/>
              </a:spcBef>
              <a:spcAft>
                <a:spcPts val="0"/>
              </a:spcAft>
              <a:buFont typeface="Arial" pitchFamily="34" charset="0"/>
              <a:buNone/>
              <a:defRPr/>
            </a:pPr>
            <a:r>
              <a:rPr lang="en-US" altLang="zh-TW" sz="2400" b="1" dirty="0" smtClean="0">
                <a:solidFill>
                  <a:srgbClr val="660033"/>
                </a:solidFill>
              </a:rPr>
              <a:t>2</a:t>
            </a:r>
            <a:r>
              <a:rPr lang="en-US" altLang="zh-TW" sz="2400" b="1" dirty="0">
                <a:solidFill>
                  <a:srgbClr val="660033"/>
                </a:solidFill>
              </a:rPr>
              <a:t>.</a:t>
            </a:r>
            <a:r>
              <a:rPr lang="zh-TW" altLang="en-US" sz="2400" b="1" dirty="0">
                <a:solidFill>
                  <a:srgbClr val="660033"/>
                </a:solidFill>
              </a:rPr>
              <a:t>要問藥師</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zh-TW" sz="2000" dirty="0"/>
              <a:t>購買藥品前，應先</a:t>
            </a:r>
            <a:r>
              <a:rPr lang="zh-TW" altLang="zh-TW" sz="2000" b="1" dirty="0">
                <a:solidFill>
                  <a:srgbClr val="FF0000"/>
                </a:solidFill>
              </a:rPr>
              <a:t>清楚表達自己的症狀或需求</a:t>
            </a:r>
            <a:r>
              <a:rPr lang="zh-TW" altLang="zh-TW" sz="2000" dirty="0"/>
              <a:t>，與藥師討論再購買適合的藥品，</a:t>
            </a:r>
            <a:r>
              <a:rPr lang="zh-TW" altLang="zh-TW" sz="2000" dirty="0" smtClean="0"/>
              <a:t>並</a:t>
            </a:r>
            <a:r>
              <a:rPr lang="zh-TW" altLang="en-US" sz="2000" b="1" dirty="0" smtClean="0">
                <a:solidFill>
                  <a:srgbClr val="FF0000"/>
                </a:solidFill>
              </a:rPr>
              <a:t>主動</a:t>
            </a:r>
            <a:r>
              <a:rPr lang="zh-TW" altLang="zh-TW" sz="2000" b="1" dirty="0" smtClean="0">
                <a:solidFill>
                  <a:srgbClr val="FF0000"/>
                </a:solidFill>
              </a:rPr>
              <a:t>諮詢</a:t>
            </a:r>
            <a:r>
              <a:rPr lang="zh-TW" altLang="zh-TW" sz="2000" b="1" dirty="0">
                <a:solidFill>
                  <a:srgbClr val="FF0000"/>
                </a:solidFill>
              </a:rPr>
              <a:t>藥師如何</a:t>
            </a:r>
            <a:r>
              <a:rPr lang="zh-TW" altLang="zh-TW" sz="2000" b="1" dirty="0" smtClean="0">
                <a:solidFill>
                  <a:srgbClr val="FF0000"/>
                </a:solidFill>
              </a:rPr>
              <a:t>正確使用</a:t>
            </a:r>
            <a:r>
              <a:rPr lang="zh-TW" altLang="zh-TW" sz="2000" b="1" dirty="0">
                <a:solidFill>
                  <a:srgbClr val="FF0000"/>
                </a:solidFill>
              </a:rPr>
              <a:t>，以及應該注意的事項</a:t>
            </a:r>
            <a:r>
              <a:rPr lang="zh-TW" altLang="zh-TW" sz="2000" b="1" dirty="0" smtClean="0">
                <a:solidFill>
                  <a:srgbClr val="FF0000"/>
                </a:solidFill>
              </a:rPr>
              <a:t>。</a:t>
            </a:r>
            <a:endParaRPr lang="en-US" altLang="zh-TW" sz="2000" b="1" dirty="0" smtClean="0">
              <a:solidFill>
                <a:srgbClr val="FF0000"/>
              </a:solidFill>
            </a:endParaRPr>
          </a:p>
          <a:p>
            <a:pPr marL="0" indent="0" eaLnBrk="1" fontAlgn="auto" hangingPunct="1">
              <a:lnSpc>
                <a:spcPct val="100000"/>
              </a:lnSpc>
              <a:spcBef>
                <a:spcPts val="0"/>
              </a:spcBef>
              <a:spcAft>
                <a:spcPts val="0"/>
              </a:spcAft>
              <a:buFont typeface="Arial" pitchFamily="34" charset="0"/>
              <a:buNone/>
              <a:defRPr/>
            </a:pPr>
            <a:r>
              <a:rPr lang="en-US" altLang="zh-TW" sz="2400" b="1" dirty="0">
                <a:solidFill>
                  <a:srgbClr val="660033"/>
                </a:solidFill>
              </a:rPr>
              <a:t>3.</a:t>
            </a:r>
            <a:r>
              <a:rPr lang="zh-TW" altLang="en-US" sz="2400" b="1" dirty="0">
                <a:solidFill>
                  <a:srgbClr val="660033"/>
                </a:solidFill>
              </a:rPr>
              <a:t>要看標示</a:t>
            </a:r>
            <a:endParaRPr lang="en-US" altLang="zh-TW" sz="2400" b="1" dirty="0">
              <a:solidFill>
                <a:srgbClr val="660033"/>
              </a:solidFill>
            </a:endParaRPr>
          </a:p>
          <a:p>
            <a:pPr eaLnBrk="1" fontAlgn="auto" hangingPunct="1">
              <a:lnSpc>
                <a:spcPct val="100000"/>
              </a:lnSpc>
              <a:spcBef>
                <a:spcPts val="0"/>
              </a:spcBef>
              <a:spcAft>
                <a:spcPts val="0"/>
              </a:spcAft>
              <a:buFont typeface="Arial" pitchFamily="34" charset="0"/>
              <a:buChar char="•"/>
              <a:defRPr/>
            </a:pPr>
            <a:r>
              <a:rPr lang="zh-TW" altLang="zh-TW" sz="2000" dirty="0"/>
              <a:t>應</a:t>
            </a:r>
            <a:r>
              <a:rPr lang="zh-TW" altLang="zh-TW" sz="2000" b="1" dirty="0">
                <a:solidFill>
                  <a:srgbClr val="FF0000"/>
                </a:solidFill>
              </a:rPr>
              <a:t>保留藥品的包裝外</a:t>
            </a:r>
            <a:r>
              <a:rPr lang="zh-TW" altLang="zh-TW" sz="2000" b="1" dirty="0" smtClean="0">
                <a:solidFill>
                  <a:srgbClr val="FF0000"/>
                </a:solidFill>
              </a:rPr>
              <a:t>盒</a:t>
            </a:r>
            <a:r>
              <a:rPr lang="zh-TW" altLang="en-US" sz="2000" b="1" dirty="0" smtClean="0">
                <a:solidFill>
                  <a:srgbClr val="FF0000"/>
                </a:solidFill>
              </a:rPr>
              <a:t>、</a:t>
            </a:r>
            <a:r>
              <a:rPr lang="zh-TW" altLang="zh-TW" sz="2000" b="1" dirty="0" smtClean="0">
                <a:solidFill>
                  <a:srgbClr val="FF0000"/>
                </a:solidFill>
              </a:rPr>
              <a:t>說明書</a:t>
            </a:r>
            <a:r>
              <a:rPr lang="zh-TW" altLang="en-US" sz="2000" dirty="0"/>
              <a:t>，每次使用藥品前應看清楚外盒或說明書上的</a:t>
            </a:r>
            <a:r>
              <a:rPr lang="zh-TW" altLang="en-US" sz="2000" dirty="0" smtClean="0"/>
              <a:t>適應症</a:t>
            </a:r>
            <a:r>
              <a:rPr lang="zh-TW" altLang="en-US" sz="2000" dirty="0"/>
              <a:t>（</a:t>
            </a:r>
            <a:r>
              <a:rPr lang="zh-TW" altLang="en-US" sz="2000" dirty="0" smtClean="0"/>
              <a:t>用途），</a:t>
            </a:r>
            <a:r>
              <a:rPr lang="zh-TW" altLang="en-US" sz="2000" dirty="0"/>
              <a:t>是否符合目前症狀，再依照建議的用法、劑量使用，注意藥品的副作用、注意事項、有效期限及保存狀況</a:t>
            </a:r>
            <a:r>
              <a:rPr lang="zh-TW" altLang="en-US" sz="2000" dirty="0" smtClean="0"/>
              <a:t>。</a:t>
            </a:r>
            <a:endParaRPr lang="en-US" altLang="zh-TW" sz="2000" dirty="0" smtClean="0"/>
          </a:p>
          <a:p>
            <a:pPr marL="0" indent="0" eaLnBrk="1" hangingPunct="1">
              <a:lnSpc>
                <a:spcPct val="100000"/>
              </a:lnSpc>
              <a:spcAft>
                <a:spcPts val="0"/>
              </a:spcAft>
              <a:buFont typeface="Arial" charset="0"/>
              <a:buNone/>
            </a:pPr>
            <a:r>
              <a:rPr lang="en-US" altLang="zh-TW" sz="2400" b="1" dirty="0" smtClean="0">
                <a:solidFill>
                  <a:srgbClr val="660033"/>
                </a:solidFill>
              </a:rPr>
              <a:t>1.</a:t>
            </a:r>
            <a:r>
              <a:rPr lang="zh-TW" altLang="en-US" sz="2400" b="1" dirty="0">
                <a:solidFill>
                  <a:srgbClr val="660033"/>
                </a:solidFill>
              </a:rPr>
              <a:t>不</a:t>
            </a:r>
            <a:r>
              <a:rPr lang="zh-TW" altLang="en-US" sz="2400" b="1" dirty="0" smtClean="0">
                <a:solidFill>
                  <a:srgbClr val="660033"/>
                </a:solidFill>
              </a:rPr>
              <a:t>過量</a:t>
            </a:r>
            <a:endParaRPr lang="en-US" altLang="zh-TW" sz="2400" b="1" dirty="0">
              <a:solidFill>
                <a:srgbClr val="660033"/>
              </a:solidFill>
            </a:endParaRPr>
          </a:p>
          <a:p>
            <a:pPr eaLnBrk="1" hangingPunct="1">
              <a:lnSpc>
                <a:spcPct val="100000"/>
              </a:lnSpc>
              <a:spcAft>
                <a:spcPts val="0"/>
              </a:spcAft>
              <a:buFont typeface="Arial" panose="020B0604020202020204" pitchFamily="34" charset="0"/>
              <a:buChar char="•"/>
            </a:pPr>
            <a:r>
              <a:rPr lang="zh-TW" altLang="zh-TW" sz="2000" dirty="0" smtClean="0"/>
              <a:t>不要</a:t>
            </a:r>
            <a:r>
              <a:rPr lang="zh-TW" altLang="zh-TW" sz="2000" dirty="0"/>
              <a:t>自己調整藥品的使用次數或劑量，藥品過量使用會造成嚴重的傷害，應依照藥品外盒或說明書上建議的劑量及次數使用。</a:t>
            </a:r>
          </a:p>
          <a:p>
            <a:pPr marL="0" indent="0" eaLnBrk="1" hangingPunct="1">
              <a:lnSpc>
                <a:spcPct val="100000"/>
              </a:lnSpc>
              <a:spcAft>
                <a:spcPts val="0"/>
              </a:spcAft>
              <a:buFont typeface="Arial" charset="0"/>
              <a:buNone/>
            </a:pPr>
            <a:r>
              <a:rPr lang="en-US" altLang="zh-TW" sz="2400" b="1" dirty="0">
                <a:solidFill>
                  <a:srgbClr val="660033"/>
                </a:solidFill>
              </a:rPr>
              <a:t>2.</a:t>
            </a:r>
            <a:r>
              <a:rPr lang="zh-TW" altLang="en-US" sz="2400" b="1" dirty="0">
                <a:solidFill>
                  <a:srgbClr val="660033"/>
                </a:solidFill>
              </a:rPr>
              <a:t>不</a:t>
            </a:r>
            <a:r>
              <a:rPr lang="zh-TW" altLang="en-US" sz="2400" b="1" dirty="0" smtClean="0">
                <a:solidFill>
                  <a:srgbClr val="660033"/>
                </a:solidFill>
              </a:rPr>
              <a:t>輕忽</a:t>
            </a:r>
            <a:endParaRPr lang="en-US" altLang="zh-TW" sz="2400" b="1" dirty="0">
              <a:solidFill>
                <a:srgbClr val="660033"/>
              </a:solidFill>
            </a:endParaRPr>
          </a:p>
          <a:p>
            <a:pPr eaLnBrk="1" hangingPunct="1">
              <a:lnSpc>
                <a:spcPct val="100000"/>
              </a:lnSpc>
              <a:spcAft>
                <a:spcPts val="0"/>
              </a:spcAft>
              <a:buFont typeface="Arial" panose="020B0604020202020204" pitchFamily="34" charset="0"/>
              <a:buChar char="•"/>
            </a:pPr>
            <a:r>
              <a:rPr lang="zh-TW" altLang="en-US" sz="2000" dirty="0" smtClean="0"/>
              <a:t>使用</a:t>
            </a:r>
            <a:r>
              <a:rPr lang="zh-TW" altLang="en-US" sz="2000" dirty="0"/>
              <a:t>指示藥與成藥</a:t>
            </a:r>
            <a:r>
              <a:rPr lang="en-US" altLang="zh-TW" sz="2000" dirty="0"/>
              <a:t>3</a:t>
            </a:r>
            <a:r>
              <a:rPr lang="zh-TW" altLang="en-US" sz="2000" dirty="0"/>
              <a:t>天以上，症狀仍未改善，應儘速就醫。</a:t>
            </a:r>
            <a:endParaRPr lang="en-US" altLang="zh-TW" sz="2000" dirty="0"/>
          </a:p>
          <a:p>
            <a:pPr eaLnBrk="1" fontAlgn="auto" hangingPunct="1">
              <a:lnSpc>
                <a:spcPct val="100000"/>
              </a:lnSpc>
              <a:spcBef>
                <a:spcPts val="0"/>
              </a:spcBef>
              <a:spcAft>
                <a:spcPts val="0"/>
              </a:spcAft>
              <a:buFont typeface="Arial" pitchFamily="34" charset="0"/>
              <a:buChar char="•"/>
              <a:defRPr/>
            </a:pPr>
            <a:endParaRPr lang="zh-TW" altLang="zh-TW" sz="2000" dirty="0"/>
          </a:p>
        </p:txBody>
      </p:sp>
      <p:pic>
        <p:nvPicPr>
          <p:cNvPr id="4096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38681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93652"/>
            <a:ext cx="4392488" cy="6647716"/>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t="3148"/>
          <a:stretch/>
        </p:blipFill>
        <p:spPr>
          <a:xfrm>
            <a:off x="107504" y="90337"/>
            <a:ext cx="4425167" cy="6647716"/>
          </a:xfrm>
          <a:prstGeom prst="rect">
            <a:avLst/>
          </a:prstGeom>
        </p:spPr>
      </p:pic>
    </p:spTree>
    <p:extLst>
      <p:ext uri="{BB962C8B-B14F-4D97-AF65-F5344CB8AC3E}">
        <p14:creationId xmlns:p14="http://schemas.microsoft.com/office/powerpoint/2010/main" val="2436692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8146" y="0"/>
            <a:ext cx="4245854" cy="6857999"/>
          </a:xfrm>
        </p:spPr>
      </p:pic>
      <p:sp>
        <p:nvSpPr>
          <p:cNvPr id="4" name="投影片編號版面配置區 3"/>
          <p:cNvSpPr>
            <a:spLocks noGrp="1"/>
          </p:cNvSpPr>
          <p:nvPr>
            <p:ph type="sldNum" sz="quarter" idx="10"/>
          </p:nvPr>
        </p:nvSpPr>
        <p:spPr/>
        <p:txBody>
          <a:bodyPr/>
          <a:lstStyle/>
          <a:p>
            <a:pPr>
              <a:defRPr/>
            </a:pPr>
            <a:fld id="{F84B27A3-3389-4843-A96C-30E08DE57911}" type="slidenum">
              <a:rPr lang="zh-TW" altLang="en-US" smtClean="0"/>
              <a:pPr>
                <a:defRPr/>
              </a:pPr>
              <a:t>24</a:t>
            </a:fld>
            <a:endParaRPr lang="zh-TW" altLang="en-US"/>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515" y="0"/>
            <a:ext cx="2465251" cy="3345473"/>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 y="-23814"/>
            <a:ext cx="2440631" cy="339310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4" y="3395399"/>
            <a:ext cx="4894352" cy="3462601"/>
          </a:xfrm>
          <a:prstGeom prst="rect">
            <a:avLst/>
          </a:prstGeom>
        </p:spPr>
      </p:pic>
    </p:spTree>
    <p:extLst>
      <p:ext uri="{BB962C8B-B14F-4D97-AF65-F5344CB8AC3E}">
        <p14:creationId xmlns:p14="http://schemas.microsoft.com/office/powerpoint/2010/main" val="2919827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04664"/>
            <a:ext cx="8961608" cy="344853"/>
          </a:xfrm>
        </p:spPr>
        <p:txBody>
          <a:bodyPr>
            <a:noAutofit/>
          </a:bodyPr>
          <a:lstStyle/>
          <a:p>
            <a:pPr algn="ctr"/>
            <a:r>
              <a:rPr lang="zh-TW" altLang="en-US" sz="4000" b="1" dirty="0" smtClean="0">
                <a:solidFill>
                  <a:schemeClr val="tx1"/>
                </a:solidFill>
                <a:latin typeface="微軟正黑體" pitchFamily="34" charset="-120"/>
                <a:ea typeface="微軟正黑體" pitchFamily="34" charset="-120"/>
              </a:rPr>
              <a:t>五大核心能力</a:t>
            </a:r>
            <a:r>
              <a:rPr lang="zh-TW" altLang="zh-TW" sz="4000" b="1" dirty="0" smtClean="0">
                <a:solidFill>
                  <a:schemeClr val="tx1"/>
                </a:solidFill>
                <a:latin typeface="微軟正黑體" pitchFamily="34" charset="-120"/>
                <a:ea typeface="微軟正黑體" pitchFamily="34" charset="-120"/>
              </a:rPr>
              <a:t>生活技能</a:t>
            </a:r>
            <a:r>
              <a:rPr lang="zh-TW" altLang="en-US" sz="4000" b="1" dirty="0">
                <a:solidFill>
                  <a:srgbClr val="FF0000"/>
                </a:solidFill>
                <a:latin typeface="微軟正黑體" pitchFamily="34" charset="-120"/>
                <a:ea typeface="微軟正黑體" pitchFamily="34" charset="-120"/>
              </a:rPr>
              <a:t>正確用藥教案</a:t>
            </a:r>
            <a:endParaRPr lang="zh-TW" altLang="en-US" sz="4000" dirty="0">
              <a:solidFill>
                <a:schemeClr val="tx1"/>
              </a:solidFill>
            </a:endParaRPr>
          </a:p>
        </p:txBody>
      </p:sp>
      <p:graphicFrame>
        <p:nvGraphicFramePr>
          <p:cNvPr id="3" name="資料庫圖表 2"/>
          <p:cNvGraphicFramePr/>
          <p:nvPr>
            <p:extLst>
              <p:ext uri="{D42A27DB-BD31-4B8C-83A1-F6EECF244321}">
                <p14:modId xmlns:p14="http://schemas.microsoft.com/office/powerpoint/2010/main" val="60772293"/>
              </p:ext>
            </p:extLst>
          </p:nvPr>
        </p:nvGraphicFramePr>
        <p:xfrm>
          <a:off x="211323" y="1124744"/>
          <a:ext cx="8532440" cy="2319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群組 5"/>
          <p:cNvGrpSpPr/>
          <p:nvPr/>
        </p:nvGrpSpPr>
        <p:grpSpPr>
          <a:xfrm>
            <a:off x="132654" y="3496146"/>
            <a:ext cx="1728192" cy="682855"/>
            <a:chOff x="539552" y="3284983"/>
            <a:chExt cx="1728192" cy="1314147"/>
          </a:xfrm>
          <a:solidFill>
            <a:srgbClr val="FFFF66"/>
          </a:solidFill>
        </p:grpSpPr>
        <p:sp>
          <p:nvSpPr>
            <p:cNvPr id="7" name="向上箭號圖說文字 6"/>
            <p:cNvSpPr/>
            <p:nvPr/>
          </p:nvSpPr>
          <p:spPr>
            <a:xfrm>
              <a:off x="539552" y="3284983"/>
              <a:ext cx="1728192" cy="1314147"/>
            </a:xfrm>
            <a:prstGeom prst="up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539552" y="3712468"/>
              <a:ext cx="1728192" cy="770007"/>
            </a:xfrm>
            <a:prstGeom prst="rect">
              <a:avLst/>
            </a:prstGeom>
            <a:solidFill>
              <a:srgbClr val="FFC000"/>
            </a:solidFill>
          </p:spPr>
          <p:txBody>
            <a:bodyPr wrap="square" rtlCol="0">
              <a:spAutoFit/>
            </a:bodyPr>
            <a:lstStyle/>
            <a:p>
              <a:r>
                <a:rPr lang="zh-TW" altLang="en-US" sz="2000" b="1" dirty="0" smtClean="0">
                  <a:latin typeface="微軟正黑體" pitchFamily="34" charset="-120"/>
                  <a:ea typeface="微軟正黑體" pitchFamily="34" charset="-120"/>
                </a:rPr>
                <a:t>自我監督管理</a:t>
              </a:r>
              <a:endParaRPr lang="zh-TW" altLang="en-US" sz="2000" b="1" dirty="0">
                <a:latin typeface="微軟正黑體" pitchFamily="34" charset="-120"/>
                <a:ea typeface="微軟正黑體" pitchFamily="34" charset="-120"/>
              </a:endParaRPr>
            </a:p>
          </p:txBody>
        </p:sp>
      </p:grpSp>
      <p:grpSp>
        <p:nvGrpSpPr>
          <p:cNvPr id="9" name="群組 8"/>
          <p:cNvGrpSpPr/>
          <p:nvPr/>
        </p:nvGrpSpPr>
        <p:grpSpPr>
          <a:xfrm>
            <a:off x="1951867" y="3533960"/>
            <a:ext cx="1656184" cy="607229"/>
            <a:chOff x="3779912" y="3284984"/>
            <a:chExt cx="1656184" cy="1080120"/>
          </a:xfrm>
          <a:solidFill>
            <a:srgbClr val="00B0F0"/>
          </a:solidFill>
        </p:grpSpPr>
        <p:sp>
          <p:nvSpPr>
            <p:cNvPr id="10" name="向上箭號圖說文字 9"/>
            <p:cNvSpPr/>
            <p:nvPr/>
          </p:nvSpPr>
          <p:spPr>
            <a:xfrm>
              <a:off x="3779912" y="3284984"/>
              <a:ext cx="1656184" cy="1080120"/>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779912" y="3645024"/>
              <a:ext cx="1656184" cy="523220"/>
            </a:xfrm>
            <a:prstGeom prst="rect">
              <a:avLst/>
            </a:prstGeom>
            <a:grpFill/>
          </p:spPr>
          <p:txBody>
            <a:bodyPr wrap="square" rtlCol="0">
              <a:spAutoFit/>
            </a:bodyPr>
            <a:lstStyle/>
            <a:p>
              <a:r>
                <a:rPr lang="zh-TW" altLang="en-US" sz="2800" b="1" dirty="0" smtClean="0">
                  <a:latin typeface="微軟正黑體" pitchFamily="34" charset="-120"/>
                  <a:ea typeface="微軟正黑體" pitchFamily="34" charset="-120"/>
                </a:rPr>
                <a:t>有效溝通</a:t>
              </a:r>
              <a:endParaRPr lang="zh-TW" altLang="en-US" sz="2800" b="1" dirty="0">
                <a:latin typeface="微軟正黑體" pitchFamily="34" charset="-120"/>
                <a:ea typeface="微軟正黑體" pitchFamily="34" charset="-120"/>
              </a:endParaRPr>
            </a:p>
          </p:txBody>
        </p:sp>
      </p:grpSp>
      <p:grpSp>
        <p:nvGrpSpPr>
          <p:cNvPr id="12" name="群組 11"/>
          <p:cNvGrpSpPr/>
          <p:nvPr/>
        </p:nvGrpSpPr>
        <p:grpSpPr>
          <a:xfrm>
            <a:off x="3595442" y="3502500"/>
            <a:ext cx="1800199" cy="607229"/>
            <a:chOff x="6156176" y="3284984"/>
            <a:chExt cx="2808312" cy="1080120"/>
          </a:xfrm>
          <a:solidFill>
            <a:srgbClr val="FF99FF"/>
          </a:solidFill>
        </p:grpSpPr>
        <p:sp>
          <p:nvSpPr>
            <p:cNvPr id="13" name="向上箭號圖說文字 12"/>
            <p:cNvSpPr/>
            <p:nvPr/>
          </p:nvSpPr>
          <p:spPr>
            <a:xfrm>
              <a:off x="6156176" y="3284984"/>
              <a:ext cx="2808312" cy="1080120"/>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6156176" y="3717032"/>
              <a:ext cx="2667700" cy="523220"/>
            </a:xfrm>
            <a:prstGeom prst="rect">
              <a:avLst/>
            </a:prstGeom>
            <a:grpFill/>
          </p:spPr>
          <p:txBody>
            <a:bodyPr wrap="square" rtlCol="0">
              <a:spAutoFit/>
            </a:bodyPr>
            <a:lstStyle/>
            <a:p>
              <a:r>
                <a:rPr lang="zh-TW" altLang="en-US" sz="2800" b="1" dirty="0" smtClean="0">
                  <a:latin typeface="微軟正黑體" pitchFamily="34" charset="-120"/>
                  <a:ea typeface="微軟正黑體" pitchFamily="34" charset="-120"/>
                </a:rPr>
                <a:t>問題解決</a:t>
              </a:r>
              <a:endParaRPr lang="zh-TW" altLang="en-US" sz="2800" b="1" dirty="0">
                <a:latin typeface="微軟正黑體" pitchFamily="34" charset="-120"/>
                <a:ea typeface="微軟正黑體" pitchFamily="34" charset="-120"/>
              </a:endParaRPr>
            </a:p>
          </p:txBody>
        </p:sp>
      </p:grpSp>
      <p:grpSp>
        <p:nvGrpSpPr>
          <p:cNvPr id="15" name="群組 14"/>
          <p:cNvGrpSpPr/>
          <p:nvPr/>
        </p:nvGrpSpPr>
        <p:grpSpPr>
          <a:xfrm>
            <a:off x="5412792" y="3444276"/>
            <a:ext cx="1910235" cy="717900"/>
            <a:chOff x="2411760" y="5589241"/>
            <a:chExt cx="1910235" cy="908841"/>
          </a:xfrm>
        </p:grpSpPr>
        <p:sp>
          <p:nvSpPr>
            <p:cNvPr id="16" name="向上箭號圖說文字 15"/>
            <p:cNvSpPr/>
            <p:nvPr/>
          </p:nvSpPr>
          <p:spPr>
            <a:xfrm>
              <a:off x="2411760" y="5589241"/>
              <a:ext cx="1728192" cy="908841"/>
            </a:xfrm>
            <a:prstGeom prst="upArrowCallout">
              <a:avLst/>
            </a:prstGeom>
            <a:solidFill>
              <a:srgbClr val="3BE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2593803" y="5934864"/>
              <a:ext cx="1728192" cy="372382"/>
            </a:xfrm>
            <a:prstGeom prst="rect">
              <a:avLst/>
            </a:prstGeom>
            <a:noFill/>
          </p:spPr>
          <p:txBody>
            <a:bodyPr wrap="square" rtlCol="0">
              <a:spAutoFit/>
            </a:bodyPr>
            <a:lstStyle/>
            <a:p>
              <a:r>
                <a:rPr lang="zh-TW" altLang="en-US" sz="2800" b="1" dirty="0" smtClean="0">
                  <a:latin typeface="微軟正黑體" pitchFamily="34" charset="-120"/>
                  <a:ea typeface="微軟正黑體" pitchFamily="34" charset="-120"/>
                </a:rPr>
                <a:t>做決定</a:t>
              </a:r>
              <a:endParaRPr lang="zh-TW" altLang="en-US" sz="2800" b="1" dirty="0">
                <a:latin typeface="微軟正黑體" pitchFamily="34" charset="-120"/>
                <a:ea typeface="微軟正黑體" pitchFamily="34" charset="-120"/>
              </a:endParaRPr>
            </a:p>
          </p:txBody>
        </p:sp>
      </p:grpSp>
      <p:grpSp>
        <p:nvGrpSpPr>
          <p:cNvPr id="18" name="群組 17"/>
          <p:cNvGrpSpPr/>
          <p:nvPr/>
        </p:nvGrpSpPr>
        <p:grpSpPr>
          <a:xfrm>
            <a:off x="7136443" y="3485106"/>
            <a:ext cx="1872208" cy="647711"/>
            <a:chOff x="6156176" y="5616624"/>
            <a:chExt cx="1800200" cy="1124744"/>
          </a:xfrm>
          <a:solidFill>
            <a:srgbClr val="FF6600"/>
          </a:solidFill>
        </p:grpSpPr>
        <p:sp>
          <p:nvSpPr>
            <p:cNvPr id="19" name="向上箭號圖說文字 18"/>
            <p:cNvSpPr/>
            <p:nvPr/>
          </p:nvSpPr>
          <p:spPr>
            <a:xfrm>
              <a:off x="6156176" y="5616624"/>
              <a:ext cx="1800200" cy="1124744"/>
            </a:xfrm>
            <a:prstGeom prst="upArrow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6156176" y="6033482"/>
              <a:ext cx="1728192" cy="510784"/>
            </a:xfrm>
            <a:prstGeom prst="rect">
              <a:avLst/>
            </a:prstGeom>
            <a:grpFill/>
          </p:spPr>
          <p:txBody>
            <a:bodyPr wrap="square" rtlCol="0">
              <a:spAutoFit/>
            </a:bodyPr>
            <a:lstStyle/>
            <a:p>
              <a:pPr algn="ctr"/>
              <a:r>
                <a:rPr lang="zh-TW" altLang="en-US" sz="2800" b="1" dirty="0" smtClean="0">
                  <a:latin typeface="微軟正黑體" pitchFamily="34" charset="-120"/>
                  <a:ea typeface="微軟正黑體" pitchFamily="34" charset="-120"/>
                </a:rPr>
                <a:t>人際關係</a:t>
              </a:r>
              <a:endParaRPr lang="en-US" altLang="zh-TW" sz="2800" b="1" dirty="0" smtClean="0">
                <a:latin typeface="微軟正黑體" pitchFamily="34" charset="-120"/>
                <a:ea typeface="微軟正黑體" pitchFamily="34" charset="-120"/>
              </a:endParaRPr>
            </a:p>
          </p:txBody>
        </p:sp>
      </p:grpSp>
      <p:pic>
        <p:nvPicPr>
          <p:cNvPr id="21" name="圖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11" y="4462689"/>
            <a:ext cx="1807429" cy="2363373"/>
          </a:xfrm>
          <a:prstGeom prst="rect">
            <a:avLst/>
          </a:prstGeom>
        </p:spPr>
      </p:pic>
      <p:pic>
        <p:nvPicPr>
          <p:cNvPr id="22" name="圖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3367" y="4426370"/>
            <a:ext cx="1849637" cy="2399692"/>
          </a:xfrm>
          <a:prstGeom prst="rect">
            <a:avLst/>
          </a:prstGeom>
        </p:spPr>
      </p:pic>
      <p:pic>
        <p:nvPicPr>
          <p:cNvPr id="23" name="圖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3004" y="4462690"/>
            <a:ext cx="1768508" cy="2377004"/>
          </a:xfrm>
          <a:prstGeom prst="rect">
            <a:avLst/>
          </a:prstGeom>
        </p:spPr>
      </p:pic>
      <p:pic>
        <p:nvPicPr>
          <p:cNvPr id="24" name="圖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2366" y="4435769"/>
            <a:ext cx="1886722" cy="2395311"/>
          </a:xfrm>
          <a:prstGeom prst="rect">
            <a:avLst/>
          </a:prstGeom>
        </p:spPr>
      </p:pic>
      <p:pic>
        <p:nvPicPr>
          <p:cNvPr id="25" name="圖片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3056" y="4462689"/>
            <a:ext cx="1643768" cy="2395311"/>
          </a:xfrm>
          <a:prstGeom prst="rect">
            <a:avLst/>
          </a:prstGeom>
        </p:spPr>
      </p:pic>
    </p:spTree>
    <p:extLst>
      <p:ext uri="{BB962C8B-B14F-4D97-AF65-F5344CB8AC3E}">
        <p14:creationId xmlns:p14="http://schemas.microsoft.com/office/powerpoint/2010/main" val="245263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52400"/>
            <a:ext cx="9144000" cy="617538"/>
          </a:xfrm>
        </p:spPr>
        <p:txBody>
          <a:bodyPr>
            <a:noAutofit/>
          </a:bodyPr>
          <a:lstStyle/>
          <a:p>
            <a:pPr fontAlgn="auto">
              <a:spcAft>
                <a:spcPts val="0"/>
              </a:spcAft>
              <a:defRPr/>
            </a:pPr>
            <a:r>
              <a:rPr lang="zh-TW" altLang="en-US" sz="4000" b="1" dirty="0" smtClean="0">
                <a:solidFill>
                  <a:srgbClr val="0000CC"/>
                </a:solidFill>
                <a:latin typeface="+mj-ea"/>
                <a:ea typeface="+mj-ea"/>
              </a:rPr>
              <a:t>「我家藥健康」親子劇徵選獲獎影片</a:t>
            </a:r>
            <a:endParaRPr lang="zh-TW" altLang="en-US" sz="4000" b="1" dirty="0">
              <a:solidFill>
                <a:srgbClr val="0000CC"/>
              </a:solidFill>
              <a:latin typeface="+mj-ea"/>
              <a:ea typeface="+mj-ea"/>
            </a:endParaRPr>
          </a:p>
        </p:txBody>
      </p:sp>
      <p:sp>
        <p:nvSpPr>
          <p:cNvPr id="25603" name="矩形 6"/>
          <p:cNvSpPr>
            <a:spLocks noChangeArrowheads="1"/>
          </p:cNvSpPr>
          <p:nvPr/>
        </p:nvSpPr>
        <p:spPr bwMode="auto">
          <a:xfrm>
            <a:off x="3491880" y="3429000"/>
            <a:ext cx="2160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金門縣金鼎國中</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25604" name="矩形 7"/>
          <p:cNvSpPr>
            <a:spLocks noChangeArrowheads="1"/>
          </p:cNvSpPr>
          <p:nvPr/>
        </p:nvSpPr>
        <p:spPr bwMode="auto">
          <a:xfrm>
            <a:off x="427687" y="630932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花蓮縣</a:t>
            </a:r>
            <a:r>
              <a:rPr lang="zh-TW" altLang="en-US" sz="2000" b="1" dirty="0">
                <a:solidFill>
                  <a:srgbClr val="002060"/>
                </a:solidFill>
                <a:latin typeface="Times New Roman" pitchFamily="18" charset="0"/>
                <a:ea typeface="標楷體" pitchFamily="65" charset="-120"/>
                <a:cs typeface="Times New Roman" pitchFamily="18" charset="0"/>
              </a:rPr>
              <a:t>銅蘭</a:t>
            </a:r>
            <a:r>
              <a:rPr lang="zh-TW" altLang="en-US" sz="2000" b="1" dirty="0" smtClean="0">
                <a:solidFill>
                  <a:srgbClr val="002060"/>
                </a:solidFill>
                <a:latin typeface="Times New Roman" pitchFamily="18" charset="0"/>
                <a:ea typeface="標楷體" pitchFamily="65" charset="-120"/>
                <a:cs typeface="Times New Roman" pitchFamily="18" charset="0"/>
              </a:rPr>
              <a:t>國小</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25605" name="矩形 15"/>
          <p:cNvSpPr>
            <a:spLocks noChangeArrowheads="1"/>
          </p:cNvSpPr>
          <p:nvPr/>
        </p:nvSpPr>
        <p:spPr bwMode="auto">
          <a:xfrm>
            <a:off x="6553236" y="3429000"/>
            <a:ext cx="2339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a:solidFill>
                  <a:srgbClr val="002060"/>
                </a:solidFill>
                <a:latin typeface="Times New Roman" pitchFamily="18" charset="0"/>
                <a:ea typeface="標楷體" pitchFamily="65" charset="-120"/>
                <a:cs typeface="Times New Roman" pitchFamily="18" charset="0"/>
              </a:rPr>
              <a:t>臺</a:t>
            </a:r>
            <a:r>
              <a:rPr lang="zh-TW" altLang="en-US" sz="2000" b="1" dirty="0" smtClean="0">
                <a:solidFill>
                  <a:srgbClr val="002060"/>
                </a:solidFill>
                <a:latin typeface="Times New Roman" pitchFamily="18" charset="0"/>
                <a:ea typeface="標楷體" pitchFamily="65" charset="-120"/>
                <a:cs typeface="Times New Roman" pitchFamily="18" charset="0"/>
              </a:rPr>
              <a:t>南市大灣</a:t>
            </a:r>
            <a:r>
              <a:rPr lang="zh-TW" altLang="en-US" sz="2000" b="1" dirty="0">
                <a:solidFill>
                  <a:srgbClr val="002060"/>
                </a:solidFill>
                <a:latin typeface="Times New Roman" pitchFamily="18" charset="0"/>
                <a:ea typeface="標楷體" pitchFamily="65" charset="-120"/>
                <a:cs typeface="Times New Roman" pitchFamily="18" charset="0"/>
              </a:rPr>
              <a:t>高</a:t>
            </a:r>
            <a:r>
              <a:rPr lang="zh-TW" altLang="en-US" sz="2000" b="1" dirty="0" smtClean="0">
                <a:solidFill>
                  <a:srgbClr val="002060"/>
                </a:solidFill>
                <a:latin typeface="Times New Roman" pitchFamily="18" charset="0"/>
                <a:ea typeface="標楷體" pitchFamily="65" charset="-120"/>
                <a:cs typeface="Times New Roman" pitchFamily="18" charset="0"/>
              </a:rPr>
              <a:t>中</a:t>
            </a:r>
            <a:endParaRPr lang="zh-TW" altLang="en-US" sz="1300" b="1" dirty="0">
              <a:solidFill>
                <a:srgbClr val="002060"/>
              </a:solidFill>
              <a:latin typeface="Times New Roman" pitchFamily="18" charset="0"/>
              <a:ea typeface="標楷體" pitchFamily="65" charset="-120"/>
              <a:cs typeface="Times New Roman" pitchFamily="18" charset="0"/>
            </a:endParaRPr>
          </a:p>
        </p:txBody>
      </p:sp>
      <p:sp>
        <p:nvSpPr>
          <p:cNvPr id="25606" name="矩形 19"/>
          <p:cNvSpPr>
            <a:spLocks noChangeArrowheads="1"/>
          </p:cNvSpPr>
          <p:nvPr/>
        </p:nvSpPr>
        <p:spPr bwMode="auto">
          <a:xfrm>
            <a:off x="432048" y="3416307"/>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標楷體" panose="03000509000000000000" pitchFamily="65" charset="-120"/>
                <a:ea typeface="標楷體" panose="03000509000000000000" pitchFamily="65" charset="-120"/>
                <a:cs typeface="Times New Roman" pitchFamily="18" charset="0"/>
              </a:rPr>
              <a:t>新竹縣竹北國小</a:t>
            </a:r>
            <a:endParaRPr lang="zh-TW" altLang="en-US" sz="1400" b="1" dirty="0">
              <a:solidFill>
                <a:srgbClr val="002060"/>
              </a:solidFill>
              <a:latin typeface="標楷體" panose="03000509000000000000" pitchFamily="65" charset="-120"/>
              <a:ea typeface="標楷體" panose="03000509000000000000" pitchFamily="65" charset="-120"/>
              <a:cs typeface="Times New Roman" pitchFamily="18" charset="0"/>
            </a:endParaRPr>
          </a:p>
        </p:txBody>
      </p:sp>
      <p:sp>
        <p:nvSpPr>
          <p:cNvPr id="14" name="矩形 15"/>
          <p:cNvSpPr>
            <a:spLocks noChangeArrowheads="1"/>
          </p:cNvSpPr>
          <p:nvPr/>
        </p:nvSpPr>
        <p:spPr bwMode="auto">
          <a:xfrm>
            <a:off x="3563888" y="6309320"/>
            <a:ext cx="208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宜蘭縣東</a:t>
            </a:r>
            <a:r>
              <a:rPr lang="zh-TW" altLang="en-US" sz="2000" b="1" dirty="0">
                <a:solidFill>
                  <a:srgbClr val="002060"/>
                </a:solidFill>
                <a:latin typeface="Times New Roman" pitchFamily="18" charset="0"/>
                <a:ea typeface="標楷體" pitchFamily="65" charset="-120"/>
                <a:cs typeface="Times New Roman" pitchFamily="18" charset="0"/>
              </a:rPr>
              <a:t>光</a:t>
            </a:r>
            <a:r>
              <a:rPr lang="zh-TW" altLang="en-US" sz="2000" b="1" dirty="0" smtClean="0">
                <a:solidFill>
                  <a:srgbClr val="002060"/>
                </a:solidFill>
                <a:latin typeface="Times New Roman" pitchFamily="18" charset="0"/>
                <a:ea typeface="標楷體" pitchFamily="65" charset="-120"/>
                <a:cs typeface="Times New Roman" pitchFamily="18" charset="0"/>
              </a:rPr>
              <a:t>國小</a:t>
            </a:r>
            <a:endParaRPr lang="zh-TW" altLang="en-US" sz="1300" b="1" dirty="0">
              <a:solidFill>
                <a:srgbClr val="002060"/>
              </a:solidFill>
              <a:latin typeface="Times New Roman" pitchFamily="18" charset="0"/>
              <a:ea typeface="標楷體" pitchFamily="65" charset="-120"/>
              <a:cs typeface="Times New Roman" pitchFamily="18" charset="0"/>
            </a:endParaRPr>
          </a:p>
        </p:txBody>
      </p:sp>
      <p:sp>
        <p:nvSpPr>
          <p:cNvPr id="16" name="矩形 15"/>
          <p:cNvSpPr>
            <a:spLocks noChangeArrowheads="1"/>
          </p:cNvSpPr>
          <p:nvPr/>
        </p:nvSpPr>
        <p:spPr bwMode="auto">
          <a:xfrm>
            <a:off x="6772097" y="6309320"/>
            <a:ext cx="20882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臺南市文元國小</a:t>
            </a:r>
            <a:endParaRPr lang="zh-TW" altLang="en-US" sz="1300" b="1" dirty="0">
              <a:solidFill>
                <a:srgbClr val="002060"/>
              </a:solidFill>
              <a:latin typeface="Times New Roman" pitchFamily="18" charset="0"/>
              <a:ea typeface="標楷體" pitchFamily="65" charset="-120"/>
              <a:cs typeface="Times New Roman" pitchFamily="18" charset="0"/>
            </a:endParaRPr>
          </a:p>
        </p:txBody>
      </p:sp>
      <p:pic>
        <p:nvPicPr>
          <p:cNvPr id="11" name="圖片 10"/>
          <p:cNvPicPr>
            <a:picLocks noChangeAspect="1"/>
          </p:cNvPicPr>
          <p:nvPr/>
        </p:nvPicPr>
        <p:blipFill rotWithShape="1">
          <a:blip r:embed="rId3"/>
          <a:srcRect l="2750" t="19185" r="35039" b="17785"/>
          <a:stretch/>
        </p:blipFill>
        <p:spPr>
          <a:xfrm>
            <a:off x="98222" y="3938705"/>
            <a:ext cx="2865600" cy="2370615"/>
          </a:xfrm>
          <a:prstGeom prst="rect">
            <a:avLst/>
          </a:prstGeom>
        </p:spPr>
      </p:pic>
      <p:pic>
        <p:nvPicPr>
          <p:cNvPr id="15" name="圖片 14"/>
          <p:cNvPicPr>
            <a:picLocks noChangeAspect="1"/>
          </p:cNvPicPr>
          <p:nvPr/>
        </p:nvPicPr>
        <p:blipFill rotWithShape="1">
          <a:blip r:embed="rId4"/>
          <a:srcRect l="2750" t="19185" r="35039" b="19185"/>
          <a:stretch/>
        </p:blipFill>
        <p:spPr>
          <a:xfrm>
            <a:off x="3039947" y="3920424"/>
            <a:ext cx="3066423" cy="2371529"/>
          </a:xfrm>
          <a:prstGeom prst="rect">
            <a:avLst/>
          </a:prstGeom>
        </p:spPr>
      </p:pic>
      <p:pic>
        <p:nvPicPr>
          <p:cNvPr id="17" name="圖片 16"/>
          <p:cNvPicPr>
            <a:picLocks noChangeAspect="1"/>
          </p:cNvPicPr>
          <p:nvPr/>
        </p:nvPicPr>
        <p:blipFill rotWithShape="1">
          <a:blip r:embed="rId5"/>
          <a:srcRect l="2750" t="19185" r="35039" b="19185"/>
          <a:stretch/>
        </p:blipFill>
        <p:spPr>
          <a:xfrm>
            <a:off x="6198808" y="3924803"/>
            <a:ext cx="2837688" cy="2384517"/>
          </a:xfrm>
          <a:prstGeom prst="rect">
            <a:avLst/>
          </a:prstGeom>
        </p:spPr>
      </p:pic>
      <p:pic>
        <p:nvPicPr>
          <p:cNvPr id="18" name="圖片 17"/>
          <p:cNvPicPr>
            <a:picLocks noChangeAspect="1"/>
          </p:cNvPicPr>
          <p:nvPr/>
        </p:nvPicPr>
        <p:blipFill rotWithShape="1">
          <a:blip r:embed="rId6"/>
          <a:srcRect l="2750" t="23387" r="35039" b="14983"/>
          <a:stretch/>
        </p:blipFill>
        <p:spPr>
          <a:xfrm>
            <a:off x="103193" y="989839"/>
            <a:ext cx="2818983" cy="2367390"/>
          </a:xfrm>
          <a:prstGeom prst="rect">
            <a:avLst/>
          </a:prstGeom>
        </p:spPr>
      </p:pic>
      <p:pic>
        <p:nvPicPr>
          <p:cNvPr id="19" name="圖片 18"/>
          <p:cNvPicPr>
            <a:picLocks noChangeAspect="1"/>
          </p:cNvPicPr>
          <p:nvPr/>
        </p:nvPicPr>
        <p:blipFill rotWithShape="1">
          <a:blip r:embed="rId7"/>
          <a:srcRect l="2750" t="19185" r="35039" b="19185"/>
          <a:stretch/>
        </p:blipFill>
        <p:spPr>
          <a:xfrm>
            <a:off x="3039947" y="989839"/>
            <a:ext cx="3066423" cy="2367389"/>
          </a:xfrm>
          <a:prstGeom prst="rect">
            <a:avLst/>
          </a:prstGeom>
        </p:spPr>
      </p:pic>
      <p:pic>
        <p:nvPicPr>
          <p:cNvPr id="20" name="圖片 19"/>
          <p:cNvPicPr>
            <a:picLocks noChangeAspect="1"/>
          </p:cNvPicPr>
          <p:nvPr/>
        </p:nvPicPr>
        <p:blipFill rotWithShape="1">
          <a:blip r:embed="rId8"/>
          <a:srcRect l="2362" t="18810" r="34639" b="18160"/>
          <a:stretch/>
        </p:blipFill>
        <p:spPr>
          <a:xfrm>
            <a:off x="6198808" y="989839"/>
            <a:ext cx="2837688" cy="2367389"/>
          </a:xfrm>
          <a:prstGeom prst="rect">
            <a:avLst/>
          </a:prstGeom>
        </p:spPr>
      </p:pic>
    </p:spTree>
    <p:extLst>
      <p:ext uri="{BB962C8B-B14F-4D97-AF65-F5344CB8AC3E}">
        <p14:creationId xmlns:p14="http://schemas.microsoft.com/office/powerpoint/2010/main" val="51204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211" y="260648"/>
            <a:ext cx="8229600" cy="778098"/>
          </a:xfrm>
        </p:spPr>
        <p:txBody>
          <a:bodyPr>
            <a:normAutofit fontScale="90000"/>
          </a:bodyPr>
          <a:lstStyle/>
          <a:p>
            <a:pPr algn="ctr"/>
            <a:r>
              <a:rPr lang="zh-TW" altLang="en-US" sz="4000" b="1" dirty="0">
                <a:solidFill>
                  <a:srgbClr val="0000CC"/>
                </a:solidFill>
                <a:latin typeface="標楷體" pitchFamily="65" charset="-120"/>
                <a:ea typeface="標楷體" pitchFamily="65" charset="-120"/>
              </a:rPr>
              <a:t>「我家藥健康」學習</a:t>
            </a:r>
            <a:r>
              <a:rPr lang="zh-TW" altLang="en-US" sz="4000" b="1" dirty="0" smtClean="0">
                <a:solidFill>
                  <a:srgbClr val="0000CC"/>
                </a:solidFill>
                <a:latin typeface="標楷體" pitchFamily="65" charset="-120"/>
                <a:ea typeface="標楷體" pitchFamily="65" charset="-120"/>
              </a:rPr>
              <a:t>單徵選獲獎作品</a:t>
            </a:r>
            <a:endParaRPr lang="zh-TW" altLang="en-US" sz="4000" b="1" dirty="0">
              <a:solidFill>
                <a:srgbClr val="0000CC"/>
              </a:solidFill>
              <a:latin typeface="標楷體" pitchFamily="65" charset="-120"/>
              <a:ea typeface="標楷體" pitchFamily="65" charset="-120"/>
            </a:endParaRPr>
          </a:p>
        </p:txBody>
      </p:sp>
      <p:pic>
        <p:nvPicPr>
          <p:cNvPr id="5" name="圖片 4"/>
          <p:cNvPicPr>
            <a:picLocks noChangeAspect="1"/>
          </p:cNvPicPr>
          <p:nvPr/>
        </p:nvPicPr>
        <p:blipFill rotWithShape="1">
          <a:blip r:embed="rId3"/>
          <a:srcRect l="35433" t="13850" r="33592" b="16001"/>
          <a:stretch/>
        </p:blipFill>
        <p:spPr>
          <a:xfrm>
            <a:off x="3081690" y="1401325"/>
            <a:ext cx="2712755" cy="4793111"/>
          </a:xfrm>
          <a:prstGeom prst="rect">
            <a:avLst/>
          </a:prstGeom>
          <a:ln>
            <a:solidFill>
              <a:schemeClr val="tx1"/>
            </a:solidFill>
          </a:ln>
        </p:spPr>
      </p:pic>
      <p:sp>
        <p:nvSpPr>
          <p:cNvPr id="8" name="矩形 19"/>
          <p:cNvSpPr>
            <a:spLocks noChangeArrowheads="1"/>
          </p:cNvSpPr>
          <p:nvPr/>
        </p:nvSpPr>
        <p:spPr bwMode="auto">
          <a:xfrm>
            <a:off x="3247511" y="6323602"/>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eaLnBrk="1" hangingPunct="1"/>
            <a:r>
              <a:rPr lang="zh-TW" altLang="en-US" sz="2000" b="1" dirty="0" smtClean="0">
                <a:solidFill>
                  <a:srgbClr val="002060"/>
                </a:solidFill>
                <a:latin typeface="Times New Roman" pitchFamily="18" charset="0"/>
                <a:ea typeface="標楷體" pitchFamily="65" charset="-120"/>
                <a:cs typeface="Times New Roman" pitchFamily="18" charset="0"/>
              </a:rPr>
              <a:t>台北市吳興國小</a:t>
            </a:r>
            <a:endParaRPr lang="zh-TW" altLang="en-US" sz="1400" b="1" dirty="0">
              <a:solidFill>
                <a:srgbClr val="002060"/>
              </a:solidFill>
              <a:latin typeface="Times New Roman" pitchFamily="18" charset="0"/>
              <a:ea typeface="標楷體" pitchFamily="65" charset="-120"/>
              <a:cs typeface="Times New Roman" pitchFamily="18" charset="0"/>
            </a:endParaRPr>
          </a:p>
        </p:txBody>
      </p:sp>
      <p:sp>
        <p:nvSpPr>
          <p:cNvPr id="9" name="矩形 19"/>
          <p:cNvSpPr>
            <a:spLocks noChangeArrowheads="1"/>
          </p:cNvSpPr>
          <p:nvPr/>
        </p:nvSpPr>
        <p:spPr bwMode="auto">
          <a:xfrm>
            <a:off x="442211" y="6334680"/>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2060"/>
                </a:solidFill>
                <a:latin typeface="Times New Roman" pitchFamily="18" charset="0"/>
                <a:ea typeface="標楷體" pitchFamily="65" charset="-120"/>
                <a:cs typeface="Times New Roman" pitchFamily="18" charset="0"/>
              </a:rPr>
              <a:t>台南市仁光國小 </a:t>
            </a:r>
            <a:endParaRPr lang="zh-TW" altLang="en-US" sz="2000" b="1" dirty="0">
              <a:solidFill>
                <a:srgbClr val="002060"/>
              </a:solidFill>
              <a:latin typeface="Times New Roman" pitchFamily="18" charset="0"/>
              <a:ea typeface="標楷體" pitchFamily="65" charset="-120"/>
              <a:cs typeface="Times New Roman" pitchFamily="18" charset="0"/>
            </a:endParaRPr>
          </a:p>
        </p:txBody>
      </p:sp>
      <p:pic>
        <p:nvPicPr>
          <p:cNvPr id="7" name="圖片 6"/>
          <p:cNvPicPr>
            <a:picLocks noChangeAspect="1"/>
          </p:cNvPicPr>
          <p:nvPr/>
        </p:nvPicPr>
        <p:blipFill rotWithShape="1">
          <a:blip r:embed="rId4"/>
          <a:srcRect l="14700" t="14280" r="50650" b="5921"/>
          <a:stretch/>
        </p:blipFill>
        <p:spPr>
          <a:xfrm>
            <a:off x="6012159" y="1401325"/>
            <a:ext cx="3018159" cy="4809423"/>
          </a:xfrm>
          <a:prstGeom prst="rect">
            <a:avLst/>
          </a:prstGeom>
          <a:ln>
            <a:solidFill>
              <a:schemeClr val="tx1"/>
            </a:solidFill>
          </a:ln>
        </p:spPr>
      </p:pic>
      <p:sp>
        <p:nvSpPr>
          <p:cNvPr id="10" name="矩形 19"/>
          <p:cNvSpPr>
            <a:spLocks noChangeArrowheads="1"/>
          </p:cNvSpPr>
          <p:nvPr/>
        </p:nvSpPr>
        <p:spPr bwMode="auto">
          <a:xfrm>
            <a:off x="6531382" y="6323602"/>
            <a:ext cx="197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2060"/>
                </a:solidFill>
                <a:latin typeface="Times New Roman" pitchFamily="18" charset="0"/>
                <a:ea typeface="標楷體" pitchFamily="65" charset="-120"/>
                <a:cs typeface="Times New Roman" pitchFamily="18" charset="0"/>
              </a:rPr>
              <a:t>新</a:t>
            </a:r>
            <a:r>
              <a:rPr lang="zh-TW" altLang="en-US" sz="2000" b="1" dirty="0">
                <a:solidFill>
                  <a:srgbClr val="002060"/>
                </a:solidFill>
                <a:latin typeface="Times New Roman" pitchFamily="18" charset="0"/>
                <a:ea typeface="標楷體" pitchFamily="65" charset="-120"/>
                <a:cs typeface="Times New Roman" pitchFamily="18" charset="0"/>
              </a:rPr>
              <a:t>北市海山國</a:t>
            </a:r>
            <a:r>
              <a:rPr lang="zh-TW" altLang="en-US" sz="2000" b="1" dirty="0" smtClean="0">
                <a:solidFill>
                  <a:srgbClr val="002060"/>
                </a:solidFill>
                <a:latin typeface="Times New Roman" pitchFamily="18" charset="0"/>
                <a:ea typeface="標楷體" pitchFamily="65" charset="-120"/>
                <a:cs typeface="Times New Roman" pitchFamily="18" charset="0"/>
              </a:rPr>
              <a:t>小</a:t>
            </a:r>
            <a:endParaRPr lang="zh-TW" altLang="en-US" sz="2000" b="1" dirty="0">
              <a:solidFill>
                <a:srgbClr val="002060"/>
              </a:solidFill>
              <a:latin typeface="Times New Roman" pitchFamily="18" charset="0"/>
              <a:ea typeface="標楷體" pitchFamily="65" charset="-120"/>
              <a:cs typeface="Times New Roman" pitchFamily="18" charset="0"/>
            </a:endParaRPr>
          </a:p>
        </p:txBody>
      </p:sp>
      <p:pic>
        <p:nvPicPr>
          <p:cNvPr id="11" name="圖片 10"/>
          <p:cNvPicPr>
            <a:picLocks noChangeAspect="1"/>
          </p:cNvPicPr>
          <p:nvPr/>
        </p:nvPicPr>
        <p:blipFill>
          <a:blip r:embed="rId5"/>
          <a:stretch>
            <a:fillRect/>
          </a:stretch>
        </p:blipFill>
        <p:spPr>
          <a:xfrm>
            <a:off x="107504" y="1440612"/>
            <a:ext cx="2803147" cy="4770136"/>
          </a:xfrm>
          <a:prstGeom prst="rect">
            <a:avLst/>
          </a:prstGeom>
        </p:spPr>
      </p:pic>
    </p:spTree>
    <p:extLst>
      <p:ext uri="{BB962C8B-B14F-4D97-AF65-F5344CB8AC3E}">
        <p14:creationId xmlns:p14="http://schemas.microsoft.com/office/powerpoint/2010/main" val="2335632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15888"/>
            <a:ext cx="9143999" cy="643309"/>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桃園市神農小學堂正確用藥競賽</a:t>
            </a:r>
            <a:r>
              <a:rPr lang="en-US" altLang="zh-TW" sz="3600" dirty="0">
                <a:solidFill>
                  <a:srgbClr val="0000CC"/>
                </a:solidFill>
                <a:latin typeface="標楷體" panose="03000509000000000000" pitchFamily="65" charset="-120"/>
                <a:ea typeface="標楷體" panose="03000509000000000000" pitchFamily="65" charset="-120"/>
              </a:rPr>
              <a:t>/</a:t>
            </a:r>
            <a:r>
              <a:rPr lang="zh-TW" altLang="en-US" sz="3600" dirty="0">
                <a:solidFill>
                  <a:srgbClr val="0000CC"/>
                </a:solidFill>
                <a:latin typeface="標楷體" panose="03000509000000000000" pitchFamily="65" charset="-120"/>
                <a:ea typeface="標楷體" panose="03000509000000000000" pitchFamily="65" charset="-120"/>
              </a:rPr>
              <a:t>藥師</a:t>
            </a:r>
            <a:r>
              <a:rPr lang="zh-TW" altLang="en-US" sz="3600" dirty="0" smtClean="0">
                <a:solidFill>
                  <a:srgbClr val="0000CC"/>
                </a:solidFill>
                <a:latin typeface="標楷體" panose="03000509000000000000" pitchFamily="65" charset="-120"/>
                <a:ea typeface="標楷體" panose="03000509000000000000" pitchFamily="65" charset="-120"/>
              </a:rPr>
              <a:t>營</a:t>
            </a:r>
            <a:r>
              <a:rPr lang="zh-TW" altLang="en-US" sz="3600" b="1" dirty="0" smtClean="0">
                <a:solidFill>
                  <a:srgbClr val="0000CC"/>
                </a:solidFill>
                <a:latin typeface="標楷體" panose="03000509000000000000" pitchFamily="65" charset="-120"/>
                <a:ea typeface="標楷體" panose="03000509000000000000" pitchFamily="65" charset="-120"/>
              </a:rPr>
              <a:t>活動</a:t>
            </a:r>
            <a:endParaRPr lang="zh-TW" altLang="en-US" sz="3600" b="1"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894117"/>
            <a:ext cx="5112568" cy="5739441"/>
          </a:xfrm>
        </p:spPr>
      </p:pic>
      <p:pic>
        <p:nvPicPr>
          <p:cNvPr id="1028" name="Picture 4" descr="http://www.fingermedia.tw/wp-content/uploads/2017/10/S__321110042_res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00" y="761723"/>
            <a:ext cx="3502100" cy="1974308"/>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627" y="2348879"/>
            <a:ext cx="1776371" cy="1414957"/>
          </a:xfrm>
          <a:prstGeom prst="rect">
            <a:avLst/>
          </a:prstGeom>
        </p:spPr>
      </p:pic>
      <p:pic>
        <p:nvPicPr>
          <p:cNvPr id="3" name="圖片 2"/>
          <p:cNvPicPr>
            <a:picLocks noChangeAspect="1"/>
          </p:cNvPicPr>
          <p:nvPr/>
        </p:nvPicPr>
        <p:blipFill>
          <a:blip r:embed="rId5"/>
          <a:stretch>
            <a:fillRect/>
          </a:stretch>
        </p:blipFill>
        <p:spPr>
          <a:xfrm>
            <a:off x="18862" y="3768268"/>
            <a:ext cx="9144000" cy="3105025"/>
          </a:xfrm>
          <a:prstGeom prst="rect">
            <a:avLst/>
          </a:prstGeom>
        </p:spPr>
      </p:pic>
      <p:pic>
        <p:nvPicPr>
          <p:cNvPr id="7" name="Picture 2" descr="ååè£¡å¯è½æ4 åäººãå¾®ç¬çäººãå¤§å®¶ç«è"/>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6746" y="2604201"/>
            <a:ext cx="1763687" cy="117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74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115889"/>
            <a:ext cx="8642350" cy="720823"/>
          </a:xfrm>
        </p:spPr>
        <p:txBody>
          <a:bodyPr>
            <a:noAutofit/>
          </a:bodyPr>
          <a:lstStyle/>
          <a:p>
            <a:pPr eaLnBrk="1" fontAlgn="auto" hangingPunct="1">
              <a:spcAft>
                <a:spcPts val="0"/>
              </a:spcAft>
              <a:defRPr/>
            </a:pPr>
            <a:r>
              <a:rPr lang="zh-TW" altLang="en-US" sz="3600" b="1" dirty="0" smtClean="0">
                <a:solidFill>
                  <a:srgbClr val="0000CC"/>
                </a:solidFill>
                <a:latin typeface="標楷體" panose="03000509000000000000" pitchFamily="65" charset="-120"/>
                <a:ea typeface="標楷體" panose="03000509000000000000" pitchFamily="65" charset="-120"/>
              </a:rPr>
              <a:t>新北市正確用藥小尖兵</a:t>
            </a:r>
            <a:r>
              <a:rPr lang="en-US" altLang="zh-TW" sz="3600" b="1" dirty="0" smtClean="0">
                <a:solidFill>
                  <a:srgbClr val="0000CC"/>
                </a:solidFill>
                <a:latin typeface="標楷體" panose="03000509000000000000" pitchFamily="65" charset="-120"/>
                <a:ea typeface="標楷體" panose="03000509000000000000" pitchFamily="65" charset="-120"/>
              </a:rPr>
              <a:t>-</a:t>
            </a:r>
            <a:r>
              <a:rPr lang="zh-TW" altLang="en-US" sz="3600" b="1" dirty="0" smtClean="0">
                <a:solidFill>
                  <a:srgbClr val="0000CC"/>
                </a:solidFill>
                <a:latin typeface="標楷體" panose="03000509000000000000" pitchFamily="65" charset="-120"/>
                <a:ea typeface="標楷體" panose="03000509000000000000" pitchFamily="65" charset="-120"/>
              </a:rPr>
              <a:t>一</a:t>
            </a:r>
            <a:r>
              <a:rPr lang="zh-TW" altLang="en-US" sz="3600" b="1" dirty="0">
                <a:solidFill>
                  <a:srgbClr val="0000CC"/>
                </a:solidFill>
                <a:latin typeface="標楷體" panose="03000509000000000000" pitchFamily="65" charset="-120"/>
                <a:ea typeface="標楷體" panose="03000509000000000000" pitchFamily="65" charset="-120"/>
              </a:rPr>
              <a:t>校</a:t>
            </a:r>
            <a:r>
              <a:rPr lang="zh-TW" altLang="en-US" sz="3600" b="1" dirty="0" smtClean="0">
                <a:solidFill>
                  <a:srgbClr val="0000CC"/>
                </a:solidFill>
                <a:latin typeface="標楷體" panose="03000509000000000000" pitchFamily="65" charset="-120"/>
                <a:ea typeface="標楷體" panose="03000509000000000000" pitchFamily="65" charset="-120"/>
              </a:rPr>
              <a:t>一藥師</a:t>
            </a: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998507"/>
            <a:ext cx="5616624" cy="5472608"/>
          </a:xfr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098" y="4805142"/>
            <a:ext cx="2994902" cy="213180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827" y="3498149"/>
            <a:ext cx="2987824" cy="1680651"/>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9098" y="1859088"/>
            <a:ext cx="2987824" cy="1923677"/>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660" y="836712"/>
            <a:ext cx="2979095" cy="1656664"/>
          </a:xfrm>
          <a:prstGeom prst="rect">
            <a:avLst/>
          </a:prstGeom>
        </p:spPr>
      </p:pic>
    </p:spTree>
    <p:extLst>
      <p:ext uri="{BB962C8B-B14F-4D97-AF65-F5344CB8AC3E}">
        <p14:creationId xmlns:p14="http://schemas.microsoft.com/office/powerpoint/2010/main" val="4190766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a:xfrm>
            <a:off x="265113" y="287338"/>
            <a:ext cx="8229600" cy="739775"/>
          </a:xfrm>
        </p:spPr>
        <p:txBody>
          <a:bodyPr/>
          <a:lstStyle/>
          <a:p>
            <a:r>
              <a:rPr lang="zh-TW" altLang="en-US" sz="3200" b="1" smtClean="0">
                <a:solidFill>
                  <a:srgbClr val="003399"/>
                </a:solidFill>
                <a:latin typeface="微軟正黑體" panose="020B0604030504040204" pitchFamily="34" charset="-120"/>
                <a:ea typeface="微軟正黑體" panose="020B0604030504040204" pitchFamily="34" charset="-120"/>
              </a:rPr>
              <a:t>吃了沒效 高中生狂吞止痛藥中毒</a:t>
            </a:r>
          </a:p>
        </p:txBody>
      </p:sp>
      <p:sp>
        <p:nvSpPr>
          <p:cNvPr id="3" name="內容版面配置區 2"/>
          <p:cNvSpPr>
            <a:spLocks noGrp="1"/>
          </p:cNvSpPr>
          <p:nvPr>
            <p:ph idx="1"/>
          </p:nvPr>
        </p:nvSpPr>
        <p:spPr>
          <a:xfrm>
            <a:off x="265113" y="998538"/>
            <a:ext cx="8675687" cy="5794375"/>
          </a:xfrm>
        </p:spPr>
        <p:txBody>
          <a:bodyPr/>
          <a:lstStyle/>
          <a:p>
            <a:pPr marL="0" indent="0" algn="r">
              <a:buFontTx/>
              <a:buNone/>
              <a:defRPr/>
            </a:pPr>
            <a:r>
              <a:rPr lang="en-US" altLang="zh-TW" sz="1600" dirty="0" smtClean="0"/>
              <a:t>2018-04-11 </a:t>
            </a:r>
            <a:r>
              <a:rPr lang="zh-TW" altLang="en-US" sz="1600" dirty="0" smtClean="0"/>
              <a:t>聯合報 </a:t>
            </a:r>
            <a:r>
              <a:rPr lang="zh-TW" altLang="en-US" sz="1600" dirty="0" smtClean="0"/>
              <a:t>彰化縣報導</a:t>
            </a:r>
            <a:endParaRPr lang="en-US" altLang="zh-TW" sz="1600" dirty="0" smtClean="0">
              <a:hlinkClick r:id="rId2"/>
            </a:endParaRPr>
          </a:p>
          <a:p>
            <a:pPr marL="0" indent="0">
              <a:lnSpc>
                <a:spcPct val="100000"/>
              </a:lnSpc>
              <a:buFontTx/>
              <a:buNone/>
              <a:defRPr/>
            </a:pPr>
            <a:r>
              <a:rPr lang="zh-TW" altLang="en-US" sz="1800" dirty="0" smtClean="0"/>
              <a:t>       </a:t>
            </a:r>
            <a:r>
              <a:rPr lang="zh-TW" altLang="en-US" sz="2000" dirty="0" smtClean="0"/>
              <a:t>止痛藥「普拿疼」在藥局就能買到，但千萬別「貪多」；</a:t>
            </a:r>
            <a:r>
              <a:rPr lang="zh-TW" altLang="en-US" sz="2000" dirty="0" smtClean="0">
                <a:solidFill>
                  <a:srgbClr val="FF0000"/>
                </a:solidFill>
              </a:rPr>
              <a:t>蔡姓男高中生</a:t>
            </a:r>
            <a:r>
              <a:rPr lang="zh-TW" altLang="en-US" sz="2000" u="sng" dirty="0" smtClean="0">
                <a:solidFill>
                  <a:srgbClr val="FF0000"/>
                </a:solidFill>
                <a:hlinkClick r:id="rId3"/>
              </a:rPr>
              <a:t>頭痛</a:t>
            </a:r>
            <a:r>
              <a:rPr lang="zh-TW" altLang="en-US" sz="2000" dirty="0" smtClean="0">
                <a:solidFill>
                  <a:srgbClr val="FF0000"/>
                </a:solidFill>
              </a:rPr>
              <a:t>服用後認為症狀未減緩，六小時內連吃廿顆，廿八歲江姓女子則一天吞了約卅顆，兩人都因藥物</a:t>
            </a:r>
            <a:r>
              <a:rPr lang="zh-TW" altLang="en-US" sz="2000" u="sng" dirty="0" smtClean="0">
                <a:solidFill>
                  <a:srgbClr val="FF0000"/>
                </a:solidFill>
                <a:hlinkClick r:id="rId4"/>
              </a:rPr>
              <a:t>中毒</a:t>
            </a:r>
            <a:r>
              <a:rPr lang="zh-TW" altLang="en-US" sz="2000" dirty="0" smtClean="0">
                <a:solidFill>
                  <a:srgbClr val="FF0000"/>
                </a:solidFill>
              </a:rPr>
              <a:t>送醫搶救，經醫師洗胃和使用解毒劑才化解。</a:t>
            </a:r>
          </a:p>
          <a:p>
            <a:pPr marL="0" indent="0">
              <a:lnSpc>
                <a:spcPct val="100000"/>
              </a:lnSpc>
              <a:buFontTx/>
              <a:buNone/>
              <a:defRPr/>
            </a:pPr>
            <a:r>
              <a:rPr lang="zh-TW" altLang="en-US" sz="2000" dirty="0" smtClean="0"/>
              <a:t>       </a:t>
            </a:r>
            <a:r>
              <a:rPr lang="zh-TW" altLang="en-US" sz="2000" dirty="0" smtClean="0"/>
              <a:t>衛</a:t>
            </a:r>
            <a:r>
              <a:rPr lang="zh-TW" altLang="en-US" sz="2000" dirty="0"/>
              <a:t>福部彰化醫院今年收治兩名藥物中毒病例，兩人都是短時間內吃了太多止痛藥，最後都出現噁心、嘔吐的症狀送急診。其中，檢查後確認男學生腦部沒問題，研判是功課引起的壓力性頭痛導致，他卻不知道止痛藥不能多吃。</a:t>
            </a:r>
          </a:p>
          <a:p>
            <a:pPr marL="0" indent="0">
              <a:lnSpc>
                <a:spcPct val="100000"/>
              </a:lnSpc>
              <a:buFontTx/>
              <a:buNone/>
              <a:defRPr/>
            </a:pPr>
            <a:r>
              <a:rPr lang="zh-TW" altLang="en-US" sz="2000" dirty="0" smtClean="0"/>
              <a:t>       彰化</a:t>
            </a:r>
            <a:r>
              <a:rPr lang="zh-TW" altLang="en-US" sz="2000" dirty="0"/>
              <a:t>醫院毒物科主任廖曜磐說，普拿疼是種溫和的鎮熱解痛成藥，成分經肝臟代謝，大部分由腎臟排泄，但如果量太多，肝臟可能負荷不了，無法將有毒的中間產物代謝，造成肝臟損傷，未及時就醫恐引發</a:t>
            </a:r>
            <a:r>
              <a:rPr lang="zh-TW" altLang="en-US" sz="2000" dirty="0">
                <a:solidFill>
                  <a:srgbClr val="FF0000"/>
                </a:solidFill>
              </a:rPr>
              <a:t>急性肝炎，甚至肝衰竭危及生命</a:t>
            </a:r>
            <a:r>
              <a:rPr lang="zh-TW" altLang="en-US" sz="2000" dirty="0"/>
              <a:t>。</a:t>
            </a:r>
          </a:p>
          <a:p>
            <a:pPr marL="0" indent="0">
              <a:lnSpc>
                <a:spcPct val="100000"/>
              </a:lnSpc>
              <a:buFontTx/>
              <a:buNone/>
              <a:defRPr/>
            </a:pPr>
            <a:r>
              <a:rPr lang="zh-TW" altLang="en-US" sz="2000" dirty="0"/>
              <a:t>廖曜磐說，這種止痛藥中毒後都只有腸胃道症狀，稍不注意可能會誤以為吃壞肚子</a:t>
            </a:r>
            <a:r>
              <a:rPr lang="zh-TW" altLang="en-US" sz="2000" dirty="0" smtClean="0"/>
              <a:t>。美國</a:t>
            </a:r>
            <a:r>
              <a:rPr lang="zh-TW" altLang="en-US" sz="2000" dirty="0"/>
              <a:t>醫學會統計，</a:t>
            </a:r>
            <a:r>
              <a:rPr lang="zh-TW" altLang="en-US" sz="2000" dirty="0">
                <a:solidFill>
                  <a:srgbClr val="FF0000"/>
                </a:solidFill>
              </a:rPr>
              <a:t>美國二○○○至二○一○年間，有一五六七人死於止痛藥中毒</a:t>
            </a:r>
            <a:r>
              <a:rPr lang="zh-TW" altLang="en-US" sz="2000" dirty="0"/>
              <a:t>，但台灣沒有相關統計。</a:t>
            </a:r>
          </a:p>
          <a:p>
            <a:pPr marL="0" indent="0">
              <a:lnSpc>
                <a:spcPct val="100000"/>
              </a:lnSpc>
              <a:buFontTx/>
              <a:buNone/>
              <a:defRPr/>
            </a:pPr>
            <a:r>
              <a:rPr lang="zh-TW" altLang="en-US" sz="2000" dirty="0" smtClean="0"/>
              <a:t>         一般</a:t>
            </a:r>
            <a:r>
              <a:rPr lang="zh-TW" altLang="en-US" sz="2000" dirty="0"/>
              <a:t>成人短時間服用超過十五顆，或小孩體重每公斤服用超過一四○毫克，就有中毒危險。止痛藥液劑甜甜的，也要慎防小朋友誤以為是糖水而服用過量</a:t>
            </a:r>
            <a:r>
              <a:rPr lang="zh-TW" altLang="en-US" sz="2000" dirty="0" smtClean="0"/>
              <a:t>。</a:t>
            </a:r>
            <a:r>
              <a:rPr lang="en-US" altLang="zh-TW" sz="1600" dirty="0" smtClean="0">
                <a:hlinkClick r:id="rId5"/>
              </a:rPr>
              <a:t>https</a:t>
            </a:r>
            <a:r>
              <a:rPr lang="en-US" altLang="zh-TW" sz="1600" dirty="0">
                <a:hlinkClick r:id="rId5"/>
              </a:rPr>
              <a:t>://udn.com/news/story/11319/3081704/</a:t>
            </a:r>
            <a:endParaRPr lang="en-US" altLang="zh-TW" sz="1600" dirty="0" smtClean="0"/>
          </a:p>
          <a:p>
            <a:pPr marL="0" indent="0" algn="r">
              <a:lnSpc>
                <a:spcPct val="100000"/>
              </a:lnSpc>
              <a:buFontTx/>
              <a:buNone/>
              <a:defRPr/>
            </a:pPr>
            <a:endParaRPr lang="en-US" altLang="zh-TW" sz="1600" dirty="0"/>
          </a:p>
          <a:p>
            <a:pPr marL="0" indent="0" algn="r">
              <a:lnSpc>
                <a:spcPct val="100000"/>
              </a:lnSpc>
              <a:buFontTx/>
              <a:buNone/>
              <a:defRPr/>
            </a:pPr>
            <a:endParaRPr lang="en-US" altLang="zh-TW" sz="1600" dirty="0" smtClean="0"/>
          </a:p>
          <a:p>
            <a:pPr>
              <a:lnSpc>
                <a:spcPct val="100000"/>
              </a:lnSpc>
              <a:defRPr/>
            </a:pPr>
            <a:endParaRPr lang="zh-TW" altLang="en-US" dirty="0"/>
          </a:p>
        </p:txBody>
      </p:sp>
      <p:sp>
        <p:nvSpPr>
          <p:cNvPr id="96260" name="投影片編號版面配置區 3"/>
          <p:cNvSpPr>
            <a:spLocks noGrp="1"/>
          </p:cNvSpPr>
          <p:nvPr>
            <p:ph type="sldNum"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l"/>
            <a:fld id="{6101BFC2-0AEF-4241-B3C4-983F67E63BBB}" type="slidenum">
              <a:rPr lang="zh-TW" altLang="en-US" smtClean="0"/>
              <a:pPr algn="l"/>
              <a:t>3</a:t>
            </a:fld>
            <a:endParaRPr lang="zh-TW" altLang="en-US" smtClean="0"/>
          </a:p>
        </p:txBody>
      </p:sp>
    </p:spTree>
    <p:extLst>
      <p:ext uri="{BB962C8B-B14F-4D97-AF65-F5344CB8AC3E}">
        <p14:creationId xmlns:p14="http://schemas.microsoft.com/office/powerpoint/2010/main" val="794765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58813"/>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一、學校健康</a:t>
            </a:r>
            <a:r>
              <a:rPr lang="zh-TW" altLang="en-US" sz="3600" b="1" dirty="0" smtClean="0">
                <a:solidFill>
                  <a:srgbClr val="0000CC"/>
                </a:solidFill>
                <a:latin typeface="標楷體" pitchFamily="65" charset="-120"/>
                <a:ea typeface="標楷體" pitchFamily="65" charset="-120"/>
              </a:rPr>
              <a:t>政策</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正確用藥教育結盟</a:t>
            </a:r>
          </a:p>
        </p:txBody>
      </p:sp>
      <p:sp>
        <p:nvSpPr>
          <p:cNvPr id="16" name="矩形 15"/>
          <p:cNvSpPr/>
          <p:nvPr/>
        </p:nvSpPr>
        <p:spPr>
          <a:xfrm>
            <a:off x="4823768" y="3394901"/>
            <a:ext cx="3851920" cy="400050"/>
          </a:xfrm>
          <a:prstGeom prst="rect">
            <a:avLst/>
          </a:prstGeom>
        </p:spPr>
        <p:txBody>
          <a:bodyPr wrap="square">
            <a:spAutoFit/>
          </a:bodyPr>
          <a:lstStyle/>
          <a:p>
            <a:pPr algn="ctr">
              <a:defRPr/>
            </a:pPr>
            <a:r>
              <a:rPr lang="zh-TW" altLang="en-US" sz="2000" b="1" dirty="0" smtClean="0">
                <a:solidFill>
                  <a:srgbClr val="000099"/>
                </a:solidFill>
                <a:latin typeface="+mj-ea"/>
              </a:rPr>
              <a:t>新北市正確用藥教育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sp>
        <p:nvSpPr>
          <p:cNvPr id="20" name="矩形 19"/>
          <p:cNvSpPr/>
          <p:nvPr/>
        </p:nvSpPr>
        <p:spPr>
          <a:xfrm>
            <a:off x="337006" y="3418162"/>
            <a:ext cx="4572000" cy="400110"/>
          </a:xfrm>
          <a:prstGeom prst="rect">
            <a:avLst/>
          </a:prstGeom>
        </p:spPr>
        <p:txBody>
          <a:bodyPr>
            <a:spAutoFit/>
          </a:bodyPr>
          <a:lstStyle/>
          <a:p>
            <a:pPr algn="ctr">
              <a:defRPr/>
            </a:pPr>
            <a:r>
              <a:rPr lang="zh-TW" altLang="en-US" sz="2000" b="1" dirty="0" smtClean="0">
                <a:solidFill>
                  <a:srgbClr val="000099"/>
                </a:solidFill>
                <a:latin typeface="+mj-ea"/>
                <a:ea typeface="+mn-ea"/>
              </a:rPr>
              <a:t>宜蘭縣</a:t>
            </a:r>
            <a:r>
              <a:rPr lang="zh-TW" altLang="en-US" sz="2000" b="1" dirty="0" smtClean="0">
                <a:solidFill>
                  <a:srgbClr val="000099"/>
                </a:solidFill>
                <a:latin typeface="+mj-ea"/>
              </a:rPr>
              <a:t>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sp>
        <p:nvSpPr>
          <p:cNvPr id="10" name="矩形 9"/>
          <p:cNvSpPr/>
          <p:nvPr/>
        </p:nvSpPr>
        <p:spPr>
          <a:xfrm>
            <a:off x="457200" y="6288227"/>
            <a:ext cx="3941419" cy="400110"/>
          </a:xfrm>
          <a:prstGeom prst="rect">
            <a:avLst/>
          </a:prstGeom>
        </p:spPr>
        <p:txBody>
          <a:bodyPr wrap="square">
            <a:spAutoFit/>
          </a:bodyPr>
          <a:lstStyle/>
          <a:p>
            <a:pPr algn="ctr" eaLnBrk="1" fontAlgn="auto" hangingPunct="1">
              <a:spcBef>
                <a:spcPts val="0"/>
              </a:spcBef>
              <a:spcAft>
                <a:spcPts val="0"/>
              </a:spcAft>
              <a:defRPr/>
            </a:pPr>
            <a:r>
              <a:rPr lang="zh-TW" altLang="en-US" sz="2000" b="1" dirty="0" smtClean="0">
                <a:solidFill>
                  <a:srgbClr val="000099"/>
                </a:solidFill>
                <a:latin typeface="+mj-ea"/>
              </a:rPr>
              <a:t>南</a:t>
            </a:r>
            <a:r>
              <a:rPr lang="zh-TW" altLang="en-US" sz="2000" b="1" dirty="0">
                <a:solidFill>
                  <a:srgbClr val="000099"/>
                </a:solidFill>
                <a:latin typeface="+mj-ea"/>
              </a:rPr>
              <a:t>投</a:t>
            </a:r>
            <a:r>
              <a:rPr lang="zh-TW" altLang="en-US" sz="2000" b="1" dirty="0" smtClean="0">
                <a:solidFill>
                  <a:srgbClr val="000099"/>
                </a:solidFill>
                <a:latin typeface="+mj-ea"/>
              </a:rPr>
              <a:t>縣</a:t>
            </a:r>
            <a:r>
              <a:rPr lang="zh-TW" altLang="en-US" sz="2000" b="1" dirty="0" smtClean="0">
                <a:solidFill>
                  <a:srgbClr val="000099"/>
                </a:solidFill>
                <a:latin typeface="+mj-ea"/>
                <a:ea typeface="+mn-ea"/>
              </a:rPr>
              <a:t>正確用藥教育共識</a:t>
            </a:r>
            <a:r>
              <a:rPr lang="zh-TW" altLang="en-US" sz="2000" b="1" dirty="0">
                <a:solidFill>
                  <a:srgbClr val="000099"/>
                </a:solidFill>
                <a:latin typeface="+mj-ea"/>
                <a:ea typeface="+mn-ea"/>
              </a:rPr>
              <a:t>會議</a:t>
            </a:r>
          </a:p>
        </p:txBody>
      </p:sp>
      <p:sp>
        <p:nvSpPr>
          <p:cNvPr id="19" name="矩形 18"/>
          <p:cNvSpPr/>
          <p:nvPr/>
        </p:nvSpPr>
        <p:spPr>
          <a:xfrm>
            <a:off x="4932375" y="6302950"/>
            <a:ext cx="3851920" cy="400110"/>
          </a:xfrm>
          <a:prstGeom prst="rect">
            <a:avLst/>
          </a:prstGeom>
        </p:spPr>
        <p:txBody>
          <a:bodyPr wrap="square">
            <a:spAutoFit/>
          </a:bodyPr>
          <a:lstStyle/>
          <a:p>
            <a:pPr algn="ctr">
              <a:defRPr/>
            </a:pPr>
            <a:r>
              <a:rPr lang="zh-TW" altLang="en-US" sz="2000" b="1" dirty="0" smtClean="0">
                <a:solidFill>
                  <a:srgbClr val="000099"/>
                </a:solidFill>
                <a:latin typeface="+mj-ea"/>
              </a:rPr>
              <a:t>高雄</a:t>
            </a:r>
            <a:r>
              <a:rPr lang="zh-TW" altLang="en-US" sz="2000" b="1" dirty="0">
                <a:solidFill>
                  <a:srgbClr val="000099"/>
                </a:solidFill>
                <a:latin typeface="+mj-ea"/>
              </a:rPr>
              <a:t>市</a:t>
            </a:r>
            <a:r>
              <a:rPr lang="zh-TW" altLang="en-US" sz="2000" b="1" dirty="0" smtClean="0">
                <a:solidFill>
                  <a:srgbClr val="000099"/>
                </a:solidFill>
                <a:latin typeface="+mj-ea"/>
              </a:rPr>
              <a:t>正確用藥教育</a:t>
            </a:r>
            <a:r>
              <a:rPr lang="zh-TW" altLang="zh-TW" sz="2000" b="1" dirty="0" smtClean="0">
                <a:solidFill>
                  <a:srgbClr val="000099"/>
                </a:solidFill>
                <a:latin typeface="+mj-ea"/>
                <a:ea typeface="+mn-ea"/>
              </a:rPr>
              <a:t>共識會議</a:t>
            </a:r>
            <a:endParaRPr lang="zh-TW" altLang="en-US" sz="2000" b="1" dirty="0">
              <a:solidFill>
                <a:srgbClr val="000099"/>
              </a:solidFill>
              <a:latin typeface="+mj-ea"/>
              <a:ea typeface="+mn-ea"/>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39" y="839082"/>
            <a:ext cx="4233393" cy="2544893"/>
          </a:xfrm>
          <a:prstGeom prst="rect">
            <a:avLst/>
          </a:prstGeom>
        </p:spPr>
      </p:pic>
      <p:pic>
        <p:nvPicPr>
          <p:cNvPr id="14" name="圖片 13"/>
          <p:cNvPicPr/>
          <p:nvPr/>
        </p:nvPicPr>
        <p:blipFill>
          <a:blip r:embed="rId3" cstate="print">
            <a:extLst>
              <a:ext uri="{28A0092B-C50C-407E-A947-70E740481C1C}">
                <a14:useLocalDpi xmlns:a14="http://schemas.microsoft.com/office/drawing/2010/main" val="0"/>
              </a:ext>
            </a:extLst>
          </a:blip>
          <a:stretch>
            <a:fillRect/>
          </a:stretch>
        </p:blipFill>
        <p:spPr>
          <a:xfrm>
            <a:off x="500257" y="845400"/>
            <a:ext cx="4109244" cy="2557972"/>
          </a:xfrm>
          <a:prstGeom prst="rect">
            <a:avLst/>
          </a:prstGeom>
        </p:spPr>
      </p:pic>
      <p:pic>
        <p:nvPicPr>
          <p:cNvPr id="11" name="圖片 10"/>
          <p:cNvPicPr/>
          <p:nvPr/>
        </p:nvPicPr>
        <p:blipFill>
          <a:blip r:embed="rId4" cstate="print">
            <a:extLst>
              <a:ext uri="{28A0092B-C50C-407E-A947-70E740481C1C}">
                <a14:useLocalDpi xmlns:a14="http://schemas.microsoft.com/office/drawing/2010/main" val="0"/>
              </a:ext>
            </a:extLst>
          </a:blip>
          <a:stretch>
            <a:fillRect/>
          </a:stretch>
        </p:blipFill>
        <p:spPr>
          <a:xfrm>
            <a:off x="4746840" y="3894807"/>
            <a:ext cx="4228192" cy="2375425"/>
          </a:xfrm>
          <a:prstGeom prst="rect">
            <a:avLst/>
          </a:prstGeom>
        </p:spPr>
      </p:pic>
      <p:pic>
        <p:nvPicPr>
          <p:cNvPr id="12" name="圖片 11"/>
          <p:cNvPicPr/>
          <p:nvPr/>
        </p:nvPicPr>
        <p:blipFill>
          <a:blip r:embed="rId5">
            <a:extLst>
              <a:ext uri="{28A0092B-C50C-407E-A947-70E740481C1C}">
                <a14:useLocalDpi xmlns:a14="http://schemas.microsoft.com/office/drawing/2010/main" val="0"/>
              </a:ext>
            </a:extLst>
          </a:blip>
          <a:stretch>
            <a:fillRect/>
          </a:stretch>
        </p:blipFill>
        <p:spPr>
          <a:xfrm>
            <a:off x="500257" y="3894807"/>
            <a:ext cx="4109244" cy="2375426"/>
          </a:xfrm>
          <a:prstGeom prst="rect">
            <a:avLst/>
          </a:prstGeom>
        </p:spPr>
      </p:pic>
    </p:spTree>
    <p:extLst>
      <p:ext uri="{BB962C8B-B14F-4D97-AF65-F5344CB8AC3E}">
        <p14:creationId xmlns:p14="http://schemas.microsoft.com/office/powerpoint/2010/main" val="783215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9731" y="170482"/>
            <a:ext cx="8507413" cy="684213"/>
          </a:xfrm>
        </p:spPr>
        <p:txBody>
          <a:bodyPr>
            <a:noAutofit/>
          </a:bodyPr>
          <a:lstStyle/>
          <a:p>
            <a:pPr fontAlgn="auto">
              <a:spcAft>
                <a:spcPts val="0"/>
              </a:spcAft>
              <a:defRPr/>
            </a:pPr>
            <a:r>
              <a:rPr lang="zh-TW" altLang="en-US" sz="3600" b="1" dirty="0" smtClean="0">
                <a:solidFill>
                  <a:srgbClr val="0000CC"/>
                </a:solidFill>
                <a:latin typeface="標楷體" pitchFamily="65" charset="-120"/>
                <a:ea typeface="標楷體" pitchFamily="65" charset="-120"/>
              </a:rPr>
              <a:t>二、健康教學活動</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教師正確用藥增能</a:t>
            </a:r>
          </a:p>
        </p:txBody>
      </p:sp>
      <p:sp>
        <p:nvSpPr>
          <p:cNvPr id="7" name="矩形 6"/>
          <p:cNvSpPr/>
          <p:nvPr/>
        </p:nvSpPr>
        <p:spPr>
          <a:xfrm>
            <a:off x="4752020" y="3349214"/>
            <a:ext cx="4103688" cy="400110"/>
          </a:xfrm>
          <a:prstGeom prst="rect">
            <a:avLst/>
          </a:prstGeom>
        </p:spPr>
        <p:txBody>
          <a:bodyPr wrap="square">
            <a:spAutoFit/>
          </a:bodyPr>
          <a:lstStyle/>
          <a:p>
            <a:pPr algn="ctr">
              <a:defRPr/>
            </a:pPr>
            <a:r>
              <a:rPr lang="zh-TW" altLang="en-US" sz="2000" b="1" dirty="0" smtClean="0">
                <a:solidFill>
                  <a:srgbClr val="000099"/>
                </a:solidFill>
                <a:latin typeface="+mj-ea"/>
              </a:rPr>
              <a:t>嘉義縣正確</a:t>
            </a:r>
            <a:r>
              <a:rPr lang="zh-TW" altLang="en-US" sz="2000" b="1" dirty="0">
                <a:solidFill>
                  <a:srgbClr val="000099"/>
                </a:solidFill>
                <a:latin typeface="+mj-ea"/>
              </a:rPr>
              <a:t>用藥教師增能研習</a:t>
            </a:r>
            <a:endParaRPr lang="zh-TW" altLang="en-US" sz="2000" b="1" dirty="0">
              <a:solidFill>
                <a:srgbClr val="000099"/>
              </a:solidFill>
              <a:latin typeface="+mj-ea"/>
              <a:ea typeface="+mn-ea"/>
            </a:endParaRPr>
          </a:p>
        </p:txBody>
      </p:sp>
      <p:sp>
        <p:nvSpPr>
          <p:cNvPr id="21" name="Text Box 15"/>
          <p:cNvSpPr txBox="1">
            <a:spLocks noChangeArrowheads="1"/>
          </p:cNvSpPr>
          <p:nvPr/>
        </p:nvSpPr>
        <p:spPr bwMode="auto">
          <a:xfrm>
            <a:off x="167069" y="3347774"/>
            <a:ext cx="4260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a:solidFill>
                  <a:srgbClr val="000099"/>
                </a:solidFill>
                <a:latin typeface="+mj-ea"/>
                <a:ea typeface="+mn-ea"/>
                <a:cs typeface="+mn-cs"/>
              </a:rPr>
              <a:t>新</a:t>
            </a:r>
            <a:r>
              <a:rPr lang="zh-TW" altLang="en-US" sz="2000" b="1" dirty="0" smtClean="0">
                <a:solidFill>
                  <a:srgbClr val="000099"/>
                </a:solidFill>
                <a:latin typeface="+mj-ea"/>
                <a:ea typeface="+mn-ea"/>
                <a:cs typeface="+mn-cs"/>
              </a:rPr>
              <a:t>台北市正確用藥教育增能研習</a:t>
            </a:r>
            <a:endParaRPr lang="zh-TW" altLang="en-US" sz="2000" b="1" dirty="0">
              <a:solidFill>
                <a:srgbClr val="000099"/>
              </a:solidFill>
              <a:latin typeface="+mj-ea"/>
              <a:ea typeface="+mn-ea"/>
              <a:cs typeface="+mn-cs"/>
            </a:endParaRPr>
          </a:p>
        </p:txBody>
      </p:sp>
      <p:sp>
        <p:nvSpPr>
          <p:cNvPr id="15" name="矩形 14"/>
          <p:cNvSpPr/>
          <p:nvPr/>
        </p:nvSpPr>
        <p:spPr>
          <a:xfrm>
            <a:off x="4427189" y="6376964"/>
            <a:ext cx="4549741" cy="400110"/>
          </a:xfrm>
          <a:prstGeom prst="rect">
            <a:avLst/>
          </a:prstGeom>
        </p:spPr>
        <p:txBody>
          <a:bodyPr wrap="square">
            <a:spAutoFit/>
          </a:bodyPr>
          <a:lstStyle/>
          <a:p>
            <a:pPr algn="ctr">
              <a:defRPr/>
            </a:pPr>
            <a:r>
              <a:rPr lang="zh-TW" altLang="en-US" sz="2000" b="1" dirty="0" smtClean="0">
                <a:solidFill>
                  <a:srgbClr val="000099"/>
                </a:solidFill>
                <a:latin typeface="+mj-ea"/>
              </a:rPr>
              <a:t>金門縣正確用藥教師</a:t>
            </a:r>
            <a:r>
              <a:rPr lang="zh-TW" altLang="en-US" sz="2000" b="1" dirty="0">
                <a:solidFill>
                  <a:srgbClr val="000099"/>
                </a:solidFill>
                <a:latin typeface="+mj-ea"/>
              </a:rPr>
              <a:t>增</a:t>
            </a:r>
            <a:r>
              <a:rPr lang="zh-TW" altLang="en-US" sz="2000" b="1" dirty="0" smtClean="0">
                <a:solidFill>
                  <a:srgbClr val="000099"/>
                </a:solidFill>
                <a:latin typeface="+mj-ea"/>
              </a:rPr>
              <a:t>能工作坊</a:t>
            </a:r>
            <a:endParaRPr lang="zh-TW" altLang="en-US" sz="2000" b="1" dirty="0">
              <a:solidFill>
                <a:srgbClr val="000099"/>
              </a:solidFill>
              <a:latin typeface="+mj-ea"/>
              <a:ea typeface="+mn-ea"/>
            </a:endParaRPr>
          </a:p>
        </p:txBody>
      </p:sp>
      <p:sp>
        <p:nvSpPr>
          <p:cNvPr id="16" name="矩形 15"/>
          <p:cNvSpPr/>
          <p:nvPr/>
        </p:nvSpPr>
        <p:spPr>
          <a:xfrm>
            <a:off x="295244" y="6374824"/>
            <a:ext cx="4288353" cy="400110"/>
          </a:xfrm>
          <a:prstGeom prst="rect">
            <a:avLst/>
          </a:prstGeom>
        </p:spPr>
        <p:txBody>
          <a:bodyPr wrap="none">
            <a:spAutoFit/>
          </a:bodyPr>
          <a:lstStyle/>
          <a:p>
            <a:r>
              <a:rPr lang="zh-TW" altLang="en-US" sz="2000" b="1" dirty="0" smtClean="0">
                <a:solidFill>
                  <a:srgbClr val="000099"/>
                </a:solidFill>
                <a:latin typeface="+mj-ea"/>
              </a:rPr>
              <a:t>新竹市正確</a:t>
            </a:r>
            <a:r>
              <a:rPr lang="zh-TW" altLang="zh-TW" sz="2000" b="1" dirty="0" smtClean="0">
                <a:solidFill>
                  <a:srgbClr val="000099"/>
                </a:solidFill>
                <a:latin typeface="+mj-ea"/>
              </a:rPr>
              <a:t>用藥</a:t>
            </a:r>
            <a:r>
              <a:rPr lang="zh-TW" altLang="en-US" sz="2000" b="1" dirty="0" smtClean="0">
                <a:solidFill>
                  <a:srgbClr val="000099"/>
                </a:solidFill>
                <a:latin typeface="+mj-ea"/>
              </a:rPr>
              <a:t>共識暨教師增能研習</a:t>
            </a:r>
            <a:endParaRPr lang="zh-TW" altLang="en-US" sz="2000" b="1" dirty="0">
              <a:solidFill>
                <a:srgbClr val="000099"/>
              </a:solidFill>
              <a:latin typeface="+mj-ea"/>
            </a:endParaRPr>
          </a:p>
        </p:txBody>
      </p:sp>
      <p:pic>
        <p:nvPicPr>
          <p:cNvPr id="1026" name="圖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74" y="867840"/>
            <a:ext cx="3995134" cy="243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6" descr="Y:\05學務組\106學年正確用藥成果報告\成果海報製作\1、2金門縣共識會議、邀請專家學者\許志成藥師蒞校指導.JPG"/>
          <p:cNvPicPr/>
          <p:nvPr/>
        </p:nvPicPr>
        <p:blipFill rotWithShape="1">
          <a:blip r:embed="rId4" cstate="print">
            <a:extLst>
              <a:ext uri="{28A0092B-C50C-407E-A947-70E740481C1C}">
                <a14:useLocalDpi xmlns:a14="http://schemas.microsoft.com/office/drawing/2010/main" val="0"/>
              </a:ext>
            </a:extLst>
          </a:blip>
          <a:srcRect l="5776" r="5776"/>
          <a:stretch/>
        </p:blipFill>
        <p:spPr bwMode="auto">
          <a:xfrm>
            <a:off x="4902010" y="3902984"/>
            <a:ext cx="3995134" cy="2508561"/>
          </a:xfrm>
          <a:prstGeom prst="rect">
            <a:avLst/>
          </a:prstGeom>
          <a:noFill/>
          <a:ln>
            <a:noFill/>
          </a:ln>
          <a:extLst>
            <a:ext uri="{53640926-AAD7-44D8-BBD7-CCE9431645EC}">
              <a14:shadowObscured xmlns:a14="http://schemas.microsoft.com/office/drawing/2010/main"/>
            </a:ext>
          </a:extLst>
        </p:spPr>
      </p:pic>
      <p:pic>
        <p:nvPicPr>
          <p:cNvPr id="4" name="圖片 3"/>
          <p:cNvPicPr>
            <a:picLocks noChangeAspect="1"/>
          </p:cNvPicPr>
          <p:nvPr/>
        </p:nvPicPr>
        <p:blipFill>
          <a:blip r:embed="rId5"/>
          <a:stretch>
            <a:fillRect/>
          </a:stretch>
        </p:blipFill>
        <p:spPr>
          <a:xfrm>
            <a:off x="392201" y="3858271"/>
            <a:ext cx="4177214" cy="2514413"/>
          </a:xfrm>
          <a:prstGeom prst="rect">
            <a:avLst/>
          </a:prstGeom>
        </p:spPr>
      </p:pic>
      <p:pic>
        <p:nvPicPr>
          <p:cNvPr id="11" name="圖片 10" descr="C:\Users\user\Desktop\1061114用藥暨健保增能研習照片\20171114用藥暨健保增能研習_171115_002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749" y="866771"/>
            <a:ext cx="4033815" cy="2432429"/>
          </a:xfrm>
          <a:prstGeom prst="rect">
            <a:avLst/>
          </a:prstGeom>
          <a:noFill/>
          <a:ln>
            <a:noFill/>
          </a:ln>
        </p:spPr>
      </p:pic>
    </p:spTree>
    <p:extLst>
      <p:ext uri="{BB962C8B-B14F-4D97-AF65-F5344CB8AC3E}">
        <p14:creationId xmlns:p14="http://schemas.microsoft.com/office/powerpoint/2010/main" val="1397474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507413" cy="684213"/>
          </a:xfrm>
        </p:spPr>
        <p:txBody>
          <a:bodyPr>
            <a:noAutofit/>
          </a:bodyPr>
          <a:lstStyle/>
          <a:p>
            <a:pPr fontAlgn="auto">
              <a:spcAft>
                <a:spcPts val="0"/>
              </a:spcAft>
              <a:defRPr/>
            </a:pPr>
            <a:r>
              <a:rPr lang="zh-TW" altLang="en-US" sz="3600" b="1" dirty="0" smtClean="0">
                <a:solidFill>
                  <a:srgbClr val="0000CC"/>
                </a:solidFill>
                <a:latin typeface="標楷體" pitchFamily="65" charset="-120"/>
                <a:ea typeface="標楷體" pitchFamily="65" charset="-120"/>
              </a:rPr>
              <a:t>二、健康教學活動</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藥局參訪活</a:t>
            </a:r>
            <a:r>
              <a:rPr lang="zh-TW" altLang="en-US" sz="3600" b="1" dirty="0">
                <a:solidFill>
                  <a:srgbClr val="0000CC"/>
                </a:solidFill>
                <a:latin typeface="標楷體" pitchFamily="65" charset="-120"/>
                <a:ea typeface="標楷體" pitchFamily="65" charset="-120"/>
              </a:rPr>
              <a:t>動</a:t>
            </a:r>
            <a:endParaRPr lang="zh-TW" altLang="en-US" sz="3600" b="1" dirty="0" smtClean="0">
              <a:solidFill>
                <a:srgbClr val="0000CC"/>
              </a:solidFill>
              <a:latin typeface="標楷體" pitchFamily="65" charset="-120"/>
              <a:ea typeface="標楷體" pitchFamily="65" charset="-120"/>
            </a:endParaRPr>
          </a:p>
        </p:txBody>
      </p:sp>
      <p:sp>
        <p:nvSpPr>
          <p:cNvPr id="7" name="矩形 6"/>
          <p:cNvSpPr/>
          <p:nvPr/>
        </p:nvSpPr>
        <p:spPr>
          <a:xfrm>
            <a:off x="445416" y="6309319"/>
            <a:ext cx="4103688" cy="400110"/>
          </a:xfrm>
          <a:prstGeom prst="rect">
            <a:avLst/>
          </a:prstGeom>
        </p:spPr>
        <p:txBody>
          <a:bodyPr wrap="square">
            <a:spAutoFit/>
          </a:bodyPr>
          <a:lstStyle/>
          <a:p>
            <a:pPr algn="ctr">
              <a:defRPr/>
            </a:pPr>
            <a:r>
              <a:rPr lang="zh-TW" altLang="en-US" sz="2000" b="1" dirty="0" smtClean="0">
                <a:solidFill>
                  <a:srgbClr val="000099"/>
                </a:solidFill>
                <a:latin typeface="+mj-ea"/>
                <a:ea typeface="+mn-ea"/>
              </a:rPr>
              <a:t>屏東縣南州國小至</a:t>
            </a:r>
            <a:r>
              <a:rPr lang="zh-TW" altLang="en-US" sz="2000" b="1" dirty="0" smtClean="0">
                <a:solidFill>
                  <a:srgbClr val="000099"/>
                </a:solidFill>
                <a:latin typeface="+mj-ea"/>
              </a:rPr>
              <a:t>社區藥局參訪</a:t>
            </a:r>
          </a:p>
        </p:txBody>
      </p:sp>
      <p:sp>
        <p:nvSpPr>
          <p:cNvPr id="21" name="Text Box 15"/>
          <p:cNvSpPr txBox="1">
            <a:spLocks noChangeArrowheads="1"/>
          </p:cNvSpPr>
          <p:nvPr/>
        </p:nvSpPr>
        <p:spPr bwMode="auto">
          <a:xfrm>
            <a:off x="4583983" y="6309319"/>
            <a:ext cx="4427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fontAlgn="auto" hangingPunct="1">
              <a:spcBef>
                <a:spcPct val="50000"/>
              </a:spcBef>
              <a:spcAft>
                <a:spcPts val="0"/>
              </a:spcAft>
              <a:buFont typeface="Arial" panose="020B0604020202020204" pitchFamily="34" charset="0"/>
              <a:buNone/>
              <a:defRPr/>
            </a:pPr>
            <a:r>
              <a:rPr lang="zh-TW" altLang="en-US" sz="2000" b="1" dirty="0" smtClean="0">
                <a:solidFill>
                  <a:srgbClr val="000099"/>
                </a:solidFill>
                <a:latin typeface="+mj-ea"/>
                <a:ea typeface="+mn-ea"/>
                <a:cs typeface="+mn-cs"/>
              </a:rPr>
              <a:t>    新北市重慶國中學生藥局參訪活動</a:t>
            </a:r>
            <a:endParaRPr lang="zh-TW" altLang="en-US" sz="2000" b="1" dirty="0">
              <a:solidFill>
                <a:srgbClr val="000099"/>
              </a:solidFill>
              <a:latin typeface="+mj-ea"/>
              <a:ea typeface="+mn-ea"/>
              <a:cs typeface="+mn-cs"/>
            </a:endParaRPr>
          </a:p>
        </p:txBody>
      </p:sp>
      <p:sp>
        <p:nvSpPr>
          <p:cNvPr id="13" name="矩形 12"/>
          <p:cNvSpPr/>
          <p:nvPr/>
        </p:nvSpPr>
        <p:spPr>
          <a:xfrm>
            <a:off x="492382" y="3364571"/>
            <a:ext cx="3545934" cy="400110"/>
          </a:xfrm>
          <a:prstGeom prst="rect">
            <a:avLst/>
          </a:prstGeom>
        </p:spPr>
        <p:txBody>
          <a:bodyPr wrap="square">
            <a:spAutoFit/>
          </a:bodyPr>
          <a:lstStyle/>
          <a:p>
            <a:pPr algn="ctr">
              <a:defRPr/>
            </a:pPr>
            <a:r>
              <a:rPr lang="zh-TW" altLang="en-US" sz="2000" b="1" dirty="0" smtClean="0">
                <a:solidFill>
                  <a:srgbClr val="000099"/>
                </a:solidFill>
                <a:latin typeface="+mj-ea"/>
              </a:rPr>
              <a:t>嘉義縣貴林國小參訪醫院藥局</a:t>
            </a:r>
          </a:p>
        </p:txBody>
      </p:sp>
      <p:pic>
        <p:nvPicPr>
          <p:cNvPr id="2050" name="圖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71042"/>
            <a:ext cx="3974063" cy="239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descr="H:\恆毅隨身硬碟\正確用藥成果\105年度正確用藥成果\正確用藥藥局參訪\1467697932420.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416" y="3844579"/>
            <a:ext cx="3985847" cy="2444848"/>
          </a:xfrm>
          <a:prstGeom prst="rect">
            <a:avLst/>
          </a:prstGeom>
          <a:noFill/>
          <a:ln>
            <a:noFill/>
          </a:ln>
        </p:spPr>
      </p:pic>
      <p:pic>
        <p:nvPicPr>
          <p:cNvPr id="16" name="圖片 15" descr="C:\Users\user\Desktop\正確用藥成果\1060608賜安藥局參訪照片\1060608藥局參訪_171025_00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8933" y="3844579"/>
            <a:ext cx="3837638" cy="2466163"/>
          </a:xfrm>
          <a:prstGeom prst="rect">
            <a:avLst/>
          </a:prstGeom>
          <a:noFill/>
          <a:ln>
            <a:noFill/>
          </a:ln>
        </p:spPr>
      </p:pic>
      <p:pic>
        <p:nvPicPr>
          <p:cNvPr id="11" name="圖片 10" descr="P_20170703_135152_vHDR_On.jpg"/>
          <p:cNvPicPr>
            <a:picLocks noChangeAspect="1"/>
          </p:cNvPicPr>
          <p:nvPr/>
        </p:nvPicPr>
        <p:blipFill>
          <a:blip r:embed="rId6" cstate="print"/>
          <a:stretch>
            <a:fillRect/>
          </a:stretch>
        </p:blipFill>
        <p:spPr>
          <a:xfrm>
            <a:off x="4755757" y="980186"/>
            <a:ext cx="3837638" cy="2384386"/>
          </a:xfrm>
          <a:prstGeom prst="rect">
            <a:avLst/>
          </a:prstGeom>
          <a:scene3d>
            <a:camera prst="orthographicFront"/>
            <a:lightRig rig="threePt" dir="t"/>
          </a:scene3d>
          <a:sp3d>
            <a:bevelT/>
          </a:sp3d>
        </p:spPr>
      </p:pic>
      <p:sp>
        <p:nvSpPr>
          <p:cNvPr id="17" name="矩形 16"/>
          <p:cNvSpPr/>
          <p:nvPr/>
        </p:nvSpPr>
        <p:spPr>
          <a:xfrm>
            <a:off x="4563478" y="3384464"/>
            <a:ext cx="4105275" cy="400110"/>
          </a:xfrm>
          <a:prstGeom prst="rect">
            <a:avLst/>
          </a:prstGeom>
        </p:spPr>
        <p:txBody>
          <a:bodyPr>
            <a:spAutoFit/>
          </a:bodyPr>
          <a:lstStyle/>
          <a:p>
            <a:pPr algn="ctr">
              <a:defRPr/>
            </a:pPr>
            <a:r>
              <a:rPr lang="zh-TW" altLang="en-US" sz="2000" b="1" dirty="0" smtClean="0">
                <a:solidFill>
                  <a:srgbClr val="000099"/>
                </a:solidFill>
                <a:latin typeface="+mj-ea"/>
              </a:rPr>
              <a:t>台東縣豐田國小社區藥局參</a:t>
            </a:r>
            <a:r>
              <a:rPr lang="zh-TW" altLang="en-US" sz="2000" b="1" dirty="0">
                <a:solidFill>
                  <a:srgbClr val="000099"/>
                </a:solidFill>
                <a:latin typeface="+mj-ea"/>
              </a:rPr>
              <a:t>訪</a:t>
            </a:r>
            <a:endParaRPr lang="zh-TW" altLang="en-US" sz="2000" b="1" dirty="0">
              <a:solidFill>
                <a:srgbClr val="000099"/>
              </a:solidFill>
              <a:latin typeface="+mj-ea"/>
              <a:ea typeface="+mn-ea"/>
            </a:endParaRPr>
          </a:p>
        </p:txBody>
      </p:sp>
    </p:spTree>
    <p:extLst>
      <p:ext uri="{BB962C8B-B14F-4D97-AF65-F5344CB8AC3E}">
        <p14:creationId xmlns:p14="http://schemas.microsoft.com/office/powerpoint/2010/main" val="109346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84213"/>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二、健康教學活動</a:t>
            </a:r>
            <a:r>
              <a:rPr lang="en-US" altLang="zh-TW" sz="3600" b="1" dirty="0">
                <a:solidFill>
                  <a:srgbClr val="0000CC"/>
                </a:solidFill>
                <a:latin typeface="標楷體" pitchFamily="65" charset="-120"/>
                <a:ea typeface="標楷體" pitchFamily="65" charset="-120"/>
              </a:rPr>
              <a:t>~</a:t>
            </a:r>
            <a:r>
              <a:rPr lang="zh-TW" altLang="en-US" sz="3600" b="1" dirty="0">
                <a:solidFill>
                  <a:srgbClr val="0000CC"/>
                </a:solidFill>
                <a:latin typeface="標楷體" pitchFamily="65" charset="-120"/>
                <a:ea typeface="標楷體" pitchFamily="65" charset="-120"/>
              </a:rPr>
              <a:t>正確</a:t>
            </a:r>
            <a:r>
              <a:rPr lang="zh-TW" altLang="en-US" sz="3600" b="1" dirty="0" smtClean="0">
                <a:solidFill>
                  <a:srgbClr val="0000CC"/>
                </a:solidFill>
                <a:latin typeface="標楷體" pitchFamily="65" charset="-120"/>
                <a:ea typeface="標楷體" pitchFamily="65" charset="-120"/>
              </a:rPr>
              <a:t>用藥課程</a:t>
            </a:r>
            <a:endParaRPr lang="zh-TW" altLang="en-US" sz="3600" b="1" dirty="0">
              <a:solidFill>
                <a:srgbClr val="0000CC"/>
              </a:solidFill>
              <a:latin typeface="標楷體" pitchFamily="65" charset="-120"/>
              <a:ea typeface="標楷體" pitchFamily="65" charset="-120"/>
            </a:endParaRPr>
          </a:p>
        </p:txBody>
      </p:sp>
      <p:sp>
        <p:nvSpPr>
          <p:cNvPr id="18" name="矩形 17"/>
          <p:cNvSpPr/>
          <p:nvPr/>
        </p:nvSpPr>
        <p:spPr>
          <a:xfrm>
            <a:off x="4683648" y="6415342"/>
            <a:ext cx="4202577" cy="400110"/>
          </a:xfrm>
          <a:prstGeom prst="rect">
            <a:avLst/>
          </a:prstGeom>
        </p:spPr>
        <p:txBody>
          <a:bodyPr wrap="square">
            <a:spAutoFit/>
          </a:bodyPr>
          <a:lstStyle/>
          <a:p>
            <a:pPr>
              <a:defRPr/>
            </a:pPr>
            <a:r>
              <a:rPr lang="zh-TW" altLang="en-US" sz="2000" b="1" dirty="0" smtClean="0">
                <a:solidFill>
                  <a:srgbClr val="000099"/>
                </a:solidFill>
                <a:latin typeface="+mj-ea"/>
              </a:rPr>
              <a:t>台南市仁光國小</a:t>
            </a:r>
            <a:r>
              <a:rPr lang="zh-TW" altLang="en-US" sz="2000" b="1" dirty="0">
                <a:solidFill>
                  <a:srgbClr val="000099"/>
                </a:solidFill>
                <a:latin typeface="+mj-ea"/>
              </a:rPr>
              <a:t>正確用藥</a:t>
            </a:r>
            <a:r>
              <a:rPr lang="zh-TW" altLang="en-US" sz="2000" b="1" dirty="0" smtClean="0">
                <a:solidFill>
                  <a:srgbClr val="000099"/>
                </a:solidFill>
                <a:latin typeface="+mj-ea"/>
              </a:rPr>
              <a:t>融入課程</a:t>
            </a:r>
            <a:endParaRPr lang="zh-TW" altLang="en-US" sz="2000" b="1" dirty="0">
              <a:solidFill>
                <a:srgbClr val="000099"/>
              </a:solidFill>
              <a:latin typeface="+mj-ea"/>
            </a:endParaRPr>
          </a:p>
        </p:txBody>
      </p:sp>
      <p:sp>
        <p:nvSpPr>
          <p:cNvPr id="16" name="矩形 15"/>
          <p:cNvSpPr/>
          <p:nvPr/>
        </p:nvSpPr>
        <p:spPr>
          <a:xfrm>
            <a:off x="467058" y="6415342"/>
            <a:ext cx="3879057" cy="400110"/>
          </a:xfrm>
          <a:prstGeom prst="rect">
            <a:avLst/>
          </a:prstGeom>
        </p:spPr>
        <p:txBody>
          <a:bodyPr wrap="square">
            <a:spAutoFit/>
          </a:bodyPr>
          <a:lstStyle/>
          <a:p>
            <a:pPr>
              <a:defRPr/>
            </a:pPr>
            <a:r>
              <a:rPr lang="zh-TW" altLang="en-US" sz="2000" b="1" dirty="0" smtClean="0">
                <a:solidFill>
                  <a:srgbClr val="000099"/>
                </a:solidFill>
                <a:latin typeface="+mj-ea"/>
              </a:rPr>
              <a:t>金門縣正確用藥</a:t>
            </a:r>
            <a:r>
              <a:rPr lang="zh-TW" altLang="en-US" sz="2000" b="1" dirty="0">
                <a:solidFill>
                  <a:srgbClr val="000099"/>
                </a:solidFill>
                <a:latin typeface="+mj-ea"/>
              </a:rPr>
              <a:t>親書法寫字比賽</a:t>
            </a:r>
            <a:endParaRPr lang="zh-TW" altLang="en-US" sz="2000" b="1" dirty="0">
              <a:solidFill>
                <a:srgbClr val="000099"/>
              </a:solidFill>
              <a:latin typeface="+mj-ea"/>
              <a:ea typeface="+mn-ea"/>
            </a:endParaRPr>
          </a:p>
        </p:txBody>
      </p:sp>
      <p:sp>
        <p:nvSpPr>
          <p:cNvPr id="29" name="矩形 28"/>
          <p:cNvSpPr/>
          <p:nvPr/>
        </p:nvSpPr>
        <p:spPr>
          <a:xfrm>
            <a:off x="323042" y="3485613"/>
            <a:ext cx="4023073" cy="400110"/>
          </a:xfrm>
          <a:prstGeom prst="rect">
            <a:avLst/>
          </a:prstGeom>
        </p:spPr>
        <p:txBody>
          <a:bodyPr wrap="square">
            <a:spAutoFit/>
          </a:bodyPr>
          <a:lstStyle/>
          <a:p>
            <a:pPr>
              <a:defRPr/>
            </a:pPr>
            <a:r>
              <a:rPr lang="zh-TW" altLang="en-US" sz="2000" b="1" dirty="0" smtClean="0">
                <a:solidFill>
                  <a:srgbClr val="000099"/>
                </a:solidFill>
                <a:latin typeface="+mj-ea"/>
              </a:rPr>
              <a:t>桃園市田心國小正確用藥漫畫比賽</a:t>
            </a:r>
            <a:endParaRPr lang="zh-TW" altLang="en-US" sz="2000" b="1" dirty="0">
              <a:solidFill>
                <a:srgbClr val="000099"/>
              </a:solidFill>
              <a:latin typeface="+mj-ea"/>
              <a:ea typeface="+mn-ea"/>
            </a:endParaRPr>
          </a:p>
        </p:txBody>
      </p:sp>
      <p:pic>
        <p:nvPicPr>
          <p:cNvPr id="20" name="圖片 19" descr="D:\105上健康中心資料(備份)\活動照片\105\105-2\106.3.23五年級正確用藥後測\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69442"/>
            <a:ext cx="3959672" cy="2492035"/>
          </a:xfrm>
          <a:prstGeom prst="rect">
            <a:avLst/>
          </a:prstGeom>
          <a:noFill/>
          <a:ln>
            <a:noFill/>
          </a:ln>
        </p:spPr>
      </p:pic>
      <p:sp>
        <p:nvSpPr>
          <p:cNvPr id="21" name="矩形 20"/>
          <p:cNvSpPr/>
          <p:nvPr/>
        </p:nvSpPr>
        <p:spPr>
          <a:xfrm>
            <a:off x="4683649" y="3485613"/>
            <a:ext cx="4023073" cy="400110"/>
          </a:xfrm>
          <a:prstGeom prst="rect">
            <a:avLst/>
          </a:prstGeom>
        </p:spPr>
        <p:txBody>
          <a:bodyPr wrap="square">
            <a:spAutoFit/>
          </a:bodyPr>
          <a:lstStyle/>
          <a:p>
            <a:pPr>
              <a:defRPr/>
            </a:pPr>
            <a:r>
              <a:rPr lang="zh-TW" altLang="en-US" sz="2000" b="1" dirty="0" smtClean="0">
                <a:solidFill>
                  <a:srgbClr val="000099"/>
                </a:solidFill>
                <a:latin typeface="+mj-ea"/>
              </a:rPr>
              <a:t>彰化縣培英國小</a:t>
            </a:r>
            <a:r>
              <a:rPr lang="zh-TW" altLang="en-US" sz="2000" b="1" dirty="0">
                <a:solidFill>
                  <a:srgbClr val="000099"/>
                </a:solidFill>
                <a:latin typeface="+mj-ea"/>
              </a:rPr>
              <a:t>正確用藥融入教學</a:t>
            </a:r>
            <a:endParaRPr lang="zh-TW" altLang="en-US" sz="2000" b="1" dirty="0">
              <a:solidFill>
                <a:srgbClr val="000099"/>
              </a:solidFill>
              <a:latin typeface="+mj-ea"/>
              <a:ea typeface="+mn-ea"/>
            </a:endParaRPr>
          </a:p>
        </p:txBody>
      </p:sp>
      <p:pic>
        <p:nvPicPr>
          <p:cNvPr id="22" name="圖片 21" descr="D:\金鼎學務\00相片&amp;成果\00照片\健康\106\1061110_正確用藥書法比賽\DSC03005.JPG"/>
          <p:cNvPicPr/>
          <p:nvPr/>
        </p:nvPicPr>
        <p:blipFill rotWithShape="1">
          <a:blip r:embed="rId3" cstate="print">
            <a:extLst>
              <a:ext uri="{28A0092B-C50C-407E-A947-70E740481C1C}">
                <a14:useLocalDpi xmlns:a14="http://schemas.microsoft.com/office/drawing/2010/main" val="0"/>
              </a:ext>
            </a:extLst>
          </a:blip>
          <a:srcRect l="12602" r="12602"/>
          <a:stretch/>
        </p:blipFill>
        <p:spPr bwMode="auto">
          <a:xfrm>
            <a:off x="457199" y="3950843"/>
            <a:ext cx="3754761" cy="2464499"/>
          </a:xfrm>
          <a:prstGeom prst="rect">
            <a:avLst/>
          </a:prstGeom>
          <a:noFill/>
          <a:ln>
            <a:noFill/>
          </a:ln>
          <a:extLst>
            <a:ext uri="{53640926-AAD7-44D8-BBD7-CCE9431645EC}">
              <a14:shadowObscured xmlns:a14="http://schemas.microsoft.com/office/drawing/2010/main"/>
            </a:ext>
          </a:extLst>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648" y="3951501"/>
            <a:ext cx="3992039" cy="2463841"/>
          </a:xfrm>
          <a:prstGeom prst="rect">
            <a:avLst/>
          </a:prstGeom>
        </p:spPr>
      </p:pic>
      <p:pic>
        <p:nvPicPr>
          <p:cNvPr id="11" name="圖片 10" descr="55.JPG"/>
          <p:cNvPicPr/>
          <p:nvPr/>
        </p:nvPicPr>
        <p:blipFill>
          <a:blip r:embed="rId5" cstate="print"/>
          <a:stretch>
            <a:fillRect/>
          </a:stretch>
        </p:blipFill>
        <p:spPr>
          <a:xfrm>
            <a:off x="452934" y="969442"/>
            <a:ext cx="3759026" cy="2492035"/>
          </a:xfrm>
          <a:prstGeom prst="rect">
            <a:avLst/>
          </a:prstGeom>
        </p:spPr>
      </p:pic>
    </p:spTree>
    <p:extLst>
      <p:ext uri="{BB962C8B-B14F-4D97-AF65-F5344CB8AC3E}">
        <p14:creationId xmlns:p14="http://schemas.microsoft.com/office/powerpoint/2010/main" val="3728350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115888"/>
            <a:ext cx="8229600" cy="706437"/>
          </a:xfrm>
        </p:spPr>
        <p:txBody>
          <a:bodyPr/>
          <a:lstStyle/>
          <a:p>
            <a:pPr fontAlgn="auto">
              <a:spcAft>
                <a:spcPts val="0"/>
              </a:spcAft>
              <a:defRPr/>
            </a:pPr>
            <a:r>
              <a:rPr lang="zh-TW" altLang="en-US" sz="3600" b="1" dirty="0">
                <a:solidFill>
                  <a:srgbClr val="0000CC"/>
                </a:solidFill>
                <a:latin typeface="標楷體" pitchFamily="65" charset="-120"/>
                <a:ea typeface="標楷體" pitchFamily="65" charset="-120"/>
              </a:rPr>
              <a:t>三、學校物質環境</a:t>
            </a:r>
            <a:r>
              <a:rPr lang="en-US" altLang="zh-TW" sz="3600" b="1" dirty="0">
                <a:solidFill>
                  <a:srgbClr val="0000CC"/>
                </a:solidFill>
                <a:latin typeface="標楷體" pitchFamily="65" charset="-120"/>
                <a:ea typeface="標楷體" pitchFamily="65" charset="-120"/>
              </a:rPr>
              <a:t>~</a:t>
            </a:r>
            <a:r>
              <a:rPr lang="zh-TW" altLang="en-US" sz="3600" b="1" dirty="0">
                <a:solidFill>
                  <a:srgbClr val="0000CC"/>
                </a:solidFill>
                <a:latin typeface="標楷體" pitchFamily="65" charset="-120"/>
                <a:ea typeface="標楷體" pitchFamily="65" charset="-120"/>
              </a:rPr>
              <a:t>正確用藥創作展示</a:t>
            </a:r>
          </a:p>
        </p:txBody>
      </p:sp>
      <p:sp>
        <p:nvSpPr>
          <p:cNvPr id="68612" name="Text Box 9"/>
          <p:cNvSpPr txBox="1">
            <a:spLocks noChangeArrowheads="1"/>
          </p:cNvSpPr>
          <p:nvPr/>
        </p:nvSpPr>
        <p:spPr bwMode="auto">
          <a:xfrm>
            <a:off x="230820" y="6358497"/>
            <a:ext cx="45779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smtClean="0">
                <a:solidFill>
                  <a:srgbClr val="000099"/>
                </a:solidFill>
                <a:latin typeface="+mj-ea"/>
                <a:ea typeface="+mn-ea"/>
                <a:cs typeface="+mn-cs"/>
              </a:rPr>
              <a:t>澎湖縣湖西國中正確用藥漫畫海報張貼</a:t>
            </a:r>
            <a:endParaRPr lang="zh-TW" altLang="en-US" sz="2000" b="1" dirty="0">
              <a:solidFill>
                <a:srgbClr val="000099"/>
              </a:solidFill>
              <a:latin typeface="+mj-ea"/>
              <a:ea typeface="+mn-ea"/>
              <a:cs typeface="+mn-cs"/>
            </a:endParaRPr>
          </a:p>
        </p:txBody>
      </p:sp>
      <p:sp>
        <p:nvSpPr>
          <p:cNvPr id="68614" name="Text Box 11"/>
          <p:cNvSpPr txBox="1">
            <a:spLocks noChangeArrowheads="1"/>
          </p:cNvSpPr>
          <p:nvPr/>
        </p:nvSpPr>
        <p:spPr bwMode="auto">
          <a:xfrm>
            <a:off x="323850" y="3356992"/>
            <a:ext cx="4110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50000"/>
              </a:spcBef>
              <a:buNone/>
              <a:defRPr/>
            </a:pPr>
            <a:r>
              <a:rPr lang="zh-TW" altLang="en-US" sz="2000" b="1" dirty="0" smtClean="0">
                <a:solidFill>
                  <a:srgbClr val="000099"/>
                </a:solidFill>
                <a:latin typeface="+mj-ea"/>
                <a:ea typeface="+mn-ea"/>
                <a:cs typeface="+mn-cs"/>
              </a:rPr>
              <a:t>苗栗縣明仁國中正確用藥支持環境</a:t>
            </a:r>
            <a:endParaRPr lang="zh-TW" altLang="en-US" sz="2000" b="1" dirty="0">
              <a:solidFill>
                <a:srgbClr val="000099"/>
              </a:solidFill>
              <a:latin typeface="+mj-ea"/>
              <a:ea typeface="+mn-ea"/>
              <a:cs typeface="+mn-cs"/>
            </a:endParaRPr>
          </a:p>
        </p:txBody>
      </p:sp>
      <p:sp>
        <p:nvSpPr>
          <p:cNvPr id="14" name="矩形 13"/>
          <p:cNvSpPr/>
          <p:nvPr/>
        </p:nvSpPr>
        <p:spPr>
          <a:xfrm>
            <a:off x="4355976" y="3356992"/>
            <a:ext cx="4851400" cy="400110"/>
          </a:xfrm>
          <a:prstGeom prst="rect">
            <a:avLst/>
          </a:prstGeom>
        </p:spPr>
        <p:txBody>
          <a:bodyPr>
            <a:spAutoFit/>
          </a:bodyPr>
          <a:lstStyle/>
          <a:p>
            <a:pPr algn="ctr">
              <a:defRPr/>
            </a:pPr>
            <a:r>
              <a:rPr lang="zh-TW" altLang="en-US" sz="2000" b="1" dirty="0" smtClean="0">
                <a:solidFill>
                  <a:srgbClr val="000099"/>
                </a:solidFill>
                <a:latin typeface="+mj-ea"/>
              </a:rPr>
              <a:t>彰化縣培英國小正確</a:t>
            </a:r>
            <a:r>
              <a:rPr lang="zh-TW" altLang="en-US" sz="2000" b="1" dirty="0">
                <a:solidFill>
                  <a:srgbClr val="000099"/>
                </a:solidFill>
                <a:latin typeface="+mj-ea"/>
              </a:rPr>
              <a:t>用藥</a:t>
            </a:r>
            <a:r>
              <a:rPr lang="zh-TW" altLang="en-US" sz="2000" b="1" dirty="0" smtClean="0">
                <a:solidFill>
                  <a:srgbClr val="000099"/>
                </a:solidFill>
                <a:latin typeface="+mj-ea"/>
              </a:rPr>
              <a:t>繪畫環境</a:t>
            </a:r>
            <a:r>
              <a:rPr lang="zh-TW" altLang="en-US" sz="2000" b="1" dirty="0">
                <a:solidFill>
                  <a:srgbClr val="000099"/>
                </a:solidFill>
                <a:latin typeface="+mj-ea"/>
              </a:rPr>
              <a:t>布置</a:t>
            </a:r>
            <a:endParaRPr lang="zh-TW" altLang="en-US" sz="2000" b="1" dirty="0">
              <a:solidFill>
                <a:srgbClr val="000099"/>
              </a:solidFill>
              <a:latin typeface="+mj-ea"/>
              <a:ea typeface="+mn-ea"/>
            </a:endParaRPr>
          </a:p>
        </p:txBody>
      </p:sp>
      <p:sp>
        <p:nvSpPr>
          <p:cNvPr id="17" name="矩形 3"/>
          <p:cNvSpPr>
            <a:spLocks noChangeArrowheads="1"/>
          </p:cNvSpPr>
          <p:nvPr/>
        </p:nvSpPr>
        <p:spPr bwMode="auto">
          <a:xfrm>
            <a:off x="4601824" y="6358497"/>
            <a:ext cx="4556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Times New Roman" pitchFamily="18" charset="0"/>
                <a:ea typeface="標楷體" pitchFamily="65" charset="-120"/>
                <a:cs typeface="Times New Roman" pitchFamily="18" charset="0"/>
              </a:defRPr>
            </a:lvl1pPr>
            <a:lvl2pPr marL="742950" indent="-285750">
              <a:spcBef>
                <a:spcPct val="20000"/>
              </a:spcBef>
              <a:buFont typeface="Arial" charset="0"/>
              <a:buChar char="–"/>
              <a:defRPr sz="28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Font typeface="Arial" charset="0"/>
              <a:buChar char="•"/>
              <a:defRPr sz="24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lgn="ctr">
              <a:spcBef>
                <a:spcPct val="0"/>
              </a:spcBef>
              <a:buNone/>
              <a:defRPr/>
            </a:pPr>
            <a:r>
              <a:rPr lang="zh-TW" altLang="en-US" sz="2000" b="1" dirty="0" smtClean="0">
                <a:solidFill>
                  <a:srgbClr val="000099"/>
                </a:solidFill>
                <a:latin typeface="+mj-ea"/>
                <a:ea typeface="+mn-ea"/>
                <a:cs typeface="+mn-cs"/>
              </a:rPr>
              <a:t>屏東縣南州國小正確</a:t>
            </a:r>
            <a:r>
              <a:rPr lang="zh-TW" altLang="en-US" sz="2000" b="1" dirty="0">
                <a:solidFill>
                  <a:srgbClr val="000099"/>
                </a:solidFill>
                <a:latin typeface="+mj-ea"/>
                <a:ea typeface="+mn-ea"/>
                <a:cs typeface="+mn-cs"/>
              </a:rPr>
              <a:t>用藥創意海報</a:t>
            </a:r>
            <a:endParaRPr lang="zh-TW" altLang="en-US" sz="2000" b="1" dirty="0" smtClean="0">
              <a:solidFill>
                <a:srgbClr val="000099"/>
              </a:solidFill>
              <a:latin typeface="+mj-ea"/>
              <a:ea typeface="+mn-ea"/>
              <a:cs typeface="+mn-cs"/>
            </a:endParaRPr>
          </a:p>
        </p:txBody>
      </p:sp>
      <p:pic>
        <p:nvPicPr>
          <p:cNvPr id="12" name="圖片 11" descr="C:\Users\user\Desktop\105照片\106.06.02正確用藥彩繪階梯及海報照片\IMG201706160905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12860"/>
            <a:ext cx="3816424" cy="2370987"/>
          </a:xfrm>
          <a:prstGeom prst="rect">
            <a:avLst/>
          </a:prstGeom>
          <a:noFill/>
          <a:ln>
            <a:noFill/>
          </a:ln>
        </p:spPr>
      </p:pic>
      <p:pic>
        <p:nvPicPr>
          <p:cNvPr id="16" name="圖片 15" descr="D:\105上健康中心資料(備份)\活動照片\105\105-2\106.5.2105學年度反毒宣導漫畫比賽\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12859"/>
            <a:ext cx="3754760" cy="2370987"/>
          </a:xfrm>
          <a:prstGeom prst="rect">
            <a:avLst/>
          </a:prstGeom>
          <a:noFill/>
          <a:ln>
            <a:noFill/>
          </a:ln>
        </p:spPr>
      </p:pic>
      <p:pic>
        <p:nvPicPr>
          <p:cNvPr id="23" name="圖片 22"/>
          <p:cNvPicPr/>
          <p:nvPr/>
        </p:nvPicPr>
        <p:blipFill>
          <a:blip r:embed="rId4" cstate="print">
            <a:extLst>
              <a:ext uri="{28A0092B-C50C-407E-A947-70E740481C1C}">
                <a14:useLocalDpi xmlns:a14="http://schemas.microsoft.com/office/drawing/2010/main" val="0"/>
              </a:ext>
            </a:extLst>
          </a:blip>
          <a:stretch>
            <a:fillRect/>
          </a:stretch>
        </p:blipFill>
        <p:spPr>
          <a:xfrm>
            <a:off x="4932040" y="3824645"/>
            <a:ext cx="3754760" cy="2467124"/>
          </a:xfrm>
          <a:prstGeom prst="rect">
            <a:avLst/>
          </a:prstGeom>
        </p:spPr>
      </p:pic>
      <p:pic>
        <p:nvPicPr>
          <p:cNvPr id="11" name="圖片 10" descr="CIMG227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758295"/>
            <a:ext cx="3816424" cy="2600202"/>
          </a:xfrm>
          <a:prstGeom prst="rect">
            <a:avLst/>
          </a:prstGeom>
          <a:noFill/>
          <a:ln>
            <a:noFill/>
          </a:ln>
        </p:spPr>
      </p:pic>
    </p:spTree>
    <p:extLst>
      <p:ext uri="{BB962C8B-B14F-4D97-AF65-F5344CB8AC3E}">
        <p14:creationId xmlns:p14="http://schemas.microsoft.com/office/powerpoint/2010/main" val="1624646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36588"/>
          </a:xfrm>
        </p:spPr>
        <p:txBody>
          <a:bodyPr>
            <a:no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四、學校社會</a:t>
            </a:r>
            <a:r>
              <a:rPr lang="zh-TW" altLang="en-US" sz="3600" b="1" dirty="0" smtClean="0">
                <a:solidFill>
                  <a:srgbClr val="0000CC"/>
                </a:solidFill>
                <a:latin typeface="標楷體" pitchFamily="65" charset="-120"/>
                <a:ea typeface="標楷體" pitchFamily="65" charset="-120"/>
              </a:rPr>
              <a:t>環境</a:t>
            </a:r>
            <a:r>
              <a:rPr lang="en-US" altLang="zh-TW" sz="3600" b="1" dirty="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正確用藥活動</a:t>
            </a:r>
            <a:endParaRPr lang="zh-TW" altLang="en-US" sz="3600" b="1" dirty="0">
              <a:solidFill>
                <a:srgbClr val="0000CC"/>
              </a:solidFill>
              <a:latin typeface="標楷體" pitchFamily="65" charset="-120"/>
              <a:ea typeface="標楷體" pitchFamily="65" charset="-120"/>
            </a:endParaRPr>
          </a:p>
        </p:txBody>
      </p:sp>
      <p:sp>
        <p:nvSpPr>
          <p:cNvPr id="18" name="矩形 17"/>
          <p:cNvSpPr/>
          <p:nvPr/>
        </p:nvSpPr>
        <p:spPr>
          <a:xfrm>
            <a:off x="4421626" y="6342138"/>
            <a:ext cx="4572000" cy="400110"/>
          </a:xfrm>
          <a:prstGeom prst="rect">
            <a:avLst/>
          </a:prstGeom>
        </p:spPr>
        <p:txBody>
          <a:bodyPr>
            <a:spAutoFit/>
          </a:bodyPr>
          <a:lstStyle/>
          <a:p>
            <a:pPr algn="ctr">
              <a:defRPr/>
            </a:pPr>
            <a:r>
              <a:rPr lang="zh-TW" altLang="en-US" sz="2000" b="1" dirty="0" smtClean="0">
                <a:solidFill>
                  <a:srgbClr val="000099"/>
                </a:solidFill>
                <a:latin typeface="+mj-ea"/>
              </a:rPr>
              <a:t>台北市中正國中</a:t>
            </a:r>
            <a:r>
              <a:rPr lang="en-US" altLang="zh-TW" sz="2000" b="1" dirty="0" smtClean="0">
                <a:solidFill>
                  <a:srgbClr val="000099"/>
                </a:solidFill>
                <a:latin typeface="+mj-ea"/>
              </a:rPr>
              <a:t>922</a:t>
            </a:r>
            <a:r>
              <a:rPr lang="zh-TW" altLang="en-US" sz="2000" b="1" dirty="0" smtClean="0">
                <a:solidFill>
                  <a:srgbClr val="000099"/>
                </a:solidFill>
                <a:latin typeface="+mj-ea"/>
              </a:rPr>
              <a:t>全國</a:t>
            </a:r>
            <a:r>
              <a:rPr lang="zh-TW" altLang="en-US" sz="2000" b="1" dirty="0">
                <a:solidFill>
                  <a:srgbClr val="000099"/>
                </a:solidFill>
                <a:latin typeface="+mj-ea"/>
              </a:rPr>
              <a:t>正確用藥日</a:t>
            </a:r>
          </a:p>
        </p:txBody>
      </p:sp>
      <p:sp>
        <p:nvSpPr>
          <p:cNvPr id="12" name="文字方塊 11"/>
          <p:cNvSpPr txBox="1"/>
          <p:nvPr/>
        </p:nvSpPr>
        <p:spPr>
          <a:xfrm>
            <a:off x="4716016" y="3429000"/>
            <a:ext cx="4244486" cy="400110"/>
          </a:xfrm>
          <a:prstGeom prst="rect">
            <a:avLst/>
          </a:prstGeom>
          <a:noFill/>
        </p:spPr>
        <p:txBody>
          <a:bodyPr wrap="square" rtlCol="0">
            <a:spAutoFit/>
          </a:bodyPr>
          <a:lstStyle/>
          <a:p>
            <a:pPr>
              <a:defRPr/>
            </a:pPr>
            <a:r>
              <a:rPr lang="zh-TW" altLang="en-US" sz="2000" b="1" dirty="0" smtClean="0">
                <a:solidFill>
                  <a:srgbClr val="000099"/>
                </a:solidFill>
                <a:latin typeface="+mj-ea"/>
              </a:rPr>
              <a:t>苗栗縣明仁國中正確</a:t>
            </a:r>
            <a:r>
              <a:rPr lang="zh-TW" altLang="en-US" sz="2000" b="1" dirty="0">
                <a:solidFill>
                  <a:srgbClr val="000099"/>
                </a:solidFill>
                <a:latin typeface="+mj-ea"/>
              </a:rPr>
              <a:t>用藥路跑活動</a:t>
            </a:r>
          </a:p>
        </p:txBody>
      </p:sp>
      <p:sp>
        <p:nvSpPr>
          <p:cNvPr id="21" name="文字方塊 20"/>
          <p:cNvSpPr txBox="1"/>
          <p:nvPr/>
        </p:nvSpPr>
        <p:spPr>
          <a:xfrm>
            <a:off x="165365" y="6342138"/>
            <a:ext cx="4389161" cy="400110"/>
          </a:xfrm>
          <a:prstGeom prst="rect">
            <a:avLst/>
          </a:prstGeom>
          <a:noFill/>
        </p:spPr>
        <p:txBody>
          <a:bodyPr wrap="square" rtlCol="0">
            <a:spAutoFit/>
          </a:bodyPr>
          <a:lstStyle/>
          <a:p>
            <a:pPr algn="ctr">
              <a:defRPr/>
            </a:pPr>
            <a:r>
              <a:rPr lang="zh-TW" altLang="en-US" sz="2000" b="1" dirty="0" smtClean="0">
                <a:solidFill>
                  <a:srgbClr val="000099"/>
                </a:solidFill>
                <a:latin typeface="+mj-ea"/>
              </a:rPr>
              <a:t>澎湖縣湖西</a:t>
            </a:r>
            <a:r>
              <a:rPr lang="zh-TW" altLang="zh-TW" sz="2000" b="1" dirty="0" smtClean="0">
                <a:solidFill>
                  <a:srgbClr val="000099"/>
                </a:solidFill>
                <a:latin typeface="+mj-ea"/>
              </a:rPr>
              <a:t>國中</a:t>
            </a:r>
            <a:r>
              <a:rPr lang="zh-TW" altLang="en-US" sz="2000" b="1" dirty="0">
                <a:solidFill>
                  <a:srgbClr val="000099"/>
                </a:solidFill>
                <a:latin typeface="+mj-ea"/>
              </a:rPr>
              <a:t>招募正確用藥小尖兵</a:t>
            </a:r>
          </a:p>
        </p:txBody>
      </p:sp>
      <p:sp>
        <p:nvSpPr>
          <p:cNvPr id="23" name="文字方塊 22"/>
          <p:cNvSpPr txBox="1"/>
          <p:nvPr/>
        </p:nvSpPr>
        <p:spPr>
          <a:xfrm>
            <a:off x="267760" y="3429000"/>
            <a:ext cx="4320480" cy="400110"/>
          </a:xfrm>
          <a:prstGeom prst="rect">
            <a:avLst/>
          </a:prstGeom>
          <a:noFill/>
        </p:spPr>
        <p:txBody>
          <a:bodyPr wrap="square" rtlCol="0">
            <a:spAutoFit/>
          </a:bodyPr>
          <a:lstStyle/>
          <a:p>
            <a:pPr algn="ctr">
              <a:defRPr/>
            </a:pPr>
            <a:r>
              <a:rPr lang="zh-TW" altLang="en-US" sz="2000" b="1" dirty="0" smtClean="0">
                <a:solidFill>
                  <a:srgbClr val="000099"/>
                </a:solidFill>
                <a:latin typeface="+mj-ea"/>
              </a:rPr>
              <a:t>台中市文山</a:t>
            </a:r>
            <a:r>
              <a:rPr lang="zh-TW" altLang="zh-TW" sz="2000" b="1" dirty="0" smtClean="0">
                <a:solidFill>
                  <a:srgbClr val="000099"/>
                </a:solidFill>
                <a:latin typeface="+mj-ea"/>
              </a:rPr>
              <a:t>國小</a:t>
            </a:r>
            <a:r>
              <a:rPr lang="zh-TW" altLang="en-US" sz="2000" b="1" dirty="0" smtClean="0">
                <a:solidFill>
                  <a:srgbClr val="000099"/>
                </a:solidFill>
                <a:latin typeface="+mj-ea"/>
              </a:rPr>
              <a:t>正確</a:t>
            </a:r>
            <a:r>
              <a:rPr lang="zh-TW" altLang="en-US" sz="2000" b="1" dirty="0">
                <a:solidFill>
                  <a:srgbClr val="000099"/>
                </a:solidFill>
                <a:latin typeface="+mj-ea"/>
              </a:rPr>
              <a:t>用藥健走活動</a:t>
            </a:r>
          </a:p>
        </p:txBody>
      </p:sp>
      <p:pic>
        <p:nvPicPr>
          <p:cNvPr id="11" name="圖片 10" descr="C:\Users\user\Desktop\105照片\106.04.21正確用藥路跑\IMG201704211407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790" y="862169"/>
            <a:ext cx="3959672" cy="2566831"/>
          </a:xfrm>
          <a:prstGeom prst="rect">
            <a:avLst/>
          </a:prstGeom>
          <a:noFill/>
          <a:ln>
            <a:noFill/>
          </a:ln>
        </p:spPr>
      </p:pic>
      <p:pic>
        <p:nvPicPr>
          <p:cNvPr id="13" name="圖片 12" descr="DSC_0744.JPG"/>
          <p:cNvPicPr/>
          <p:nvPr/>
        </p:nvPicPr>
        <p:blipFill>
          <a:blip r:embed="rId3" cstate="print"/>
          <a:stretch>
            <a:fillRect/>
          </a:stretch>
        </p:blipFill>
        <p:spPr>
          <a:xfrm>
            <a:off x="445734" y="872312"/>
            <a:ext cx="3828422" cy="2521720"/>
          </a:xfrm>
          <a:prstGeom prst="rect">
            <a:avLst/>
          </a:prstGeom>
        </p:spPr>
      </p:pic>
      <p:pic>
        <p:nvPicPr>
          <p:cNvPr id="2050" name="Picture 2" descr="IMG_10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872124"/>
            <a:ext cx="3959672" cy="24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140.127.240.42\湖中團隊\學務處-體衛組\106.09.11給麗玲宣導照片\DSCN139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18" y="3835288"/>
            <a:ext cx="3825851" cy="2506850"/>
          </a:xfrm>
          <a:prstGeom prst="rect">
            <a:avLst/>
          </a:prstGeom>
          <a:noFill/>
          <a:ln>
            <a:noFill/>
          </a:ln>
        </p:spPr>
      </p:pic>
    </p:spTree>
    <p:extLst>
      <p:ext uri="{BB962C8B-B14F-4D97-AF65-F5344CB8AC3E}">
        <p14:creationId xmlns:p14="http://schemas.microsoft.com/office/powerpoint/2010/main" val="437839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18488" cy="684213"/>
          </a:xfrm>
        </p:spPr>
        <p:txBody>
          <a:bodyPr>
            <a:normAutofit/>
          </a:bodyPr>
          <a:lstStyle/>
          <a:p>
            <a:pPr fontAlgn="auto">
              <a:spcAft>
                <a:spcPts val="0"/>
              </a:spcAft>
              <a:defRPr/>
            </a:pPr>
            <a:r>
              <a:rPr lang="zh-TW" altLang="en-US" sz="3600" b="1" dirty="0">
                <a:solidFill>
                  <a:srgbClr val="0000CC"/>
                </a:solidFill>
                <a:latin typeface="標楷體" pitchFamily="65" charset="-120"/>
                <a:ea typeface="標楷體" pitchFamily="65" charset="-120"/>
              </a:rPr>
              <a:t>五、社區關係</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正確用藥親職教育推廣</a:t>
            </a:r>
          </a:p>
        </p:txBody>
      </p:sp>
      <p:sp>
        <p:nvSpPr>
          <p:cNvPr id="21" name="矩形 20"/>
          <p:cNvSpPr/>
          <p:nvPr/>
        </p:nvSpPr>
        <p:spPr>
          <a:xfrm>
            <a:off x="439292" y="3356992"/>
            <a:ext cx="4061272" cy="400110"/>
          </a:xfrm>
          <a:prstGeom prst="rect">
            <a:avLst/>
          </a:prstGeom>
        </p:spPr>
        <p:txBody>
          <a:bodyPr wrap="square">
            <a:spAutoFit/>
          </a:bodyPr>
          <a:lstStyle/>
          <a:p>
            <a:pPr algn="ctr">
              <a:defRPr/>
            </a:pPr>
            <a:r>
              <a:rPr lang="zh-TW" altLang="en-US" sz="2000" b="1" dirty="0">
                <a:solidFill>
                  <a:srgbClr val="000099"/>
                </a:solidFill>
                <a:latin typeface="+mj-ea"/>
              </a:rPr>
              <a:t>台</a:t>
            </a:r>
            <a:r>
              <a:rPr lang="zh-TW" altLang="en-US" sz="2000" b="1" dirty="0" smtClean="0">
                <a:solidFill>
                  <a:srgbClr val="000099"/>
                </a:solidFill>
                <a:latin typeface="+mj-ea"/>
              </a:rPr>
              <a:t>中市文山國小正確用藥社區宣導</a:t>
            </a:r>
            <a:endParaRPr lang="zh-TW" altLang="en-US" sz="2000" b="1" dirty="0">
              <a:solidFill>
                <a:srgbClr val="000099"/>
              </a:solidFill>
              <a:latin typeface="+mj-ea"/>
              <a:ea typeface="+mn-ea"/>
            </a:endParaRPr>
          </a:p>
        </p:txBody>
      </p:sp>
      <p:sp>
        <p:nvSpPr>
          <p:cNvPr id="23" name="矩形 15"/>
          <p:cNvSpPr>
            <a:spLocks noChangeArrowheads="1"/>
          </p:cNvSpPr>
          <p:nvPr/>
        </p:nvSpPr>
        <p:spPr bwMode="auto">
          <a:xfrm>
            <a:off x="179512" y="6302481"/>
            <a:ext cx="4589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微軟正黑體" pitchFamily="34" charset="-120"/>
              </a:defRPr>
            </a:lvl1pPr>
            <a:lvl2pPr marL="742950" indent="-285750">
              <a:defRPr>
                <a:solidFill>
                  <a:schemeClr val="tx1"/>
                </a:solidFill>
                <a:latin typeface="Arial" charset="0"/>
                <a:ea typeface="微軟正黑體" pitchFamily="34" charset="-120"/>
              </a:defRPr>
            </a:lvl2pPr>
            <a:lvl3pPr marL="1143000" indent="-228600">
              <a:defRPr>
                <a:solidFill>
                  <a:schemeClr val="tx1"/>
                </a:solidFill>
                <a:latin typeface="Arial" charset="0"/>
                <a:ea typeface="微軟正黑體" pitchFamily="34" charset="-120"/>
              </a:defRPr>
            </a:lvl3pPr>
            <a:lvl4pPr marL="1600200" indent="-228600">
              <a:defRPr>
                <a:solidFill>
                  <a:schemeClr val="tx1"/>
                </a:solidFill>
                <a:latin typeface="Arial" charset="0"/>
                <a:ea typeface="微軟正黑體" pitchFamily="34" charset="-120"/>
              </a:defRPr>
            </a:lvl4pPr>
            <a:lvl5pPr marL="2057400" indent="-228600">
              <a:defRPr>
                <a:solidFill>
                  <a:schemeClr val="tx1"/>
                </a:solidFill>
                <a:latin typeface="Arial" charset="0"/>
                <a:ea typeface="微軟正黑體" pitchFamily="34" charset="-120"/>
              </a:defRPr>
            </a:lvl5pPr>
            <a:lvl6pPr marL="2514600" indent="-228600" fontAlgn="base">
              <a:spcBef>
                <a:spcPct val="0"/>
              </a:spcBef>
              <a:spcAft>
                <a:spcPct val="0"/>
              </a:spcAft>
              <a:defRPr>
                <a:solidFill>
                  <a:schemeClr val="tx1"/>
                </a:solidFill>
                <a:latin typeface="Arial" charset="0"/>
                <a:ea typeface="微軟正黑體" pitchFamily="34" charset="-120"/>
              </a:defRPr>
            </a:lvl6pPr>
            <a:lvl7pPr marL="2971800" indent="-228600" fontAlgn="base">
              <a:spcBef>
                <a:spcPct val="0"/>
              </a:spcBef>
              <a:spcAft>
                <a:spcPct val="0"/>
              </a:spcAft>
              <a:defRPr>
                <a:solidFill>
                  <a:schemeClr val="tx1"/>
                </a:solidFill>
                <a:latin typeface="Arial" charset="0"/>
                <a:ea typeface="微軟正黑體" pitchFamily="34" charset="-120"/>
              </a:defRPr>
            </a:lvl7pPr>
            <a:lvl8pPr marL="3429000" indent="-228600" fontAlgn="base">
              <a:spcBef>
                <a:spcPct val="0"/>
              </a:spcBef>
              <a:spcAft>
                <a:spcPct val="0"/>
              </a:spcAft>
              <a:defRPr>
                <a:solidFill>
                  <a:schemeClr val="tx1"/>
                </a:solidFill>
                <a:latin typeface="Arial" charset="0"/>
                <a:ea typeface="微軟正黑體" pitchFamily="34" charset="-120"/>
              </a:defRPr>
            </a:lvl8pPr>
            <a:lvl9pPr marL="3886200" indent="-228600" fontAlgn="base">
              <a:spcBef>
                <a:spcPct val="0"/>
              </a:spcBef>
              <a:spcAft>
                <a:spcPct val="0"/>
              </a:spcAft>
              <a:defRPr>
                <a:solidFill>
                  <a:schemeClr val="tx1"/>
                </a:solidFill>
                <a:latin typeface="Arial" charset="0"/>
                <a:ea typeface="微軟正黑體" pitchFamily="34" charset="-120"/>
              </a:defRPr>
            </a:lvl9pPr>
          </a:lstStyle>
          <a:p>
            <a:pPr algn="ctr"/>
            <a:r>
              <a:rPr lang="zh-TW" altLang="en-US" sz="2000" b="1" dirty="0" smtClean="0">
                <a:solidFill>
                  <a:srgbClr val="000099"/>
                </a:solidFill>
                <a:latin typeface="+mj-ea"/>
                <a:ea typeface="+mn-ea"/>
              </a:rPr>
              <a:t>宜蘭縣東光國中家長</a:t>
            </a:r>
            <a:r>
              <a:rPr lang="zh-TW" altLang="en-US" sz="2000" b="1" dirty="0">
                <a:solidFill>
                  <a:srgbClr val="000099"/>
                </a:solidFill>
                <a:latin typeface="+mj-ea"/>
                <a:ea typeface="+mn-ea"/>
              </a:rPr>
              <a:t>正確</a:t>
            </a:r>
            <a:r>
              <a:rPr lang="zh-TW" altLang="en-US" sz="2000" b="1" dirty="0" smtClean="0">
                <a:solidFill>
                  <a:srgbClr val="000099"/>
                </a:solidFill>
                <a:latin typeface="+mj-ea"/>
                <a:ea typeface="+mn-ea"/>
              </a:rPr>
              <a:t>用藥宣導</a:t>
            </a:r>
          </a:p>
        </p:txBody>
      </p:sp>
      <p:sp>
        <p:nvSpPr>
          <p:cNvPr id="3" name="矩形 2"/>
          <p:cNvSpPr/>
          <p:nvPr/>
        </p:nvSpPr>
        <p:spPr>
          <a:xfrm>
            <a:off x="4606423" y="6302481"/>
            <a:ext cx="4339651" cy="369332"/>
          </a:xfrm>
          <a:prstGeom prst="rect">
            <a:avLst/>
          </a:prstGeom>
        </p:spPr>
        <p:txBody>
          <a:bodyPr wrap="none">
            <a:spAutoFit/>
          </a:bodyPr>
          <a:lstStyle/>
          <a:p>
            <a:pPr algn="ctr">
              <a:defRPr/>
            </a:pPr>
            <a:r>
              <a:rPr lang="zh-TW" altLang="en-US" b="1" dirty="0" smtClean="0">
                <a:solidFill>
                  <a:srgbClr val="000099"/>
                </a:solidFill>
                <a:latin typeface="+mj-ea"/>
              </a:rPr>
              <a:t>新竹市</a:t>
            </a:r>
            <a:r>
              <a:rPr lang="zh-TW" altLang="en-US" b="1" dirty="0">
                <a:solidFill>
                  <a:srgbClr val="000099"/>
                </a:solidFill>
                <a:latin typeface="+mj-ea"/>
              </a:rPr>
              <a:t>三民國中第十二屆健康親子綠動營</a:t>
            </a:r>
          </a:p>
        </p:txBody>
      </p:sp>
      <p:sp>
        <p:nvSpPr>
          <p:cNvPr id="18" name="矩形 17"/>
          <p:cNvSpPr/>
          <p:nvPr/>
        </p:nvSpPr>
        <p:spPr>
          <a:xfrm>
            <a:off x="4404299" y="3356992"/>
            <a:ext cx="4761784" cy="400110"/>
          </a:xfrm>
          <a:prstGeom prst="rect">
            <a:avLst/>
          </a:prstGeom>
        </p:spPr>
        <p:txBody>
          <a:bodyPr wrap="square">
            <a:spAutoFit/>
          </a:bodyPr>
          <a:lstStyle/>
          <a:p>
            <a:pPr algn="ctr">
              <a:defRPr/>
            </a:pPr>
            <a:r>
              <a:rPr lang="zh-TW" altLang="en-US" sz="2000" b="1" dirty="0">
                <a:solidFill>
                  <a:srgbClr val="000099"/>
                </a:solidFill>
                <a:latin typeface="+mj-ea"/>
              </a:rPr>
              <a:t>桃園田心國親職日正確用藥攤位宣導</a:t>
            </a:r>
            <a:endParaRPr lang="zh-TW" altLang="en-US" sz="2000" b="1" dirty="0">
              <a:solidFill>
                <a:srgbClr val="000099"/>
              </a:solidFill>
              <a:latin typeface="+mj-ea"/>
              <a:ea typeface="+mn-ea"/>
            </a:endParaRPr>
          </a:p>
        </p:txBody>
      </p:sp>
      <p:pic>
        <p:nvPicPr>
          <p:cNvPr id="12" name="圖片 11" descr="1504053830377.jpg"/>
          <p:cNvPicPr/>
          <p:nvPr/>
        </p:nvPicPr>
        <p:blipFill>
          <a:blip r:embed="rId3" cstate="print"/>
          <a:stretch>
            <a:fillRect/>
          </a:stretch>
        </p:blipFill>
        <p:spPr>
          <a:xfrm>
            <a:off x="425208" y="847955"/>
            <a:ext cx="4002775" cy="2477759"/>
          </a:xfrm>
          <a:prstGeom prst="rect">
            <a:avLst/>
          </a:prstGeom>
        </p:spPr>
      </p:pic>
      <p:pic>
        <p:nvPicPr>
          <p:cNvPr id="20" name="圖片 19"/>
          <p:cNvPicPr/>
          <p:nvPr/>
        </p:nvPicPr>
        <p:blipFill>
          <a:blip r:embed="rId4" cstate="print">
            <a:extLst>
              <a:ext uri="{28A0092B-C50C-407E-A947-70E740481C1C}">
                <a14:useLocalDpi xmlns:a14="http://schemas.microsoft.com/office/drawing/2010/main" val="0"/>
              </a:ext>
            </a:extLst>
          </a:blip>
          <a:stretch>
            <a:fillRect/>
          </a:stretch>
        </p:blipFill>
        <p:spPr>
          <a:xfrm>
            <a:off x="430792" y="3782102"/>
            <a:ext cx="3997191" cy="2495379"/>
          </a:xfrm>
          <a:prstGeom prst="rect">
            <a:avLst/>
          </a:prstGeom>
        </p:spPr>
      </p:pic>
      <p:pic>
        <p:nvPicPr>
          <p:cNvPr id="22" name="圖片 21" descr="I:\105健康律動營\105.12.24健康綠動親子營\成果發表\照片＆影片\照片\IMG_593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11" y="3780518"/>
            <a:ext cx="3798877" cy="2496963"/>
          </a:xfrm>
          <a:prstGeom prst="rect">
            <a:avLst/>
          </a:prstGeom>
          <a:noFill/>
          <a:ln>
            <a:noFill/>
          </a:ln>
        </p:spPr>
      </p:pic>
      <p:pic>
        <p:nvPicPr>
          <p:cNvPr id="11" name="圖片 10" descr="DSC02906.JPG"/>
          <p:cNvPicPr/>
          <p:nvPr/>
        </p:nvPicPr>
        <p:blipFill>
          <a:blip r:embed="rId6" cstate="print"/>
          <a:stretch>
            <a:fillRect/>
          </a:stretch>
        </p:blipFill>
        <p:spPr>
          <a:xfrm>
            <a:off x="4769261" y="836612"/>
            <a:ext cx="3906427" cy="2489101"/>
          </a:xfrm>
          <a:prstGeom prst="rect">
            <a:avLst/>
          </a:prstGeom>
        </p:spPr>
      </p:pic>
    </p:spTree>
    <p:extLst>
      <p:ext uri="{BB962C8B-B14F-4D97-AF65-F5344CB8AC3E}">
        <p14:creationId xmlns:p14="http://schemas.microsoft.com/office/powerpoint/2010/main" val="2614525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539750" y="0"/>
            <a:ext cx="8218488" cy="908050"/>
          </a:xfrm>
        </p:spPr>
        <p:txBody>
          <a:bodyPr/>
          <a:lstStyle/>
          <a:p>
            <a:pPr fontAlgn="auto">
              <a:spcAft>
                <a:spcPts val="0"/>
              </a:spcAft>
              <a:defRPr/>
            </a:pPr>
            <a:r>
              <a:rPr lang="zh-TW" altLang="en-US" sz="3600" b="1" dirty="0">
                <a:solidFill>
                  <a:srgbClr val="0000CC"/>
                </a:solidFill>
                <a:latin typeface="標楷體" pitchFamily="65" charset="-120"/>
                <a:ea typeface="標楷體" pitchFamily="65" charset="-120"/>
              </a:rPr>
              <a:t>六、健康</a:t>
            </a:r>
            <a:r>
              <a:rPr lang="zh-TW" altLang="en-US" sz="3600" b="1" dirty="0" smtClean="0">
                <a:solidFill>
                  <a:srgbClr val="0000CC"/>
                </a:solidFill>
                <a:latin typeface="標楷體" pitchFamily="65" charset="-120"/>
                <a:ea typeface="標楷體" pitchFamily="65" charset="-120"/>
              </a:rPr>
              <a:t>服務</a:t>
            </a:r>
            <a:r>
              <a:rPr lang="en-US" altLang="zh-TW" sz="3600" b="1" dirty="0" smtClean="0">
                <a:solidFill>
                  <a:srgbClr val="0000CC"/>
                </a:solidFill>
                <a:latin typeface="標楷體" pitchFamily="65" charset="-120"/>
                <a:ea typeface="標楷體" pitchFamily="65" charset="-120"/>
              </a:rPr>
              <a:t>~</a:t>
            </a:r>
            <a:r>
              <a:rPr lang="zh-TW" altLang="en-US" sz="3600" b="1" dirty="0" smtClean="0">
                <a:solidFill>
                  <a:srgbClr val="0000CC"/>
                </a:solidFill>
                <a:latin typeface="標楷體" pitchFamily="65" charset="-120"/>
                <a:ea typeface="標楷體" pitchFamily="65" charset="-120"/>
              </a:rPr>
              <a:t>社區正確用藥宣導</a:t>
            </a:r>
            <a:endParaRPr lang="zh-TW" altLang="en-US" sz="3600" b="1" dirty="0">
              <a:solidFill>
                <a:srgbClr val="0000CC"/>
              </a:solidFill>
              <a:latin typeface="標楷體" pitchFamily="65" charset="-120"/>
              <a:ea typeface="標楷體" pitchFamily="65" charset="-120"/>
            </a:endParaRPr>
          </a:p>
        </p:txBody>
      </p:sp>
      <p:sp>
        <p:nvSpPr>
          <p:cNvPr id="2" name="矩形 1"/>
          <p:cNvSpPr/>
          <p:nvPr/>
        </p:nvSpPr>
        <p:spPr>
          <a:xfrm>
            <a:off x="404022" y="3325714"/>
            <a:ext cx="4031873" cy="400110"/>
          </a:xfrm>
          <a:prstGeom prst="rect">
            <a:avLst/>
          </a:prstGeom>
        </p:spPr>
        <p:txBody>
          <a:bodyPr wrap="none">
            <a:spAutoFit/>
          </a:bodyPr>
          <a:lstStyle/>
          <a:p>
            <a:pPr algn="ctr">
              <a:defRPr/>
            </a:pPr>
            <a:r>
              <a:rPr lang="zh-TW" altLang="en-US" sz="2000" b="1" dirty="0">
                <a:solidFill>
                  <a:srgbClr val="000099"/>
                </a:solidFill>
                <a:latin typeface="+mj-ea"/>
              </a:rPr>
              <a:t>台中市文山國小正確用藥社區宣導</a:t>
            </a:r>
          </a:p>
        </p:txBody>
      </p:sp>
      <p:sp>
        <p:nvSpPr>
          <p:cNvPr id="21" name="矩形 20"/>
          <p:cNvSpPr/>
          <p:nvPr/>
        </p:nvSpPr>
        <p:spPr>
          <a:xfrm>
            <a:off x="389534" y="6338807"/>
            <a:ext cx="4031233" cy="400110"/>
          </a:xfrm>
          <a:prstGeom prst="rect">
            <a:avLst/>
          </a:prstGeom>
        </p:spPr>
        <p:txBody>
          <a:bodyPr wrap="square">
            <a:spAutoFit/>
          </a:bodyPr>
          <a:lstStyle/>
          <a:p>
            <a:pPr algn="ctr">
              <a:defRPr/>
            </a:pPr>
            <a:r>
              <a:rPr lang="zh-TW" altLang="en-US" sz="2000" b="1" dirty="0" smtClean="0">
                <a:solidFill>
                  <a:srgbClr val="000099"/>
                </a:solidFill>
                <a:latin typeface="+mj-ea"/>
              </a:rPr>
              <a:t>台南市社區正確用藥闖關</a:t>
            </a:r>
            <a:r>
              <a:rPr lang="zh-TW" altLang="en-US" sz="2000" b="1" dirty="0">
                <a:solidFill>
                  <a:srgbClr val="000099"/>
                </a:solidFill>
                <a:latin typeface="+mj-ea"/>
              </a:rPr>
              <a:t>設攤活動</a:t>
            </a:r>
            <a:endParaRPr lang="zh-TW" altLang="en-US" sz="2000" b="1" dirty="0">
              <a:solidFill>
                <a:srgbClr val="000099"/>
              </a:solidFill>
              <a:latin typeface="+mj-ea"/>
              <a:ea typeface="+mn-ea"/>
            </a:endParaRPr>
          </a:p>
        </p:txBody>
      </p:sp>
      <p:sp>
        <p:nvSpPr>
          <p:cNvPr id="22" name="矩形 21"/>
          <p:cNvSpPr/>
          <p:nvPr/>
        </p:nvSpPr>
        <p:spPr>
          <a:xfrm>
            <a:off x="4531707" y="6338588"/>
            <a:ext cx="4482847" cy="400110"/>
          </a:xfrm>
          <a:prstGeom prst="rect">
            <a:avLst/>
          </a:prstGeom>
        </p:spPr>
        <p:txBody>
          <a:bodyPr wrap="square">
            <a:spAutoFit/>
          </a:bodyPr>
          <a:lstStyle/>
          <a:p>
            <a:pPr algn="ctr">
              <a:defRPr/>
            </a:pPr>
            <a:r>
              <a:rPr lang="zh-TW" altLang="en-US" sz="2000" b="1" dirty="0" smtClean="0">
                <a:solidFill>
                  <a:srgbClr val="000099"/>
                </a:solidFill>
                <a:latin typeface="+mj-ea"/>
              </a:rPr>
              <a:t>宜蘭縣利澤國中正確用藥教育宣導</a:t>
            </a:r>
            <a:endParaRPr lang="zh-TW" altLang="en-US" sz="2000" b="1" dirty="0">
              <a:solidFill>
                <a:srgbClr val="000099"/>
              </a:solidFill>
              <a:latin typeface="+mj-ea"/>
              <a:ea typeface="+mn-ea"/>
            </a:endParaRPr>
          </a:p>
        </p:txBody>
      </p:sp>
      <p:pic>
        <p:nvPicPr>
          <p:cNvPr id="11" name="圖片 10" descr="1504053830377.jpg"/>
          <p:cNvPicPr/>
          <p:nvPr/>
        </p:nvPicPr>
        <p:blipFill>
          <a:blip r:embed="rId3" cstate="print"/>
          <a:stretch>
            <a:fillRect/>
          </a:stretch>
        </p:blipFill>
        <p:spPr>
          <a:xfrm>
            <a:off x="425208" y="847955"/>
            <a:ext cx="4002775" cy="2477759"/>
          </a:xfrm>
          <a:prstGeom prst="rect">
            <a:avLst/>
          </a:prstGeom>
        </p:spPr>
      </p:pic>
      <p:pic>
        <p:nvPicPr>
          <p:cNvPr id="13" name="圖片 12" descr="C:\Users\user\Desktop\五年級戶外教學\戶外教學\20170113_1228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847954"/>
            <a:ext cx="3970214" cy="2477759"/>
          </a:xfrm>
          <a:prstGeom prst="rect">
            <a:avLst/>
          </a:prstGeom>
          <a:noFill/>
          <a:ln>
            <a:noFill/>
          </a:ln>
        </p:spPr>
      </p:pic>
      <p:sp>
        <p:nvSpPr>
          <p:cNvPr id="15" name="矩形 14"/>
          <p:cNvSpPr/>
          <p:nvPr/>
        </p:nvSpPr>
        <p:spPr>
          <a:xfrm>
            <a:off x="4741612" y="3325714"/>
            <a:ext cx="4031873" cy="400110"/>
          </a:xfrm>
          <a:prstGeom prst="rect">
            <a:avLst/>
          </a:prstGeom>
        </p:spPr>
        <p:txBody>
          <a:bodyPr wrap="none">
            <a:spAutoFit/>
          </a:bodyPr>
          <a:lstStyle/>
          <a:p>
            <a:pPr algn="ctr">
              <a:defRPr/>
            </a:pPr>
            <a:r>
              <a:rPr lang="zh-TW" altLang="en-US" sz="2000" b="1" dirty="0" smtClean="0">
                <a:solidFill>
                  <a:srgbClr val="000099"/>
                </a:solidFill>
                <a:latin typeface="+mj-ea"/>
              </a:rPr>
              <a:t>彰化縣培英國小</a:t>
            </a:r>
            <a:r>
              <a:rPr lang="zh-TW" altLang="en-US" sz="2000" b="1" dirty="0">
                <a:solidFill>
                  <a:srgbClr val="000099"/>
                </a:solidFill>
                <a:latin typeface="+mj-ea"/>
              </a:rPr>
              <a:t>正確用藥社區宣導</a:t>
            </a:r>
          </a:p>
        </p:txBody>
      </p:sp>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120" y="3804266"/>
            <a:ext cx="4002775" cy="2483985"/>
          </a:xfrm>
          <a:prstGeom prst="rect">
            <a:avLst/>
          </a:prstGeom>
          <a:ln>
            <a:noFill/>
          </a:ln>
          <a:effectLst>
            <a:outerShdw blurRad="292100" dist="139700" dir="2700000" algn="tl" rotWithShape="0">
              <a:srgbClr val="333333">
                <a:alpha val="65000"/>
              </a:srgbClr>
            </a:outerShdw>
          </a:effectLst>
        </p:spPr>
      </p:pic>
      <p:pic>
        <p:nvPicPr>
          <p:cNvPr id="14" name="圖片 13" descr="S__12738779"/>
          <p:cNvPicPr/>
          <p:nvPr/>
        </p:nvPicPr>
        <p:blipFill>
          <a:blip r:embed="rId6" cstate="print">
            <a:extLst>
              <a:ext uri="{28A0092B-C50C-407E-A947-70E740481C1C}">
                <a14:useLocalDpi xmlns:a14="http://schemas.microsoft.com/office/drawing/2010/main" val="0"/>
              </a:ext>
            </a:extLst>
          </a:blip>
          <a:srcRect l="14925"/>
          <a:stretch>
            <a:fillRect/>
          </a:stretch>
        </p:blipFill>
        <p:spPr bwMode="auto">
          <a:xfrm>
            <a:off x="4788024" y="3815114"/>
            <a:ext cx="3967411" cy="2523474"/>
          </a:xfrm>
          <a:prstGeom prst="rect">
            <a:avLst/>
          </a:prstGeom>
          <a:noFill/>
          <a:ln>
            <a:noFill/>
          </a:ln>
        </p:spPr>
      </p:pic>
    </p:spTree>
    <p:extLst>
      <p:ext uri="{BB962C8B-B14F-4D97-AF65-F5344CB8AC3E}">
        <p14:creationId xmlns:p14="http://schemas.microsoft.com/office/powerpoint/2010/main" val="1191054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7" y="404813"/>
            <a:ext cx="7560072" cy="692150"/>
          </a:xfrm>
        </p:spPr>
        <p:txBody>
          <a:bodyPr>
            <a:normAutofit/>
          </a:bodyPr>
          <a:lstStyle/>
          <a:p>
            <a:pPr algn="ctr"/>
            <a:r>
              <a:rPr lang="zh-TW" altLang="en-US" sz="3600" b="1" dirty="0">
                <a:solidFill>
                  <a:srgbClr val="0000CC"/>
                </a:solidFill>
                <a:latin typeface="標楷體" pitchFamily="65" charset="-120"/>
              </a:rPr>
              <a:t>學生接受過正確用藥教育比率提升</a:t>
            </a:r>
          </a:p>
        </p:txBody>
      </p:sp>
      <p:graphicFrame>
        <p:nvGraphicFramePr>
          <p:cNvPr id="3" name="圖表 2"/>
          <p:cNvGraphicFramePr>
            <a:graphicFrameLocks/>
          </p:cNvGraphicFramePr>
          <p:nvPr>
            <p:extLst/>
          </p:nvPr>
        </p:nvGraphicFramePr>
        <p:xfrm>
          <a:off x="457200" y="2204864"/>
          <a:ext cx="8075240"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4"/>
          <p:cNvSpPr>
            <a:spLocks noChangeArrowheads="1"/>
          </p:cNvSpPr>
          <p:nvPr/>
        </p:nvSpPr>
        <p:spPr bwMode="auto">
          <a:xfrm>
            <a:off x="0" y="7450"/>
            <a:ext cx="5977359" cy="57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4"/>
          <a:stretch>
            <a:fillRect/>
          </a:stretch>
        </p:blipFill>
        <p:spPr>
          <a:xfrm>
            <a:off x="6459124" y="1195092"/>
            <a:ext cx="2270320" cy="1443005"/>
          </a:xfrm>
          <a:prstGeom prst="rect">
            <a:avLst/>
          </a:prstGeom>
        </p:spPr>
      </p:pic>
      <p:pic>
        <p:nvPicPr>
          <p:cNvPr id="11" name="圖片 10"/>
          <p:cNvPicPr>
            <a:picLocks noChangeAspect="1"/>
          </p:cNvPicPr>
          <p:nvPr/>
        </p:nvPicPr>
        <p:blipFill rotWithShape="1">
          <a:blip r:embed="rId5" cstate="print">
            <a:extLst>
              <a:ext uri="{28A0092B-C50C-407E-A947-70E740481C1C}">
                <a14:useLocalDpi xmlns:a14="http://schemas.microsoft.com/office/drawing/2010/main" val="0"/>
              </a:ext>
            </a:extLst>
          </a:blip>
          <a:srcRect l="42650" t="14534" r="41600" b="18267"/>
          <a:stretch/>
        </p:blipFill>
        <p:spPr>
          <a:xfrm rot="5400000">
            <a:off x="1390890" y="426811"/>
            <a:ext cx="1097545" cy="2634108"/>
          </a:xfrm>
          <a:prstGeom prst="rect">
            <a:avLst/>
          </a:prstGeom>
        </p:spPr>
      </p:pic>
      <p:pic>
        <p:nvPicPr>
          <p:cNvPr id="13" name="圖片 12"/>
          <p:cNvPicPr>
            <a:picLocks noChangeAspect="1"/>
          </p:cNvPicPr>
          <p:nvPr/>
        </p:nvPicPr>
        <p:blipFill>
          <a:blip r:embed="rId6"/>
          <a:stretch>
            <a:fillRect/>
          </a:stretch>
        </p:blipFill>
        <p:spPr>
          <a:xfrm>
            <a:off x="3485317" y="1206045"/>
            <a:ext cx="2598853" cy="1453410"/>
          </a:xfrm>
          <a:prstGeom prst="rect">
            <a:avLst/>
          </a:prstGeom>
        </p:spPr>
      </p:pic>
    </p:spTree>
    <p:extLst>
      <p:ext uri="{BB962C8B-B14F-4D97-AF65-F5344CB8AC3E}">
        <p14:creationId xmlns:p14="http://schemas.microsoft.com/office/powerpoint/2010/main" val="203921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0266" y="574675"/>
            <a:ext cx="8218488" cy="692150"/>
          </a:xfrm>
        </p:spPr>
        <p:txBody>
          <a:bodyPr>
            <a:normAutofit fontScale="90000"/>
          </a:bodyPr>
          <a:lstStyle/>
          <a:p>
            <a:r>
              <a:rPr lang="zh-TW" altLang="en-US" sz="4000" b="1" dirty="0" smtClean="0">
                <a:solidFill>
                  <a:srgbClr val="0000CC"/>
                </a:solidFill>
                <a:latin typeface="標楷體" pitchFamily="65" charset="-120"/>
                <a:ea typeface="標楷體" pitchFamily="65" charset="-120"/>
              </a:rPr>
              <a:t>學生了解藥品分級與</a:t>
            </a:r>
            <a:r>
              <a:rPr lang="zh-TW" altLang="en-US" sz="4000" b="1" dirty="0">
                <a:solidFill>
                  <a:srgbClr val="0000CC"/>
                </a:solidFill>
                <a:latin typeface="標楷體" pitchFamily="65" charset="-120"/>
                <a:ea typeface="標楷體" pitchFamily="65" charset="-120"/>
              </a:rPr>
              <a:t>藥盒素養顯著提升</a:t>
            </a:r>
          </a:p>
        </p:txBody>
      </p:sp>
      <p:sp>
        <p:nvSpPr>
          <p:cNvPr id="3"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graphicFrame>
        <p:nvGraphicFramePr>
          <p:cNvPr id="4" name="圖表 3"/>
          <p:cNvGraphicFramePr>
            <a:graphicFrameLocks/>
          </p:cNvGraphicFramePr>
          <p:nvPr>
            <p:extLst/>
          </p:nvPr>
        </p:nvGraphicFramePr>
        <p:xfrm>
          <a:off x="457200" y="2057400"/>
          <a:ext cx="8229600" cy="4395936"/>
        </p:xfrm>
        <a:graphic>
          <a:graphicData uri="http://schemas.openxmlformats.org/drawingml/2006/chart">
            <c:chart xmlns:c="http://schemas.openxmlformats.org/drawingml/2006/chart" xmlns:r="http://schemas.openxmlformats.org/officeDocument/2006/relationships" r:id="rId2"/>
          </a:graphicData>
        </a:graphic>
      </p:graphicFrame>
      <p:pic>
        <p:nvPicPr>
          <p:cNvPr id="5" name="圖片 4"/>
          <p:cNvPicPr/>
          <p:nvPr/>
        </p:nvPicPr>
        <p:blipFill>
          <a:blip r:embed="rId3" cstate="print">
            <a:extLst>
              <a:ext uri="{28A0092B-C50C-407E-A947-70E740481C1C}">
                <a14:useLocalDpi xmlns:a14="http://schemas.microsoft.com/office/drawing/2010/main" val="0"/>
              </a:ext>
            </a:extLst>
          </a:blip>
          <a:stretch>
            <a:fillRect/>
          </a:stretch>
        </p:blipFill>
        <p:spPr>
          <a:xfrm>
            <a:off x="2591595" y="1290411"/>
            <a:ext cx="2196430" cy="1490518"/>
          </a:xfrm>
          <a:prstGeom prst="rect">
            <a:avLst/>
          </a:prstGeom>
        </p:spPr>
      </p:pic>
    </p:spTree>
    <p:extLst>
      <p:ext uri="{BB962C8B-B14F-4D97-AF65-F5344CB8AC3E}">
        <p14:creationId xmlns:p14="http://schemas.microsoft.com/office/powerpoint/2010/main" val="2907860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88640"/>
            <a:ext cx="8496944" cy="994122"/>
          </a:xfrm>
        </p:spPr>
        <p:txBody>
          <a:bodyPr>
            <a:noAutofit/>
          </a:bodyPr>
          <a:lstStyle/>
          <a:p>
            <a:r>
              <a:rPr lang="zh-TW" altLang="en-US" sz="3600" b="1" dirty="0" smtClean="0">
                <a:latin typeface="標楷體" panose="03000509000000000000" pitchFamily="65" charset="-120"/>
                <a:ea typeface="標楷體" panose="03000509000000000000" pitchFamily="65" charset="-120"/>
              </a:rPr>
              <a:t>學童過去一年使用至藥局購買藥品</a:t>
            </a:r>
            <a:r>
              <a:rPr lang="zh-TW" altLang="en-US" sz="3600" b="1" dirty="0">
                <a:latin typeface="標楷體" panose="03000509000000000000" pitchFamily="65" charset="-120"/>
                <a:ea typeface="標楷體" panose="03000509000000000000" pitchFamily="65" charset="-120"/>
              </a:rPr>
              <a:t>的</a:t>
            </a:r>
            <a:r>
              <a:rPr lang="zh-TW" altLang="en-US" sz="3600" b="1" dirty="0" smtClean="0">
                <a:latin typeface="標楷體" panose="03000509000000000000" pitchFamily="65" charset="-120"/>
                <a:ea typeface="標楷體" panose="03000509000000000000" pitchFamily="65" charset="-120"/>
              </a:rPr>
              <a:t>情形</a:t>
            </a:r>
            <a:endParaRPr lang="zh-TW" altLang="en-US" sz="3600" b="1" dirty="0">
              <a:latin typeface="標楷體" panose="03000509000000000000" pitchFamily="65" charset="-120"/>
              <a:ea typeface="標楷體" panose="03000509000000000000" pitchFamily="65" charset="-120"/>
            </a:endParaRPr>
          </a:p>
        </p:txBody>
      </p:sp>
      <p:graphicFrame>
        <p:nvGraphicFramePr>
          <p:cNvPr id="4" name="內容版面配置區 3"/>
          <p:cNvGraphicFramePr>
            <a:graphicFrameLocks noGrp="1"/>
          </p:cNvGraphicFramePr>
          <p:nvPr>
            <p:ph idx="1"/>
            <p:extLst/>
          </p:nvPr>
        </p:nvGraphicFramePr>
        <p:xfrm>
          <a:off x="457200" y="1600200"/>
          <a:ext cx="8229600" cy="485313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a:spLocks noChangeArrowheads="1"/>
          </p:cNvSpPr>
          <p:nvPr/>
        </p:nvSpPr>
        <p:spPr bwMode="auto">
          <a:xfrm>
            <a:off x="250825" y="115888"/>
            <a:ext cx="4681538" cy="2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sz="2000" dirty="0"/>
              <a:t>106</a:t>
            </a:r>
            <a:r>
              <a:rPr lang="zh-TW" altLang="en-US" sz="2000" dirty="0"/>
              <a:t>全國學童用藥知能調查</a:t>
            </a:r>
          </a:p>
        </p:txBody>
      </p:sp>
      <p:sp>
        <p:nvSpPr>
          <p:cNvPr id="3" name="矩形 2"/>
          <p:cNvSpPr/>
          <p:nvPr/>
        </p:nvSpPr>
        <p:spPr>
          <a:xfrm>
            <a:off x="323528" y="1070848"/>
            <a:ext cx="8712967" cy="369332"/>
          </a:xfrm>
          <a:prstGeom prst="rect">
            <a:avLst/>
          </a:prstGeom>
        </p:spPr>
        <p:txBody>
          <a:bodyPr wrap="square">
            <a:spAutoFit/>
          </a:bodyPr>
          <a:lstStyle/>
          <a:p>
            <a:pPr>
              <a:spcBef>
                <a:spcPts val="600"/>
              </a:spcBef>
            </a:pPr>
            <a:r>
              <a:rPr lang="en-US" altLang="zh-TW" dirty="0">
                <a:latin typeface="標楷體" panose="03000509000000000000" pitchFamily="65" charset="-120"/>
                <a:ea typeface="標楷體" panose="03000509000000000000" pitchFamily="65" charset="-120"/>
                <a:cs typeface="Times New Roman" pitchFamily="18" charset="0"/>
              </a:rPr>
              <a:t>106</a:t>
            </a:r>
            <a:r>
              <a:rPr lang="zh-TW" altLang="en-US" dirty="0">
                <a:latin typeface="標楷體" panose="03000509000000000000" pitchFamily="65" charset="-120"/>
                <a:ea typeface="標楷體" panose="03000509000000000000" pitchFamily="65" charset="-120"/>
                <a:cs typeface="Times New Roman" pitchFamily="18" charset="0"/>
              </a:rPr>
              <a:t>年全國學生調查：學生共計</a:t>
            </a:r>
            <a:r>
              <a:rPr lang="en-US" altLang="zh-TW" dirty="0">
                <a:latin typeface="標楷體" panose="03000509000000000000" pitchFamily="65" charset="-120"/>
                <a:ea typeface="標楷體" panose="03000509000000000000" pitchFamily="65" charset="-120"/>
                <a:cs typeface="Times New Roman" pitchFamily="18" charset="0"/>
              </a:rPr>
              <a:t>5399</a:t>
            </a:r>
            <a:r>
              <a:rPr lang="zh-TW" altLang="en-US" dirty="0">
                <a:latin typeface="標楷體" panose="03000509000000000000" pitchFamily="65" charset="-120"/>
                <a:ea typeface="標楷體" panose="03000509000000000000" pitchFamily="65" charset="-120"/>
                <a:cs typeface="Times New Roman" pitchFamily="18" charset="0"/>
              </a:rPr>
              <a:t>人，國小</a:t>
            </a:r>
            <a:r>
              <a:rPr lang="en-US" altLang="zh-TW" dirty="0">
                <a:latin typeface="標楷體" panose="03000509000000000000" pitchFamily="65" charset="-120"/>
                <a:ea typeface="標楷體" panose="03000509000000000000" pitchFamily="65" charset="-120"/>
                <a:cs typeface="Times New Roman" pitchFamily="18" charset="0"/>
              </a:rPr>
              <a:t>1319</a:t>
            </a:r>
            <a:r>
              <a:rPr lang="zh-TW" altLang="en-US" dirty="0">
                <a:latin typeface="標楷體" panose="03000509000000000000" pitchFamily="65" charset="-120"/>
                <a:ea typeface="標楷體" panose="03000509000000000000" pitchFamily="65" charset="-120"/>
                <a:cs typeface="Times New Roman" pitchFamily="18" charset="0"/>
              </a:rPr>
              <a:t>人、國中</a:t>
            </a:r>
            <a:r>
              <a:rPr lang="en-US" altLang="zh-TW" dirty="0">
                <a:latin typeface="標楷體" panose="03000509000000000000" pitchFamily="65" charset="-120"/>
                <a:ea typeface="標楷體" panose="03000509000000000000" pitchFamily="65" charset="-120"/>
                <a:cs typeface="Times New Roman" pitchFamily="18" charset="0"/>
              </a:rPr>
              <a:t>2223</a:t>
            </a:r>
            <a:r>
              <a:rPr lang="zh-TW" altLang="en-US" dirty="0">
                <a:latin typeface="標楷體" panose="03000509000000000000" pitchFamily="65" charset="-120"/>
                <a:ea typeface="標楷體" panose="03000509000000000000" pitchFamily="65" charset="-120"/>
                <a:cs typeface="Times New Roman" pitchFamily="18" charset="0"/>
              </a:rPr>
              <a:t>人、高中職</a:t>
            </a:r>
            <a:r>
              <a:rPr lang="en-US" altLang="zh-TW" dirty="0">
                <a:latin typeface="標楷體" panose="03000509000000000000" pitchFamily="65" charset="-120"/>
                <a:ea typeface="標楷體" panose="03000509000000000000" pitchFamily="65" charset="-120"/>
                <a:cs typeface="Times New Roman" pitchFamily="18" charset="0"/>
              </a:rPr>
              <a:t>1857</a:t>
            </a:r>
            <a:r>
              <a:rPr lang="zh-TW" altLang="en-US" dirty="0" smtClean="0">
                <a:latin typeface="標楷體" panose="03000509000000000000" pitchFamily="65" charset="-120"/>
                <a:ea typeface="標楷體" panose="03000509000000000000" pitchFamily="65" charset="-120"/>
                <a:cs typeface="Times New Roman" pitchFamily="18" charset="0"/>
              </a:rPr>
              <a:t>人</a:t>
            </a:r>
            <a:endParaRPr lang="en-US" altLang="zh-TW" dirty="0">
              <a:latin typeface="標楷體" panose="03000509000000000000" pitchFamily="65" charset="-120"/>
              <a:ea typeface="標楷體" panose="03000509000000000000" pitchFamily="65" charset="-120"/>
              <a:cs typeface="Times New Roman" pitchFamily="18" charset="0"/>
            </a:endParaRPr>
          </a:p>
        </p:txBody>
      </p:sp>
      <p:sp>
        <p:nvSpPr>
          <p:cNvPr id="6" name="文字方塊 5"/>
          <p:cNvSpPr txBox="1"/>
          <p:nvPr/>
        </p:nvSpPr>
        <p:spPr>
          <a:xfrm>
            <a:off x="17748" y="1590195"/>
            <a:ext cx="611560" cy="369332"/>
          </a:xfrm>
          <a:prstGeom prst="rect">
            <a:avLst/>
          </a:prstGeom>
          <a:noFill/>
        </p:spPr>
        <p:txBody>
          <a:bodyPr wrap="square" rtlCol="0">
            <a:spAutoFit/>
          </a:bodyPr>
          <a:lstStyle/>
          <a:p>
            <a:r>
              <a:rPr lang="en-US" altLang="zh-TW" dirty="0" smtClean="0"/>
              <a:t>(%)</a:t>
            </a:r>
            <a:endParaRPr lang="zh-TW" altLang="en-US" dirty="0"/>
          </a:p>
        </p:txBody>
      </p:sp>
    </p:spTree>
    <p:extLst>
      <p:ext uri="{BB962C8B-B14F-4D97-AF65-F5344CB8AC3E}">
        <p14:creationId xmlns:p14="http://schemas.microsoft.com/office/powerpoint/2010/main" val="3710954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0266" y="574675"/>
            <a:ext cx="8218488" cy="692150"/>
          </a:xfrm>
        </p:spPr>
        <p:txBody>
          <a:bodyPr>
            <a:noAutofit/>
          </a:bodyPr>
          <a:lstStyle/>
          <a:p>
            <a:pPr algn="ctr"/>
            <a:r>
              <a:rPr lang="zh-TW" altLang="en-US" sz="4000" b="1" dirty="0">
                <a:solidFill>
                  <a:srgbClr val="0000CC"/>
                </a:solidFill>
                <a:latin typeface="標楷體" pitchFamily="65" charset="-120"/>
                <a:ea typeface="標楷體" pitchFamily="65" charset="-120"/>
              </a:rPr>
              <a:t>學生正確用藥效能顯著提升</a:t>
            </a:r>
          </a:p>
        </p:txBody>
      </p:sp>
      <p:sp>
        <p:nvSpPr>
          <p:cNvPr id="3"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graphicFrame>
        <p:nvGraphicFramePr>
          <p:cNvPr id="4" name="圖表 3"/>
          <p:cNvGraphicFramePr>
            <a:graphicFrameLocks/>
          </p:cNvGraphicFramePr>
          <p:nvPr>
            <p:extLst/>
          </p:nvPr>
        </p:nvGraphicFramePr>
        <p:xfrm>
          <a:off x="107505" y="1700808"/>
          <a:ext cx="9036496" cy="4752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4182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0825" y="476250"/>
            <a:ext cx="8644968" cy="760527"/>
          </a:xfrm>
        </p:spPr>
        <p:txBody>
          <a:bodyPr>
            <a:noAutofit/>
          </a:bodyPr>
          <a:lstStyle/>
          <a:p>
            <a:r>
              <a:rPr lang="zh-TW" altLang="en-US" sz="4000" b="1" dirty="0" smtClean="0">
                <a:solidFill>
                  <a:srgbClr val="0000CC"/>
                </a:solidFill>
                <a:latin typeface="標楷體" pitchFamily="65" charset="-120"/>
                <a:ea typeface="標楷體" pitchFamily="65" charset="-120"/>
              </a:rPr>
              <a:t>學生過去一年正確用藥行為比率</a:t>
            </a:r>
            <a:r>
              <a:rPr lang="zh-TW" altLang="en-US" sz="4000" b="1" dirty="0">
                <a:solidFill>
                  <a:srgbClr val="0000CC"/>
                </a:solidFill>
                <a:latin typeface="標楷體" pitchFamily="65" charset="-120"/>
                <a:ea typeface="標楷體" pitchFamily="65" charset="-120"/>
              </a:rPr>
              <a:t>上升</a:t>
            </a:r>
            <a:endParaRPr lang="zh-TW" altLang="en-US" sz="4000" dirty="0"/>
          </a:p>
        </p:txBody>
      </p:sp>
      <p:graphicFrame>
        <p:nvGraphicFramePr>
          <p:cNvPr id="3" name="圖表 2"/>
          <p:cNvGraphicFramePr>
            <a:graphicFrameLocks/>
          </p:cNvGraphicFramePr>
          <p:nvPr>
            <p:extLst/>
          </p:nvPr>
        </p:nvGraphicFramePr>
        <p:xfrm>
          <a:off x="666193" y="2636247"/>
          <a:ext cx="8229600" cy="425192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4"/>
          <p:cNvSpPr>
            <a:spLocks noChangeArrowheads="1"/>
          </p:cNvSpPr>
          <p:nvPr/>
        </p:nvSpPr>
        <p:spPr bwMode="auto">
          <a:xfrm>
            <a:off x="250825" y="115888"/>
            <a:ext cx="46815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a:spcBef>
                <a:spcPct val="0"/>
              </a:spcBef>
              <a:spcAft>
                <a:spcPct val="0"/>
              </a:spcAft>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3"/>
          <a:stretch>
            <a:fillRect/>
          </a:stretch>
        </p:blipFill>
        <p:spPr>
          <a:xfrm>
            <a:off x="1438109" y="1239967"/>
            <a:ext cx="1800200" cy="1344150"/>
          </a:xfrm>
          <a:prstGeom prst="rect">
            <a:avLst/>
          </a:prstGeom>
        </p:spPr>
      </p:pic>
      <p:pic>
        <p:nvPicPr>
          <p:cNvPr id="6" name="圖片 5" descr="C:\Users\user\Desktop\105照片\106.06.09藥局參訪\14969968940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763" y="1236777"/>
            <a:ext cx="1906745" cy="1344150"/>
          </a:xfrm>
          <a:prstGeom prst="rect">
            <a:avLst/>
          </a:prstGeom>
          <a:noFill/>
          <a:ln>
            <a:noFill/>
          </a:ln>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1239967"/>
            <a:ext cx="1872208" cy="1345919"/>
          </a:xfrm>
          <a:prstGeom prst="rect">
            <a:avLst/>
          </a:prstGeom>
        </p:spPr>
      </p:pic>
    </p:spTree>
    <p:extLst>
      <p:ext uri="{BB962C8B-B14F-4D97-AF65-F5344CB8AC3E}">
        <p14:creationId xmlns:p14="http://schemas.microsoft.com/office/powerpoint/2010/main" val="2253411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1" y="404813"/>
            <a:ext cx="8064128" cy="692150"/>
          </a:xfrm>
        </p:spPr>
        <p:txBody>
          <a:bodyPr>
            <a:normAutofit fontScale="90000"/>
          </a:bodyPr>
          <a:lstStyle/>
          <a:p>
            <a:pPr algn="ctr"/>
            <a:r>
              <a:rPr lang="zh-TW" altLang="en-US" sz="4000" b="1" dirty="0">
                <a:solidFill>
                  <a:srgbClr val="0000CC"/>
                </a:solidFill>
                <a:latin typeface="標楷體" pitchFamily="65" charset="-120"/>
                <a:ea typeface="標楷體" pitchFamily="65" charset="-120"/>
              </a:rPr>
              <a:t>學生取得不明藥品來源比率下降</a:t>
            </a:r>
            <a:endParaRPr lang="zh-TW" altLang="en-US" sz="4000" dirty="0"/>
          </a:p>
        </p:txBody>
      </p:sp>
      <p:graphicFrame>
        <p:nvGraphicFramePr>
          <p:cNvPr id="3" name="圖表 2"/>
          <p:cNvGraphicFramePr>
            <a:graphicFrameLocks/>
          </p:cNvGraphicFramePr>
          <p:nvPr>
            <p:extLst/>
          </p:nvPr>
        </p:nvGraphicFramePr>
        <p:xfrm>
          <a:off x="457200" y="1844824"/>
          <a:ext cx="8229600"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4"/>
          <p:cNvSpPr>
            <a:spLocks noChangeArrowheads="1"/>
          </p:cNvSpPr>
          <p:nvPr/>
        </p:nvSpPr>
        <p:spPr bwMode="auto">
          <a:xfrm>
            <a:off x="0" y="7450"/>
            <a:ext cx="5977359" cy="57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spcAft>
                <a:spcPts val="600"/>
              </a:spcAft>
              <a:buFont typeface="Arial" charset="0"/>
              <a:defRPr sz="2400" b="1">
                <a:solidFill>
                  <a:schemeClr val="tx1"/>
                </a:solidFill>
                <a:latin typeface="Times New Roman" pitchFamily="18" charset="0"/>
                <a:ea typeface="標楷體" pitchFamily="65" charset="-120"/>
                <a:cs typeface="Times New Roman" pitchFamily="18" charset="0"/>
              </a:defRPr>
            </a:lvl1pPr>
            <a:lvl2pPr marL="742950" indent="-285750">
              <a:spcBef>
                <a:spcPct val="20000"/>
              </a:spcBef>
              <a:buClr>
                <a:schemeClr val="tx2"/>
              </a:buClr>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4pPr>
            <a:lvl5pPr marL="2057400" indent="-228600">
              <a:spcBef>
                <a:spcPct val="20000"/>
              </a:spcBef>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5pPr>
            <a:lvl6pPr marL="25146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6pPr>
            <a:lvl7pPr marL="29718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7pPr>
            <a:lvl8pPr marL="34290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8pPr>
            <a:lvl9pPr marL="3886200" indent="-228600" fontAlgn="base">
              <a:spcBef>
                <a:spcPct val="20000"/>
              </a:spcBef>
              <a:spcAft>
                <a:spcPct val="0"/>
              </a:spcAft>
              <a:buClr>
                <a:schemeClr val="tx2"/>
              </a:buClr>
              <a:buFont typeface="Arial" charset="0"/>
              <a:buChar char="•"/>
              <a:defRPr sz="2000">
                <a:solidFill>
                  <a:schemeClr val="tx1"/>
                </a:solidFill>
                <a:latin typeface="Times New Roman" pitchFamily="18" charset="0"/>
                <a:ea typeface="標楷體" pitchFamily="65" charset="-120"/>
                <a:cs typeface="Times New Roman" pitchFamily="18" charset="0"/>
              </a:defRPr>
            </a:lvl9pPr>
          </a:lstStyle>
          <a:p>
            <a:pPr eaLnBrk="1" hangingPunct="1">
              <a:spcBef>
                <a:spcPct val="0"/>
              </a:spcBef>
              <a:spcAft>
                <a:spcPct val="0"/>
              </a:spcAft>
              <a:buFontTx/>
              <a:buNone/>
            </a:pPr>
            <a:r>
              <a:rPr lang="en-US" altLang="zh-TW" dirty="0" smtClean="0"/>
              <a:t>106</a:t>
            </a:r>
            <a:r>
              <a:rPr lang="zh-TW" altLang="en-US" dirty="0" smtClean="0"/>
              <a:t>年校群正確用藥教育成效</a:t>
            </a:r>
            <a:endParaRPr kumimoji="1" lang="zh-TW" altLang="en-US" dirty="0"/>
          </a:p>
        </p:txBody>
      </p:sp>
      <p:pic>
        <p:nvPicPr>
          <p:cNvPr id="5" name="圖片 4"/>
          <p:cNvPicPr>
            <a:picLocks noChangeAspect="1"/>
          </p:cNvPicPr>
          <p:nvPr/>
        </p:nvPicPr>
        <p:blipFill>
          <a:blip r:embed="rId3"/>
          <a:stretch>
            <a:fillRect/>
          </a:stretch>
        </p:blipFill>
        <p:spPr>
          <a:xfrm>
            <a:off x="4189206" y="1338588"/>
            <a:ext cx="2386608" cy="1782002"/>
          </a:xfrm>
          <a:prstGeom prst="rect">
            <a:avLst/>
          </a:prstGeom>
        </p:spPr>
      </p:pic>
      <p:pic>
        <p:nvPicPr>
          <p:cNvPr id="8" name="圖片 7" descr="C:\Users\user\Desktop\105照片\106.06.02正確用藥彩繪階梯及海報照片\IMG201706201026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352885"/>
            <a:ext cx="2304256" cy="1767706"/>
          </a:xfrm>
          <a:prstGeom prst="rect">
            <a:avLst/>
          </a:prstGeom>
          <a:noFill/>
          <a:ln>
            <a:noFill/>
          </a:ln>
        </p:spPr>
      </p:pic>
      <p:pic>
        <p:nvPicPr>
          <p:cNvPr id="9" name="圖片 8" descr="用藥安全3.jpg"/>
          <p:cNvPicPr/>
          <p:nvPr/>
        </p:nvPicPr>
        <p:blipFill>
          <a:blip r:embed="rId5"/>
          <a:stretch>
            <a:fillRect/>
          </a:stretch>
        </p:blipFill>
        <p:spPr>
          <a:xfrm>
            <a:off x="1724595" y="1338589"/>
            <a:ext cx="2452201" cy="1782002"/>
          </a:xfrm>
          <a:prstGeom prst="rect">
            <a:avLst/>
          </a:prstGeom>
        </p:spPr>
      </p:pic>
    </p:spTree>
    <p:extLst>
      <p:ext uri="{BB962C8B-B14F-4D97-AF65-F5344CB8AC3E}">
        <p14:creationId xmlns:p14="http://schemas.microsoft.com/office/powerpoint/2010/main" val="3897997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正確用藥教育網站</a:t>
            </a:r>
            <a:r>
              <a:rPr lang="zh-TW" altLang="zh-TW" dirty="0" smtClean="0"/>
              <a:t>資源</a:t>
            </a:r>
            <a:endParaRPr lang="zh-TW" altLang="en-US" dirty="0"/>
          </a:p>
        </p:txBody>
      </p:sp>
      <p:sp>
        <p:nvSpPr>
          <p:cNvPr id="3" name="內容版面配置區 2"/>
          <p:cNvSpPr>
            <a:spLocks noGrp="1"/>
          </p:cNvSpPr>
          <p:nvPr>
            <p:ph idx="1"/>
          </p:nvPr>
        </p:nvSpPr>
        <p:spPr>
          <a:xfrm>
            <a:off x="468313" y="735484"/>
            <a:ext cx="8207375" cy="5390679"/>
          </a:xfrm>
        </p:spPr>
        <p:txBody>
          <a:bodyPr/>
          <a:lstStyle/>
          <a:p>
            <a:r>
              <a:rPr lang="zh-TW" altLang="zh-TW" sz="2000" dirty="0" smtClean="0"/>
              <a:t>臺灣</a:t>
            </a:r>
            <a:r>
              <a:rPr lang="zh-TW" altLang="zh-TW" sz="2000" dirty="0"/>
              <a:t>健康促進</a:t>
            </a:r>
            <a:r>
              <a:rPr lang="zh-TW" altLang="zh-TW" sz="2000" dirty="0" smtClean="0"/>
              <a:t>學校網</a:t>
            </a:r>
            <a:r>
              <a:rPr lang="zh-TW" altLang="en-US" sz="2000" dirty="0"/>
              <a:t>站</a:t>
            </a:r>
            <a:r>
              <a:rPr lang="zh-TW" altLang="zh-TW" sz="2000" dirty="0"/>
              <a:t>　</a:t>
            </a:r>
          </a:p>
        </p:txBody>
      </p:sp>
      <p:pic>
        <p:nvPicPr>
          <p:cNvPr id="4" name="圖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8" y="0"/>
            <a:ext cx="915127" cy="864095"/>
          </a:xfrm>
          <a:prstGeom prst="rect">
            <a:avLst/>
          </a:prstGeom>
        </p:spPr>
      </p:pic>
      <p:grpSp>
        <p:nvGrpSpPr>
          <p:cNvPr id="5" name="群組 10"/>
          <p:cNvGrpSpPr>
            <a:grpSpLocks/>
          </p:cNvGrpSpPr>
          <p:nvPr/>
        </p:nvGrpSpPr>
        <p:grpSpPr bwMode="auto">
          <a:xfrm>
            <a:off x="7956177" y="56312"/>
            <a:ext cx="1152525" cy="1201738"/>
            <a:chOff x="7992154" y="0"/>
            <a:chExt cx="1151846" cy="1201513"/>
          </a:xfrm>
        </p:grpSpPr>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4456" y="0"/>
              <a:ext cx="949544" cy="120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92154" y="679045"/>
              <a:ext cx="404604" cy="5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圖片 7"/>
          <p:cNvPicPr>
            <a:picLocks noChangeAspect="1"/>
          </p:cNvPicPr>
          <p:nvPr/>
        </p:nvPicPr>
        <p:blipFill>
          <a:blip r:embed="rId5"/>
          <a:stretch>
            <a:fillRect/>
          </a:stretch>
        </p:blipFill>
        <p:spPr>
          <a:xfrm>
            <a:off x="0" y="1370326"/>
            <a:ext cx="9144000" cy="4866985"/>
          </a:xfrm>
          <a:prstGeom prst="rect">
            <a:avLst/>
          </a:prstGeom>
        </p:spPr>
      </p:pic>
    </p:spTree>
    <p:extLst>
      <p:ext uri="{BB962C8B-B14F-4D97-AF65-F5344CB8AC3E}">
        <p14:creationId xmlns:p14="http://schemas.microsoft.com/office/powerpoint/2010/main" val="1219667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78098"/>
          </a:xfrm>
        </p:spPr>
        <p:txBody>
          <a:bodyPr>
            <a:normAutofit/>
          </a:bodyPr>
          <a:lstStyle/>
          <a:p>
            <a:r>
              <a:rPr lang="zh-TW" altLang="en-US" sz="4000" b="1" dirty="0" smtClean="0">
                <a:solidFill>
                  <a:srgbClr val="0000CC"/>
                </a:solidFill>
                <a:latin typeface="標楷體" panose="03000509000000000000" pitchFamily="65" charset="-120"/>
                <a:ea typeface="標楷體" panose="03000509000000000000" pitchFamily="65" charset="-120"/>
              </a:rPr>
              <a:t>感謝師長與藥師 正確用藥從小紮根</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06606"/>
            <a:ext cx="2592212" cy="2238418"/>
          </a:xfrm>
          <a:prstGeom prst="rect">
            <a:avLst/>
          </a:prstGeom>
        </p:spPr>
      </p:pic>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5070" r="8720"/>
          <a:stretch/>
        </p:blipFill>
        <p:spPr>
          <a:xfrm>
            <a:off x="3139328" y="1420132"/>
            <a:ext cx="2800824" cy="2310426"/>
          </a:xfrm>
          <a:prstGeom prst="rect">
            <a:avLst/>
          </a:prstGeom>
        </p:spPr>
      </p:pic>
      <p:pic>
        <p:nvPicPr>
          <p:cNvPr id="16" name="圖片 15"/>
          <p:cNvPicPr/>
          <p:nvPr/>
        </p:nvPicPr>
        <p:blipFill>
          <a:blip r:embed="rId4" cstate="print">
            <a:extLst>
              <a:ext uri="{28A0092B-C50C-407E-A947-70E740481C1C}">
                <a14:useLocalDpi xmlns:a14="http://schemas.microsoft.com/office/drawing/2010/main" val="0"/>
              </a:ext>
            </a:extLst>
          </a:blip>
          <a:stretch>
            <a:fillRect/>
          </a:stretch>
        </p:blipFill>
        <p:spPr>
          <a:xfrm>
            <a:off x="6156176" y="1406606"/>
            <a:ext cx="2750820" cy="2310426"/>
          </a:xfrm>
          <a:prstGeom prst="rect">
            <a:avLst/>
          </a:prstGeom>
        </p:spPr>
      </p:pic>
      <p:pic>
        <p:nvPicPr>
          <p:cNvPr id="9" name="圖片 8" descr="18813820_1301964313233698_2209533176356734336_n.jpg"/>
          <p:cNvPicPr>
            <a:picLocks noChangeAspect="1"/>
          </p:cNvPicPr>
          <p:nvPr/>
        </p:nvPicPr>
        <p:blipFill>
          <a:blip r:embed="rId5" cstate="print"/>
          <a:stretch>
            <a:fillRect/>
          </a:stretch>
        </p:blipFill>
        <p:spPr>
          <a:xfrm>
            <a:off x="3139328" y="4097954"/>
            <a:ext cx="2800824" cy="2283374"/>
          </a:xfrm>
          <a:prstGeom prst="rect">
            <a:avLst/>
          </a:prstGeom>
        </p:spPr>
      </p:pic>
      <p:pic>
        <p:nvPicPr>
          <p:cNvPr id="10" name="圖片 9" descr="C:\Users\user\Desktop\105照片\106.06.09藥局參訪\149699692692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4106676"/>
            <a:ext cx="2750820" cy="2274652"/>
          </a:xfrm>
          <a:prstGeom prst="rect">
            <a:avLst/>
          </a:prstGeom>
          <a:noFill/>
          <a:ln>
            <a:noFill/>
          </a:ln>
        </p:spPr>
      </p:pic>
      <p:pic>
        <p:nvPicPr>
          <p:cNvPr id="11" name="圖片 10" descr="S__12738779"/>
          <p:cNvPicPr/>
          <p:nvPr/>
        </p:nvPicPr>
        <p:blipFill>
          <a:blip r:embed="rId7" cstate="print">
            <a:extLst>
              <a:ext uri="{28A0092B-C50C-407E-A947-70E740481C1C}">
                <a14:useLocalDpi xmlns:a14="http://schemas.microsoft.com/office/drawing/2010/main" val="0"/>
              </a:ext>
            </a:extLst>
          </a:blip>
          <a:srcRect l="14925"/>
          <a:stretch>
            <a:fillRect/>
          </a:stretch>
        </p:blipFill>
        <p:spPr bwMode="auto">
          <a:xfrm>
            <a:off x="108023" y="4097955"/>
            <a:ext cx="2879725" cy="2283374"/>
          </a:xfrm>
          <a:prstGeom prst="rect">
            <a:avLst/>
          </a:prstGeom>
          <a:noFill/>
          <a:ln>
            <a:noFill/>
          </a:ln>
        </p:spPr>
      </p:pic>
    </p:spTree>
    <p:extLst>
      <p:ext uri="{BB962C8B-B14F-4D97-AF65-F5344CB8AC3E}">
        <p14:creationId xmlns:p14="http://schemas.microsoft.com/office/powerpoint/2010/main" val="2121522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560009" cy="836712"/>
          </a:xfrm>
        </p:spPr>
        <p:txBody>
          <a:bodyPr>
            <a:normAutofit/>
          </a:bodyPr>
          <a:lstStyle/>
          <a:p>
            <a:pPr>
              <a:spcBef>
                <a:spcPts val="3000"/>
              </a:spcBef>
              <a:spcAft>
                <a:spcPts val="2400"/>
              </a:spcAft>
            </a:pPr>
            <a:r>
              <a:rPr lang="zh-TW" altLang="en-US" sz="4000" b="1" dirty="0">
                <a:solidFill>
                  <a:srgbClr val="002060"/>
                </a:solidFill>
                <a:latin typeface="標楷體" pitchFamily="65" charset="-120"/>
                <a:ea typeface="標楷體" pitchFamily="65" charset="-120"/>
              </a:rPr>
              <a:t>學生用藥</a:t>
            </a:r>
            <a:r>
              <a:rPr lang="zh-TW" altLang="en-US" sz="4000" b="1" dirty="0" smtClean="0">
                <a:solidFill>
                  <a:srgbClr val="002060"/>
                </a:solidFill>
                <a:latin typeface="標楷體" pitchFamily="65" charset="-120"/>
                <a:ea typeface="標楷體" pitchFamily="65" charset="-120"/>
              </a:rPr>
              <a:t>素養仍需</a:t>
            </a:r>
            <a:r>
              <a:rPr lang="zh-TW" altLang="en-US" sz="4000" b="1" dirty="0">
                <a:solidFill>
                  <a:srgbClr val="002060"/>
                </a:solidFill>
                <a:latin typeface="標楷體" pitchFamily="65" charset="-120"/>
                <a:ea typeface="標楷體" pitchFamily="65" charset="-120"/>
              </a:rPr>
              <a:t>再加強</a:t>
            </a:r>
          </a:p>
        </p:txBody>
      </p:sp>
      <p:sp>
        <p:nvSpPr>
          <p:cNvPr id="9" name="文字方塊 8"/>
          <p:cNvSpPr txBox="1"/>
          <p:nvPr/>
        </p:nvSpPr>
        <p:spPr>
          <a:xfrm>
            <a:off x="467544" y="764704"/>
            <a:ext cx="8415993" cy="7386638"/>
          </a:xfrm>
          <a:prstGeom prst="rect">
            <a:avLst/>
          </a:prstGeom>
          <a:noFill/>
        </p:spPr>
        <p:txBody>
          <a:bodyPr wrap="square" rtlCol="0">
            <a:spAutoFit/>
          </a:bodyPr>
          <a:lstStyle/>
          <a:p>
            <a:pPr marL="457200" indent="-457200">
              <a:buFont typeface="Wingdings" panose="05000000000000000000" pitchFamily="2" charset="2"/>
              <a:buChar char="ü"/>
            </a:pPr>
            <a:r>
              <a:rPr lang="zh-TW" altLang="en-US" sz="2600" b="1" dirty="0">
                <a:solidFill>
                  <a:srgbClr val="FF0000"/>
                </a:solidFill>
                <a:latin typeface="標楷體" panose="03000509000000000000" pitchFamily="65" charset="-120"/>
                <a:ea typeface="標楷體" panose="03000509000000000000" pitchFamily="65" charset="-120"/>
              </a:rPr>
              <a:t>要</a:t>
            </a:r>
            <a:r>
              <a:rPr lang="zh-TW" altLang="en-US" sz="2600" b="1" dirty="0" smtClean="0">
                <a:solidFill>
                  <a:srgbClr val="FF0000"/>
                </a:solidFill>
                <a:latin typeface="標楷體" panose="03000509000000000000" pitchFamily="65" charset="-120"/>
                <a:ea typeface="標楷體" panose="03000509000000000000" pitchFamily="65" charset="-120"/>
              </a:rPr>
              <a:t>知風險</a:t>
            </a:r>
            <a:endParaRPr lang="en-US" altLang="zh-TW" sz="2600" b="1" dirty="0" smtClean="0">
              <a:solidFill>
                <a:srgbClr val="FF0000"/>
              </a:solidFill>
              <a:latin typeface="新細明體" panose="02020500000000000000" pitchFamily="18" charset="-120"/>
              <a:ea typeface="新細明體" panose="02020500000000000000" pitchFamily="18" charset="-120"/>
            </a:endParaRPr>
          </a:p>
          <a:p>
            <a:pPr marL="457200" indent="-4572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6</a:t>
            </a:r>
            <a:r>
              <a:rPr lang="zh-TW" altLang="en-US" sz="2000" b="1" dirty="0">
                <a:solidFill>
                  <a:srgbClr val="0070C0"/>
                </a:solidFill>
                <a:latin typeface="標楷體" panose="03000509000000000000" pitchFamily="65" charset="-120"/>
                <a:ea typeface="標楷體" panose="03000509000000000000" pitchFamily="65" charset="-120"/>
              </a:rPr>
              <a:t>成學生不知道</a:t>
            </a:r>
            <a:r>
              <a:rPr lang="zh-TW" altLang="zh-TW" sz="2000" b="1" dirty="0">
                <a:solidFill>
                  <a:srgbClr val="0070C0"/>
                </a:solidFill>
                <a:latin typeface="標楷體" panose="03000509000000000000" pitchFamily="65" charset="-120"/>
                <a:ea typeface="標楷體" panose="03000509000000000000" pitchFamily="65" charset="-120"/>
              </a:rPr>
              <a:t>有飲酒習慣或患肝炎者，服用含乙醯胺酚的解熱鎮痛藥會增加肝損傷</a:t>
            </a:r>
            <a:r>
              <a:rPr lang="zh-TW" altLang="zh-TW" sz="2000" b="1" dirty="0" smtClean="0">
                <a:solidFill>
                  <a:srgbClr val="0070C0"/>
                </a:solidFill>
                <a:latin typeface="標楷體" panose="03000509000000000000" pitchFamily="65" charset="-120"/>
                <a:ea typeface="標楷體" panose="03000509000000000000" pitchFamily="65" charset="-120"/>
              </a:rPr>
              <a:t>風險</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a:t>
            </a:r>
            <a:r>
              <a:rPr lang="en-US" altLang="zh-TW" sz="2000" b="1" dirty="0">
                <a:solidFill>
                  <a:srgbClr val="00B050"/>
                </a:solidFill>
                <a:latin typeface="標楷體" panose="03000509000000000000" pitchFamily="65" charset="-120"/>
                <a:ea typeface="標楷體" panose="03000509000000000000" pitchFamily="65" charset="-120"/>
              </a:rPr>
              <a:t>5</a:t>
            </a:r>
            <a:r>
              <a:rPr lang="zh-TW" altLang="en-US" sz="2000" b="1" dirty="0">
                <a:solidFill>
                  <a:srgbClr val="00B050"/>
                </a:solidFill>
                <a:latin typeface="標楷體" panose="03000509000000000000" pitchFamily="65" charset="-120"/>
                <a:ea typeface="標楷體" panose="03000509000000000000" pitchFamily="65" charset="-120"/>
              </a:rPr>
              <a:t>學生將指示藥或成藥與處方藥一同</a:t>
            </a:r>
            <a:r>
              <a:rPr lang="zh-TW" altLang="en-US" sz="2000" b="1" dirty="0" smtClean="0">
                <a:solidFill>
                  <a:srgbClr val="00B050"/>
                </a:solidFill>
                <a:latin typeface="標楷體" panose="03000509000000000000" pitchFamily="65" charset="-120"/>
                <a:ea typeface="標楷體" panose="03000509000000000000" pitchFamily="65" charset="-120"/>
              </a:rPr>
              <a:t>使用</a:t>
            </a:r>
            <a:endParaRPr lang="en-US" altLang="zh-TW" sz="2000" b="1" dirty="0" smtClean="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要看標示</a:t>
            </a:r>
            <a:endParaRPr lang="en-US" altLang="zh-TW" sz="2600" b="1" dirty="0" smtClean="0">
              <a:solidFill>
                <a:srgbClr val="FF0000"/>
              </a:solidFill>
              <a:latin typeface="新細明體" panose="02020500000000000000" pitchFamily="18" charset="-120"/>
            </a:endParaRPr>
          </a:p>
          <a:p>
            <a:pPr marL="457200" indent="-4572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5</a:t>
            </a:r>
            <a:r>
              <a:rPr lang="zh-TW" altLang="en-US" sz="2000" b="1" dirty="0">
                <a:solidFill>
                  <a:srgbClr val="0070C0"/>
                </a:solidFill>
                <a:latin typeface="標楷體" panose="03000509000000000000" pitchFamily="65" charset="-120"/>
                <a:ea typeface="標楷體" panose="03000509000000000000" pitchFamily="65" charset="-120"/>
              </a:rPr>
              <a:t>成學生誤認未用完藥品都應儲存在冰箱</a:t>
            </a:r>
            <a:r>
              <a:rPr lang="zh-TW" altLang="en-US" sz="2000" b="1" dirty="0" smtClean="0">
                <a:solidFill>
                  <a:srgbClr val="0070C0"/>
                </a:solidFill>
                <a:latin typeface="標楷體" panose="03000509000000000000" pitchFamily="65" charset="-120"/>
                <a:ea typeface="標楷體" panose="03000509000000000000" pitchFamily="65" charset="-120"/>
              </a:rPr>
              <a:t>中</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成學生品尚未用完前已丟棄藥品外盒</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要問藥師</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smtClean="0">
                <a:solidFill>
                  <a:srgbClr val="0070C0"/>
                </a:solidFill>
                <a:latin typeface="標楷體" panose="03000509000000000000" pitchFamily="65" charset="-120"/>
                <a:ea typeface="標楷體" panose="03000509000000000000" pitchFamily="65" charset="-120"/>
              </a:rPr>
              <a:t>3</a:t>
            </a:r>
            <a:r>
              <a:rPr lang="zh-TW" altLang="en-US" sz="2000" b="1" dirty="0">
                <a:solidFill>
                  <a:srgbClr val="0070C0"/>
                </a:solidFill>
                <a:latin typeface="標楷體" panose="03000509000000000000" pitchFamily="65" charset="-120"/>
                <a:ea typeface="標楷體" panose="03000509000000000000" pitchFamily="65" charset="-120"/>
              </a:rPr>
              <a:t>成學生誤認吃藥一定要搭配制酸劑才不傷</a:t>
            </a:r>
            <a:r>
              <a:rPr lang="zh-TW" altLang="en-US" sz="2000" b="1" dirty="0" smtClean="0">
                <a:solidFill>
                  <a:srgbClr val="0070C0"/>
                </a:solidFill>
                <a:latin typeface="標楷體" panose="03000509000000000000" pitchFamily="65" charset="-120"/>
                <a:ea typeface="標楷體" panose="03000509000000000000" pitchFamily="65" charset="-120"/>
              </a:rPr>
              <a:t>胃</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4</a:t>
            </a:r>
            <a:r>
              <a:rPr lang="zh-TW" altLang="en-US" sz="2000" b="1" dirty="0">
                <a:solidFill>
                  <a:srgbClr val="00B050"/>
                </a:solidFill>
                <a:latin typeface="標楷體" panose="03000509000000000000" pitchFamily="65" charset="-120"/>
                <a:ea typeface="標楷體" panose="03000509000000000000" pitchFamily="65" charset="-120"/>
              </a:rPr>
              <a:t>成學生在購買藥品時不會詢問藥師服藥後是否會有嗜睡情形</a:t>
            </a:r>
            <a:r>
              <a:rPr lang="en-US" altLang="zh-TW" sz="2000" b="1" dirty="0">
                <a:solidFill>
                  <a:srgbClr val="00B050"/>
                </a:solidFill>
                <a:latin typeface="標楷體" panose="03000509000000000000" pitchFamily="65" charset="-120"/>
                <a:ea typeface="標楷體" panose="03000509000000000000" pitchFamily="65" charset="-120"/>
              </a:rPr>
              <a:t>(</a:t>
            </a:r>
            <a:r>
              <a:rPr lang="zh-TW" altLang="en-US" sz="2000" b="1" dirty="0">
                <a:solidFill>
                  <a:srgbClr val="00B050"/>
                </a:solidFill>
                <a:latin typeface="標楷體" panose="03000509000000000000" pitchFamily="65" charset="-120"/>
                <a:ea typeface="標楷體" panose="03000509000000000000" pitchFamily="65" charset="-120"/>
              </a:rPr>
              <a:t>不能開車</a:t>
            </a:r>
            <a:r>
              <a:rPr lang="en-US" altLang="zh-TW" sz="2000" b="1" dirty="0">
                <a:solidFill>
                  <a:srgbClr val="00B050"/>
                </a:solidFill>
                <a:latin typeface="標楷體" panose="03000509000000000000" pitchFamily="65" charset="-120"/>
                <a:ea typeface="標楷體" panose="03000509000000000000" pitchFamily="65" charset="-120"/>
              </a:rPr>
              <a:t>) </a:t>
            </a:r>
          </a:p>
          <a:p>
            <a:pPr marL="457200" indent="-457200">
              <a:buFont typeface="Wingdings" panose="05000000000000000000" pitchFamily="2" charset="2"/>
              <a:buChar char="ü"/>
            </a:pPr>
            <a:r>
              <a:rPr lang="zh-TW" altLang="en-US" sz="2600" b="1" dirty="0" smtClean="0">
                <a:solidFill>
                  <a:srgbClr val="FF0000"/>
                </a:solidFill>
                <a:latin typeface="標楷體" panose="03000509000000000000" pitchFamily="65" charset="-120"/>
                <a:ea typeface="標楷體" panose="03000509000000000000" pitchFamily="65" charset="-120"/>
              </a:rPr>
              <a:t>不過量</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a:solidFill>
                  <a:srgbClr val="0070C0"/>
                </a:solidFill>
                <a:latin typeface="標楷體" panose="03000509000000000000" pitchFamily="65" charset="-120"/>
                <a:ea typeface="標楷體" panose="03000509000000000000" pitchFamily="65" charset="-120"/>
              </a:rPr>
              <a:t>1</a:t>
            </a:r>
            <a:r>
              <a:rPr lang="zh-TW" altLang="en-US" sz="2000" b="1" dirty="0">
                <a:solidFill>
                  <a:srgbClr val="0070C0"/>
                </a:solidFill>
                <a:latin typeface="標楷體" panose="03000509000000000000" pitchFamily="65" charset="-120"/>
                <a:ea typeface="標楷體" panose="03000509000000000000" pitchFamily="65" charset="-120"/>
              </a:rPr>
              <a:t>成</a:t>
            </a:r>
            <a:r>
              <a:rPr lang="en-US" altLang="zh-TW" sz="2000" b="1" dirty="0">
                <a:solidFill>
                  <a:srgbClr val="0070C0"/>
                </a:solidFill>
                <a:latin typeface="標楷體" panose="03000509000000000000" pitchFamily="65" charset="-120"/>
                <a:ea typeface="標楷體" panose="03000509000000000000" pitchFamily="65" charset="-120"/>
              </a:rPr>
              <a:t>6</a:t>
            </a:r>
            <a:r>
              <a:rPr lang="zh-TW" altLang="en-US" sz="2000" b="1" dirty="0">
                <a:solidFill>
                  <a:srgbClr val="0070C0"/>
                </a:solidFill>
                <a:latin typeface="標楷體" panose="03000509000000000000" pitchFamily="65" charset="-120"/>
                <a:ea typeface="標楷體" panose="03000509000000000000" pitchFamily="65" charset="-120"/>
              </a:rPr>
              <a:t>學生認為指示藥或成藥是安全可長期自行</a:t>
            </a:r>
            <a:r>
              <a:rPr lang="zh-TW" altLang="en-US" sz="2000" b="1" dirty="0" smtClean="0">
                <a:solidFill>
                  <a:srgbClr val="0070C0"/>
                </a:solidFill>
                <a:latin typeface="標楷體" panose="03000509000000000000" pitchFamily="65" charset="-120"/>
                <a:ea typeface="標楷體" panose="03000509000000000000" pitchFamily="65" charset="-120"/>
              </a:rPr>
              <a:t>使用</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a:solidFill>
                  <a:srgbClr val="00B050"/>
                </a:solidFill>
                <a:latin typeface="標楷體" panose="03000509000000000000" pitchFamily="65" charset="-120"/>
                <a:ea typeface="標楷體" panose="03000509000000000000" pitchFamily="65" charset="-120"/>
              </a:rPr>
              <a:t>3</a:t>
            </a:r>
            <a:r>
              <a:rPr lang="zh-TW" altLang="en-US" sz="2000" b="1" dirty="0">
                <a:solidFill>
                  <a:srgbClr val="00B050"/>
                </a:solidFill>
                <a:latin typeface="標楷體" panose="03000509000000000000" pitchFamily="65" charset="-120"/>
                <a:ea typeface="標楷體" panose="03000509000000000000" pitchFamily="65" charset="-120"/>
              </a:rPr>
              <a:t>成學生會自行增加藥品使用劑量或是使用次數超過外盒或說明書的建議，因為認為可以好得比較快</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ü"/>
            </a:pPr>
            <a:r>
              <a:rPr lang="zh-TW" altLang="en-US" sz="2600" b="1" dirty="0" smtClean="0">
                <a:solidFill>
                  <a:srgbClr val="FF0000"/>
                </a:solidFill>
                <a:latin typeface="新細明體" panose="02020500000000000000" pitchFamily="18" charset="-120"/>
              </a:rPr>
              <a:t> </a:t>
            </a:r>
            <a:r>
              <a:rPr lang="zh-TW" altLang="en-US" sz="2600" b="1" dirty="0" smtClean="0">
                <a:solidFill>
                  <a:srgbClr val="FF0000"/>
                </a:solidFill>
                <a:latin typeface="標楷體" panose="03000509000000000000" pitchFamily="65" charset="-120"/>
                <a:ea typeface="標楷體" panose="03000509000000000000" pitchFamily="65" charset="-120"/>
              </a:rPr>
              <a:t>不輕忽</a:t>
            </a:r>
            <a:endParaRPr lang="en-US" altLang="zh-TW" sz="2600" b="1" dirty="0" smtClean="0">
              <a:solidFill>
                <a:srgbClr val="FF0000"/>
              </a:solidFill>
              <a:latin typeface="新細明體" panose="02020500000000000000" pitchFamily="18" charset="-120"/>
            </a:endParaRPr>
          </a:p>
          <a:p>
            <a:pPr marL="342900" indent="-342900">
              <a:buFont typeface="Arial" panose="020B0604020202020204" pitchFamily="34" charset="0"/>
              <a:buChar char="•"/>
            </a:pPr>
            <a:r>
              <a:rPr lang="en-US" altLang="zh-TW" sz="2000" b="1" dirty="0">
                <a:solidFill>
                  <a:srgbClr val="0070C0"/>
                </a:solidFill>
                <a:latin typeface="標楷體" panose="03000509000000000000" pitchFamily="65" charset="-120"/>
                <a:ea typeface="標楷體" panose="03000509000000000000" pitchFamily="65" charset="-120"/>
              </a:rPr>
              <a:t>2</a:t>
            </a:r>
            <a:r>
              <a:rPr lang="zh-TW" altLang="en-US" sz="2000" b="1" dirty="0">
                <a:solidFill>
                  <a:srgbClr val="0070C0"/>
                </a:solidFill>
                <a:latin typeface="標楷體" panose="03000509000000000000" pitchFamily="65" charset="-120"/>
                <a:ea typeface="標楷體" panose="03000509000000000000" pitchFamily="65" charset="-120"/>
              </a:rPr>
              <a:t>成</a:t>
            </a:r>
            <a:r>
              <a:rPr lang="en-US" altLang="zh-TW" sz="2000" b="1" dirty="0">
                <a:solidFill>
                  <a:srgbClr val="0070C0"/>
                </a:solidFill>
                <a:latin typeface="標楷體" panose="03000509000000000000" pitchFamily="65" charset="-120"/>
                <a:ea typeface="標楷體" panose="03000509000000000000" pitchFamily="65" charset="-120"/>
              </a:rPr>
              <a:t>9</a:t>
            </a:r>
            <a:r>
              <a:rPr lang="zh-TW" altLang="en-US" sz="2000" b="1" dirty="0">
                <a:solidFill>
                  <a:srgbClr val="0070C0"/>
                </a:solidFill>
                <a:latin typeface="標楷體" panose="03000509000000000000" pitchFamily="65" charset="-120"/>
                <a:ea typeface="標楷體" panose="03000509000000000000" pitchFamily="65" charset="-120"/>
              </a:rPr>
              <a:t>學生不知道藥品分處方藥、指示藥、成藥三</a:t>
            </a:r>
            <a:r>
              <a:rPr lang="zh-TW" altLang="en-US" sz="2000" b="1" dirty="0" smtClean="0">
                <a:solidFill>
                  <a:srgbClr val="0070C0"/>
                </a:solidFill>
                <a:latin typeface="標楷體" panose="03000509000000000000" pitchFamily="65" charset="-120"/>
                <a:ea typeface="標楷體" panose="03000509000000000000" pitchFamily="65" charset="-120"/>
              </a:rPr>
              <a:t>級</a:t>
            </a:r>
            <a:endParaRPr lang="en-US" altLang="zh-TW" sz="2000" b="1" dirty="0" smtClean="0">
              <a:solidFill>
                <a:srgbClr val="0070C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000" b="1" dirty="0" smtClean="0">
                <a:solidFill>
                  <a:srgbClr val="00B050"/>
                </a:solidFill>
                <a:latin typeface="標楷體" panose="03000509000000000000" pitchFamily="65" charset="-120"/>
                <a:ea typeface="標楷體" panose="03000509000000000000" pitchFamily="65" charset="-120"/>
              </a:rPr>
              <a:t>4</a:t>
            </a:r>
            <a:r>
              <a:rPr lang="zh-TW" altLang="en-US" sz="2000" b="1" dirty="0">
                <a:solidFill>
                  <a:srgbClr val="00B050"/>
                </a:solidFill>
                <a:latin typeface="標楷體" panose="03000509000000000000" pitchFamily="65" charset="-120"/>
                <a:ea typeface="標楷體" panose="03000509000000000000" pitchFamily="65" charset="-120"/>
              </a:rPr>
              <a:t>成</a:t>
            </a:r>
            <a:r>
              <a:rPr lang="en-US" altLang="zh-TW" sz="2000" b="1" dirty="0">
                <a:solidFill>
                  <a:srgbClr val="00B050"/>
                </a:solidFill>
                <a:latin typeface="標楷體" panose="03000509000000000000" pitchFamily="65" charset="-120"/>
                <a:ea typeface="標楷體" panose="03000509000000000000" pitchFamily="65" charset="-120"/>
              </a:rPr>
              <a:t>5</a:t>
            </a:r>
            <a:r>
              <a:rPr lang="zh-TW" altLang="en-US" sz="2000" b="1" dirty="0">
                <a:solidFill>
                  <a:srgbClr val="00B050"/>
                </a:solidFill>
                <a:latin typeface="標楷體" panose="03000509000000000000" pitchFamily="65" charset="-120"/>
                <a:ea typeface="標楷體" panose="03000509000000000000" pitchFamily="65" charset="-120"/>
              </a:rPr>
              <a:t>學生不會留意居家附近診所</a:t>
            </a:r>
            <a:r>
              <a:rPr lang="en-US" altLang="zh-TW" sz="2000" b="1" dirty="0">
                <a:solidFill>
                  <a:srgbClr val="00B050"/>
                </a:solidFill>
                <a:latin typeface="標楷體" panose="03000509000000000000" pitchFamily="65" charset="-120"/>
                <a:ea typeface="標楷體" panose="03000509000000000000" pitchFamily="65" charset="-120"/>
              </a:rPr>
              <a:t>/</a:t>
            </a:r>
            <a:r>
              <a:rPr lang="zh-TW" altLang="en-US" sz="2000" b="1" dirty="0">
                <a:solidFill>
                  <a:srgbClr val="00B050"/>
                </a:solidFill>
                <a:latin typeface="標楷體" panose="03000509000000000000" pitchFamily="65" charset="-120"/>
                <a:ea typeface="標楷體" panose="03000509000000000000" pitchFamily="65" charset="-120"/>
              </a:rPr>
              <a:t>藥局位置及電話</a:t>
            </a:r>
            <a:endParaRPr lang="en-US" altLang="zh-TW" sz="2000" b="1" dirty="0">
              <a:solidFill>
                <a:srgbClr val="00B05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a:solidFill>
                <a:srgbClr val="FF0000"/>
              </a:solidFill>
              <a:latin typeface="標楷體" panose="03000509000000000000" pitchFamily="65" charset="-120"/>
              <a:ea typeface="標楷體" panose="03000509000000000000" pitchFamily="65" charset="-120"/>
            </a:endParaRPr>
          </a:p>
          <a:p>
            <a:pPr marL="457200" indent="-457200">
              <a:buFont typeface="Wingdings" panose="05000000000000000000" pitchFamily="2" charset="2"/>
              <a:buChar char="u"/>
            </a:pPr>
            <a:endParaRPr lang="en-US" altLang="zh-TW" sz="2600" dirty="0" smtClean="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stretch>
            <a:fillRect/>
          </a:stretch>
        </p:blipFill>
        <p:spPr>
          <a:xfrm>
            <a:off x="6192130" y="1772816"/>
            <a:ext cx="2920420" cy="1872208"/>
          </a:xfrm>
          <a:prstGeom prst="rect">
            <a:avLst/>
          </a:prstGeom>
        </p:spPr>
      </p:pic>
    </p:spTree>
    <p:extLst>
      <p:ext uri="{BB962C8B-B14F-4D97-AF65-F5344CB8AC3E}">
        <p14:creationId xmlns:p14="http://schemas.microsoft.com/office/powerpoint/2010/main" val="897203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內容版面配置區 2"/>
          <p:cNvSpPr>
            <a:spLocks noGrp="1"/>
          </p:cNvSpPr>
          <p:nvPr>
            <p:ph idx="1"/>
          </p:nvPr>
        </p:nvSpPr>
        <p:spPr>
          <a:xfrm>
            <a:off x="323850" y="1080368"/>
            <a:ext cx="8496300" cy="5444257"/>
          </a:xfrm>
        </p:spPr>
        <p:txBody>
          <a:bodyPr/>
          <a:lstStyle/>
          <a:p>
            <a:pPr eaLnBrk="1" hangingPunct="1">
              <a:lnSpc>
                <a:spcPct val="120000"/>
              </a:lnSpc>
              <a:spcBef>
                <a:spcPct val="0"/>
              </a:spcBef>
            </a:pPr>
            <a:r>
              <a:rPr lang="zh-TW" altLang="en-US" dirty="0" smtClean="0"/>
              <a:t>服用過量含乙醯胺酚的解熱鎮痛劑會導致嚴重的</a:t>
            </a:r>
            <a:r>
              <a:rPr lang="zh-TW" altLang="en-US" b="1" dirty="0" smtClean="0">
                <a:solidFill>
                  <a:srgbClr val="FF0000"/>
                </a:solidFill>
              </a:rPr>
              <a:t>肝損傷</a:t>
            </a:r>
            <a:r>
              <a:rPr lang="zh-TW" altLang="en-US" sz="1800" dirty="0" smtClean="0"/>
              <a:t>（</a:t>
            </a:r>
            <a:r>
              <a:rPr lang="en-US" altLang="zh-TW" sz="1800" dirty="0" smtClean="0"/>
              <a:t>U.S. Food and Drug Administration, U.S. FDA</a:t>
            </a:r>
            <a:r>
              <a:rPr lang="zh-TW" altLang="en-US" sz="1800" dirty="0" smtClean="0"/>
              <a:t> </a:t>
            </a:r>
            <a:r>
              <a:rPr lang="en-US" altLang="zh-TW" sz="1800" dirty="0" smtClean="0"/>
              <a:t>,</a:t>
            </a:r>
            <a:r>
              <a:rPr lang="zh-TW" altLang="en-US" sz="1800" dirty="0" smtClean="0"/>
              <a:t> </a:t>
            </a:r>
            <a:r>
              <a:rPr lang="en-US" altLang="zh-TW" sz="1800" dirty="0" smtClean="0"/>
              <a:t>2009</a:t>
            </a:r>
            <a:r>
              <a:rPr lang="zh-TW" altLang="en-US" sz="1800" dirty="0" smtClean="0"/>
              <a:t>） </a:t>
            </a:r>
            <a:r>
              <a:rPr lang="zh-TW" altLang="en-US" dirty="0" smtClean="0"/>
              <a:t>。</a:t>
            </a:r>
            <a:endParaRPr lang="en-US" altLang="zh-TW" dirty="0" smtClean="0"/>
          </a:p>
          <a:p>
            <a:pPr eaLnBrk="1" hangingPunct="1">
              <a:lnSpc>
                <a:spcPct val="120000"/>
              </a:lnSpc>
              <a:spcBef>
                <a:spcPct val="0"/>
              </a:spcBef>
            </a:pPr>
            <a:r>
              <a:rPr lang="zh-TW" altLang="en-US" dirty="0" smtClean="0"/>
              <a:t>非類固醇消炎止痛藥</a:t>
            </a:r>
            <a:r>
              <a:rPr lang="en-US" altLang="zh-TW" dirty="0" smtClean="0"/>
              <a:t>(NSAIDs)</a:t>
            </a:r>
            <a:r>
              <a:rPr lang="zh-TW" altLang="en-US" dirty="0" smtClean="0"/>
              <a:t>使用時易發生</a:t>
            </a:r>
            <a:r>
              <a:rPr lang="zh-TW" altLang="en-US" b="1" dirty="0" smtClean="0">
                <a:solidFill>
                  <a:srgbClr val="FF0000"/>
                </a:solidFill>
              </a:rPr>
              <a:t>腸胃道不適</a:t>
            </a:r>
            <a:r>
              <a:rPr lang="zh-TW" altLang="en-US" dirty="0" smtClean="0"/>
              <a:t> </a:t>
            </a:r>
            <a:r>
              <a:rPr lang="en-US" altLang="zh-TW" sz="1800" dirty="0" smtClean="0"/>
              <a:t>(</a:t>
            </a:r>
            <a:r>
              <a:rPr lang="en-US" altLang="zh-TW" sz="1800" dirty="0" err="1" smtClean="0"/>
              <a:t>Ambegaonkar</a:t>
            </a:r>
            <a:r>
              <a:rPr lang="en-US" altLang="zh-TW" sz="1800" dirty="0" smtClean="0"/>
              <a:t>, </a:t>
            </a:r>
            <a:r>
              <a:rPr lang="en-US" altLang="zh-TW" sz="1800" dirty="0" err="1" smtClean="0"/>
              <a:t>Livengood</a:t>
            </a:r>
            <a:r>
              <a:rPr lang="en-US" altLang="zh-TW" sz="1800" dirty="0" smtClean="0"/>
              <a:t>, Craig, &amp; Day, 2004)</a:t>
            </a:r>
            <a:r>
              <a:rPr lang="zh-TW" altLang="en-US" dirty="0" smtClean="0"/>
              <a:t>。</a:t>
            </a:r>
            <a:endParaRPr lang="en-US" altLang="zh-TW" dirty="0" smtClean="0"/>
          </a:p>
          <a:p>
            <a:pPr eaLnBrk="1" hangingPunct="1">
              <a:lnSpc>
                <a:spcPct val="120000"/>
              </a:lnSpc>
              <a:spcBef>
                <a:spcPct val="0"/>
              </a:spcBef>
            </a:pPr>
            <a:r>
              <a:rPr lang="zh-TW" altLang="en-US" dirty="0" smtClean="0"/>
              <a:t>服用含抗組織胺的綜合感冒藥</a:t>
            </a:r>
            <a:r>
              <a:rPr lang="zh-TW" altLang="en-US" b="1" dirty="0" smtClean="0">
                <a:solidFill>
                  <a:srgbClr val="FF0000"/>
                </a:solidFill>
              </a:rPr>
              <a:t>易造成嗜睡</a:t>
            </a:r>
            <a:r>
              <a:rPr lang="zh-TW" altLang="en-US" sz="1800" dirty="0" smtClean="0"/>
              <a:t>（</a:t>
            </a:r>
            <a:r>
              <a:rPr lang="en-US" altLang="zh-TW" sz="1800" dirty="0" smtClean="0"/>
              <a:t>U.S. FDA</a:t>
            </a:r>
            <a:r>
              <a:rPr lang="zh-TW" altLang="en-US" sz="1800" dirty="0" smtClean="0"/>
              <a:t> </a:t>
            </a:r>
            <a:r>
              <a:rPr lang="en-US" altLang="zh-TW" sz="1800" dirty="0" smtClean="0"/>
              <a:t>, 2014</a:t>
            </a:r>
            <a:r>
              <a:rPr lang="zh-TW" altLang="en-US" sz="1800" dirty="0" smtClean="0"/>
              <a:t>）</a:t>
            </a:r>
            <a:r>
              <a:rPr lang="en-US" altLang="zh-TW" sz="1800" dirty="0" smtClean="0"/>
              <a:t> </a:t>
            </a:r>
            <a:r>
              <a:rPr lang="zh-TW" altLang="en-US" dirty="0" smtClean="0"/>
              <a:t>，如要參加重要大考或開車就不要服用。</a:t>
            </a:r>
            <a:endParaRPr lang="en-US" altLang="zh-TW" dirty="0" smtClean="0"/>
          </a:p>
          <a:p>
            <a:pPr eaLnBrk="1" hangingPunct="1">
              <a:lnSpc>
                <a:spcPct val="120000"/>
              </a:lnSpc>
              <a:spcBef>
                <a:spcPct val="0"/>
              </a:spcBef>
            </a:pPr>
            <a:r>
              <a:rPr lang="zh-TW" altLang="en-US" dirty="0" smtClean="0"/>
              <a:t>長期使用制酸劑（胃藥）會</a:t>
            </a:r>
            <a:r>
              <a:rPr lang="zh-TW" altLang="en-US" b="1" dirty="0" smtClean="0">
                <a:solidFill>
                  <a:srgbClr val="FF0000"/>
                </a:solidFill>
              </a:rPr>
              <a:t>影響營養吸收，導致胃腸細菌過度生長而增加感染</a:t>
            </a:r>
            <a:r>
              <a:rPr lang="zh-TW" altLang="en-US" dirty="0" smtClean="0"/>
              <a:t>等風險</a:t>
            </a:r>
            <a:r>
              <a:rPr lang="zh-TW" altLang="en-US" sz="1800" dirty="0" smtClean="0"/>
              <a:t>（</a:t>
            </a:r>
            <a:r>
              <a:rPr lang="en-US" altLang="zh-TW" sz="1800" dirty="0" err="1" smtClean="0"/>
              <a:t>HealthNOW</a:t>
            </a:r>
            <a:r>
              <a:rPr lang="en-US" altLang="zh-TW" sz="1800" dirty="0" smtClean="0"/>
              <a:t> Medical Center, 2011 </a:t>
            </a:r>
            <a:r>
              <a:rPr lang="zh-TW" altLang="en-US" sz="1800" dirty="0" smtClean="0"/>
              <a:t>）</a:t>
            </a:r>
            <a:r>
              <a:rPr lang="zh-TW" altLang="en-US" dirty="0" smtClean="0"/>
              <a:t>。</a:t>
            </a:r>
            <a:endParaRPr lang="en-US" altLang="zh-TW" dirty="0" smtClean="0"/>
          </a:p>
        </p:txBody>
      </p:sp>
      <p:pic>
        <p:nvPicPr>
          <p:cNvPr id="17413"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32656"/>
            <a:ext cx="1064930" cy="72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6"/>
          <p:cNvSpPr>
            <a:spLocks noGrp="1"/>
          </p:cNvSpPr>
          <p:nvPr>
            <p:ph type="title"/>
          </p:nvPr>
        </p:nvSpPr>
        <p:spPr>
          <a:xfrm>
            <a:off x="457200" y="115888"/>
            <a:ext cx="8229600" cy="1081087"/>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不當使用指示藥與成藥的結果</a:t>
            </a:r>
            <a:endParaRPr lang="zh-TW" altLang="en-US" sz="3200"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4294967295"/>
          </p:nvPr>
        </p:nvSpPr>
        <p:spPr>
          <a:xfrm>
            <a:off x="6948488" y="6356350"/>
            <a:ext cx="2133600" cy="365125"/>
          </a:xfrm>
          <a:prstGeom prst="rect">
            <a:avLst/>
          </a:prstGeom>
        </p:spPr>
        <p:txBody>
          <a:bodyPr/>
          <a:lstStyle/>
          <a:p>
            <a:pPr>
              <a:defRPr/>
            </a:pPr>
            <a:fld id="{A88E173F-7835-46AF-B23F-AC1CD583B554}" type="slidenum">
              <a:rPr lang="zh-TW" altLang="en-US" smtClean="0"/>
              <a:pPr>
                <a:defRPr/>
              </a:pPr>
              <a:t>6</a:t>
            </a:fld>
            <a:endParaRPr lang="zh-TW" altLang="en-US" dirty="0"/>
          </a:p>
        </p:txBody>
      </p:sp>
      <p:pic>
        <p:nvPicPr>
          <p:cNvPr id="8" name="Picture 3"/>
          <p:cNvPicPr>
            <a:picLocks noChangeAspect="1" noChangeArrowheads="1"/>
          </p:cNvPicPr>
          <p:nvPr/>
        </p:nvPicPr>
        <p:blipFill>
          <a:blip r:embed="rId5" cstate="print"/>
          <a:srcRect/>
          <a:stretch>
            <a:fillRect/>
          </a:stretch>
        </p:blipFill>
        <p:spPr bwMode="auto">
          <a:xfrm>
            <a:off x="6948488" y="5280626"/>
            <a:ext cx="2195512" cy="1556601"/>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4606823" y="5274670"/>
            <a:ext cx="2152304" cy="1556601"/>
          </a:xfrm>
          <a:prstGeom prst="rect">
            <a:avLst/>
          </a:prstGeom>
          <a:noFill/>
          <a:ln w="9525">
            <a:noFill/>
            <a:miter lim="800000"/>
            <a:headEnd/>
            <a:tailEnd/>
          </a:ln>
        </p:spPr>
      </p:pic>
      <p:pic>
        <p:nvPicPr>
          <p:cNvPr id="11" name="Picture 3"/>
          <p:cNvPicPr>
            <a:picLocks noChangeAspect="1" noChangeArrowheads="1"/>
          </p:cNvPicPr>
          <p:nvPr/>
        </p:nvPicPr>
        <p:blipFill>
          <a:blip r:embed="rId7" cstate="print"/>
          <a:srcRect/>
          <a:stretch>
            <a:fillRect/>
          </a:stretch>
        </p:blipFill>
        <p:spPr bwMode="auto">
          <a:xfrm>
            <a:off x="2195736" y="5280626"/>
            <a:ext cx="2221726" cy="1550645"/>
          </a:xfrm>
          <a:prstGeom prst="rect">
            <a:avLst/>
          </a:prstGeom>
          <a:noFill/>
          <a:ln w="9525">
            <a:noFill/>
            <a:miter lim="800000"/>
            <a:headEnd/>
            <a:tailEnd/>
          </a:ln>
        </p:spPr>
      </p:pic>
    </p:spTree>
    <p:extLst>
      <p:ext uri="{BB962C8B-B14F-4D97-AF65-F5344CB8AC3E}">
        <p14:creationId xmlns:p14="http://schemas.microsoft.com/office/powerpoint/2010/main" val="3563231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55650" y="2636838"/>
            <a:ext cx="66246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59" tIns="49231" rIns="98459" bIns="49231"/>
          <a:lstStyle>
            <a:lvl1pPr marL="368300" indent="-368300" eaLnBrk="0" hangingPunct="0">
              <a:spcBef>
                <a:spcPct val="20000"/>
              </a:spcBef>
              <a:buFont typeface="Arial" charset="0"/>
              <a:buChar char="•"/>
              <a:defRPr sz="2800">
                <a:solidFill>
                  <a:schemeClr val="tx1"/>
                </a:solidFill>
                <a:latin typeface="Times New Roman" pitchFamily="18" charset="0"/>
                <a:ea typeface="標楷體" pitchFamily="65" charset="-120"/>
                <a:cs typeface="Times New Roman" pitchFamily="18" charset="0"/>
              </a:defRPr>
            </a:lvl1pPr>
            <a:lvl2pPr marL="742950" indent="-285750" eaLnBrk="0" hangingPunct="0">
              <a:spcBef>
                <a:spcPct val="20000"/>
              </a:spcBef>
              <a:buFont typeface="Arial" charset="0"/>
              <a:buChar char="–"/>
              <a:defRPr sz="2400">
                <a:solidFill>
                  <a:schemeClr val="tx1"/>
                </a:solidFill>
                <a:latin typeface="Times New Roman" pitchFamily="18" charset="0"/>
                <a:ea typeface="標楷體" pitchFamily="65" charset="-120"/>
                <a:cs typeface="Times New Roman" pitchFamily="18" charset="0"/>
              </a:defRPr>
            </a:lvl2pPr>
            <a:lvl3pPr marL="1143000" indent="-228600" eaLnBrk="0" hangingPunct="0">
              <a:spcBef>
                <a:spcPct val="20000"/>
              </a:spcBef>
              <a:buFont typeface="Arial" charset="0"/>
              <a:buChar char="•"/>
              <a:defRPr sz="2000">
                <a:solidFill>
                  <a:schemeClr val="tx1"/>
                </a:solidFill>
                <a:latin typeface="Times New Roman" pitchFamily="18" charset="0"/>
                <a:ea typeface="標楷體" pitchFamily="65" charset="-120"/>
                <a:cs typeface="Times New Roman" pitchFamily="18" charset="0"/>
              </a:defRPr>
            </a:lvl3pPr>
            <a:lvl4pPr marL="1600200" indent="-228600" eaLnBrk="0" hangingPunct="0">
              <a:spcBef>
                <a:spcPct val="20000"/>
              </a:spcBef>
              <a:buFont typeface="Arial" charset="0"/>
              <a:buChar char="–"/>
              <a:defRPr>
                <a:solidFill>
                  <a:schemeClr val="tx1"/>
                </a:solidFill>
                <a:latin typeface="Times New Roman" pitchFamily="18" charset="0"/>
                <a:ea typeface="標楷體" pitchFamily="65" charset="-120"/>
                <a:cs typeface="Times New Roman" pitchFamily="18" charset="0"/>
              </a:defRPr>
            </a:lvl4pPr>
            <a:lvl5pPr marL="2057400" indent="-228600" eaLnBrk="0" hangingPunct="0">
              <a:spcBef>
                <a:spcPct val="20000"/>
              </a:spcBef>
              <a:buFont typeface="Arial" charset="0"/>
              <a:buChar char="»"/>
              <a:defRPr>
                <a:solidFill>
                  <a:schemeClr val="tx1"/>
                </a:solidFill>
                <a:latin typeface="Times New Roman" pitchFamily="18" charset="0"/>
                <a:ea typeface="標楷體" pitchFamily="65" charset="-120"/>
                <a:cs typeface="Times New Roman" pitchFamily="18" charset="0"/>
              </a:defRPr>
            </a:lvl5pPr>
            <a:lvl6pPr marL="25146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6pPr>
            <a:lvl7pPr marL="29718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7pPr>
            <a:lvl8pPr marL="34290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8pPr>
            <a:lvl9pPr marL="3886200" indent="-228600" eaLnBrk="0" fontAlgn="base" hangingPunct="0">
              <a:spcBef>
                <a:spcPct val="20000"/>
              </a:spcBef>
              <a:spcAft>
                <a:spcPct val="0"/>
              </a:spcAft>
              <a:buFont typeface="Arial" charset="0"/>
              <a:buChar char="»"/>
              <a:defRPr>
                <a:solidFill>
                  <a:schemeClr val="tx1"/>
                </a:solidFill>
                <a:latin typeface="Times New Roman" pitchFamily="18" charset="0"/>
                <a:ea typeface="標楷體" pitchFamily="65" charset="-120"/>
                <a:cs typeface="Times New Roman" pitchFamily="18" charset="0"/>
              </a:defRPr>
            </a:lvl9pPr>
          </a:lstStyle>
          <a:p>
            <a:pPr marL="368300" marR="0" lvl="0" indent="-368300"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zh-TW" altLang="en-US"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能力一  做身體的主人 </a:t>
            </a:r>
            <a:endParaRPr kumimoji="0" lang="zh-TW" altLang="en-US" sz="3200" b="0" i="0" u="none" strike="noStrike" kern="1200" cap="none" spc="0" normalizeH="0" baseline="0" noProof="0" dirty="0">
              <a:ln>
                <a:noFill/>
              </a:ln>
              <a:solidFill>
                <a:srgbClr val="003366"/>
              </a:solidFill>
              <a:effectLst/>
              <a:uLnTx/>
              <a:uFillTx/>
              <a:latin typeface="新細明體" pitchFamily="18" charset="-120"/>
              <a:ea typeface="標楷體" pitchFamily="65" charset="-120"/>
              <a:cs typeface="Times New Roman" pitchFamily="18" charset="0"/>
            </a:endParaRPr>
          </a:p>
          <a:p>
            <a:pPr marL="368300" marR="0" lvl="0" indent="-368300"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zh-TW" altLang="en-US"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能力二  清楚表達自己的身體狀況</a:t>
            </a:r>
          </a:p>
          <a:p>
            <a:pPr marL="368300" marR="0" lvl="0" indent="-368300"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zh-TW" altLang="zh-TW"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能力三</a:t>
            </a:r>
            <a:r>
              <a:rPr kumimoji="0" lang="zh-TW" altLang="en-US"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  看清楚藥品標示</a:t>
            </a:r>
            <a:endParaRPr kumimoji="0" lang="zh-TW" altLang="en-US" sz="3200" b="0" i="0" u="none" strike="noStrike" kern="1200" cap="none" spc="0" normalizeH="0" baseline="0" noProof="0" dirty="0">
              <a:ln>
                <a:noFill/>
              </a:ln>
              <a:solidFill>
                <a:srgbClr val="003366"/>
              </a:solidFill>
              <a:effectLst/>
              <a:uLnTx/>
              <a:uFillTx/>
              <a:latin typeface="新細明體" pitchFamily="18" charset="-120"/>
              <a:ea typeface="標楷體" pitchFamily="65" charset="-120"/>
              <a:cs typeface="Times New Roman" pitchFamily="18" charset="0"/>
            </a:endParaRPr>
          </a:p>
          <a:p>
            <a:pPr marL="368300" marR="0" lvl="0" indent="-368300"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zh-TW" altLang="en-US"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能力四  清楚用藥方法、時間</a:t>
            </a:r>
          </a:p>
          <a:p>
            <a:pPr marL="368300" marR="0" lvl="0" indent="-368300" algn="l" defTabSz="914400" rtl="0" eaLnBrk="1" fontAlgn="base" latinLnBrk="0" hangingPunct="1">
              <a:lnSpc>
                <a:spcPct val="150000"/>
              </a:lnSpc>
              <a:spcBef>
                <a:spcPct val="0"/>
              </a:spcBef>
              <a:spcAft>
                <a:spcPct val="0"/>
              </a:spcAft>
              <a:buClrTx/>
              <a:buSzTx/>
              <a:buFont typeface="Wingdings" pitchFamily="2" charset="2"/>
              <a:buChar char="q"/>
              <a:tabLst/>
              <a:defRPr/>
            </a:pPr>
            <a:r>
              <a:rPr kumimoji="0" lang="zh-TW" altLang="en-US" sz="3200" b="0" i="0" u="none" strike="noStrike" kern="1200" cap="none" spc="0" normalizeH="0" baseline="0" noProof="0" dirty="0">
                <a:ln>
                  <a:noFill/>
                </a:ln>
                <a:solidFill>
                  <a:prstClr val="black"/>
                </a:solidFill>
                <a:effectLst/>
                <a:uLnTx/>
                <a:uFillTx/>
                <a:latin typeface="Calibri" pitchFamily="34" charset="0"/>
                <a:ea typeface="標楷體" pitchFamily="65" charset="-120"/>
                <a:cs typeface="Times New Roman" pitchFamily="18" charset="0"/>
              </a:rPr>
              <a:t>能力五  與醫師、藥師作朋友</a:t>
            </a:r>
          </a:p>
        </p:txBody>
      </p:sp>
      <p:pic>
        <p:nvPicPr>
          <p:cNvPr id="18438"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313113" cy="268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2542100" y="900383"/>
            <a:ext cx="6404317"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微軟正黑體" panose="020B0604030504040204" pitchFamily="34" charset="-120"/>
                <a:ea typeface="微軟正黑體" panose="020B0604030504040204" pitchFamily="34" charset="-120"/>
                <a:cs typeface="+mn-cs"/>
              </a:rPr>
              <a:t>正確用藥五大核心能力</a:t>
            </a:r>
          </a:p>
        </p:txBody>
      </p:sp>
      <p:sp>
        <p:nvSpPr>
          <p:cNvPr id="11" name="投影片編號版面配置區 1"/>
          <p:cNvSpPr txBox="1">
            <a:spLocks/>
          </p:cNvSpPr>
          <p:nvPr/>
        </p:nvSpPr>
        <p:spPr>
          <a:xfrm>
            <a:off x="6948488" y="6356350"/>
            <a:ext cx="2133600" cy="365125"/>
          </a:xfrm>
          <a:prstGeom prst="rect">
            <a:avLst/>
          </a:prstGeom>
        </p:spPr>
        <p:txBody>
          <a:bodyPr/>
          <a:lstStyle>
            <a:defPPr>
              <a:defRPr lang="zh-TW"/>
            </a:defPPr>
            <a:lvl1pPr algn="r" rtl="0" fontAlgn="auto">
              <a:spcBef>
                <a:spcPts val="0"/>
              </a:spcBef>
              <a:spcAft>
                <a:spcPts val="0"/>
              </a:spcAft>
              <a:defRPr kumimoji="0" sz="1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806725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850" y="1052736"/>
            <a:ext cx="8496300" cy="5054376"/>
          </a:xfrm>
        </p:spPr>
        <p:txBody>
          <a:bodyPr rtlCol="0">
            <a:noAutofit/>
          </a:bodyPr>
          <a:lstStyle/>
          <a:p>
            <a:pPr algn="just" eaLnBrk="1" fontAlgn="auto" hangingPunct="1">
              <a:spcAft>
                <a:spcPts val="0"/>
              </a:spcAft>
              <a:buFont typeface="Arial" pitchFamily="34" charset="0"/>
              <a:buChar char="•"/>
              <a:defRPr/>
            </a:pPr>
            <a:r>
              <a:rPr lang="en-US" altLang="zh-TW" sz="2400" dirty="0" smtClean="0"/>
              <a:t>WHO</a:t>
            </a:r>
            <a:r>
              <a:rPr lang="zh-TW" altLang="zh-TW" sz="2400" dirty="0"/>
              <a:t>（世界衛生組織）提倡自我照</a:t>
            </a:r>
            <a:r>
              <a:rPr lang="zh-TW" altLang="zh-TW" sz="2400" dirty="0" smtClean="0"/>
              <a:t>護</a:t>
            </a:r>
            <a:r>
              <a:rPr lang="en-US" altLang="zh-TW" sz="2400" dirty="0" smtClean="0"/>
              <a:t>(Self-Care)</a:t>
            </a:r>
            <a:r>
              <a:rPr lang="zh-TW" altLang="zh-TW" sz="2400" dirty="0" smtClean="0"/>
              <a:t>，</a:t>
            </a:r>
            <a:r>
              <a:rPr lang="zh-TW" altLang="zh-TW" sz="2400" dirty="0"/>
              <a:t>個人</a:t>
            </a:r>
            <a:r>
              <a:rPr lang="zh-TW" altLang="zh-TW" sz="2400" b="1" dirty="0">
                <a:solidFill>
                  <a:srgbClr val="FF0000"/>
                </a:solidFill>
              </a:rPr>
              <a:t>應對於自己的健康負起責任</a:t>
            </a:r>
            <a:r>
              <a:rPr lang="zh-TW" altLang="zh-TW" sz="2400" dirty="0"/>
              <a:t>，而在</a:t>
            </a:r>
            <a:r>
              <a:rPr lang="zh-TW" altLang="zh-TW" sz="2400" dirty="0" smtClean="0"/>
              <a:t>使用</a:t>
            </a:r>
            <a:r>
              <a:rPr lang="zh-TW" altLang="zh-TW" sz="2400" b="1" dirty="0" smtClean="0">
                <a:solidFill>
                  <a:srgbClr val="FF0000"/>
                </a:solidFill>
              </a:rPr>
              <a:t>藥品方面</a:t>
            </a:r>
            <a:r>
              <a:rPr lang="zh-TW" altLang="zh-TW" sz="2400" b="1" dirty="0">
                <a:solidFill>
                  <a:srgbClr val="FF0000"/>
                </a:solidFill>
              </a:rPr>
              <a:t>更應謹慎，要在醫師或藥師指示下使用才</a:t>
            </a:r>
            <a:r>
              <a:rPr lang="zh-TW" altLang="zh-TW" sz="2400" b="1" dirty="0" smtClean="0">
                <a:solidFill>
                  <a:srgbClr val="FF0000"/>
                </a:solidFill>
              </a:rPr>
              <a:t>安全</a:t>
            </a:r>
            <a:r>
              <a:rPr lang="zh-TW" altLang="zh-TW" sz="2400" dirty="0" smtClean="0"/>
              <a:t>。</a:t>
            </a:r>
            <a:endParaRPr lang="en-US" altLang="zh-TW" sz="2400" dirty="0" smtClean="0"/>
          </a:p>
          <a:p>
            <a:pPr eaLnBrk="1" fontAlgn="auto" hangingPunct="1">
              <a:spcAft>
                <a:spcPts val="0"/>
              </a:spcAft>
              <a:buFont typeface="Arial" pitchFamily="34" charset="0"/>
              <a:buChar char="•"/>
              <a:defRPr/>
            </a:pPr>
            <a:r>
              <a:rPr lang="zh-TW" altLang="zh-TW" sz="2400" dirty="0"/>
              <a:t>我國藥品分級制度是</a:t>
            </a:r>
            <a:r>
              <a:rPr lang="zh-TW" altLang="zh-TW" sz="2400" b="1" dirty="0">
                <a:solidFill>
                  <a:srgbClr val="FF0000"/>
                </a:solidFill>
              </a:rPr>
              <a:t>依照</a:t>
            </a:r>
            <a:r>
              <a:rPr lang="zh-TW" altLang="zh-TW" sz="2400" b="1" dirty="0" smtClean="0">
                <a:solidFill>
                  <a:srgbClr val="FF0000"/>
                </a:solidFill>
              </a:rPr>
              <a:t>使用</a:t>
            </a:r>
            <a:r>
              <a:rPr lang="zh-TW" altLang="en-US" sz="2400" b="1" dirty="0" smtClean="0">
                <a:solidFill>
                  <a:srgbClr val="FF0000"/>
                </a:solidFill>
              </a:rPr>
              <a:t>安全</a:t>
            </a:r>
            <a:r>
              <a:rPr lang="zh-TW" altLang="zh-TW" sz="2400" b="1" dirty="0" smtClean="0">
                <a:solidFill>
                  <a:srgbClr val="FF0000"/>
                </a:solidFill>
              </a:rPr>
              <a:t>性</a:t>
            </a:r>
            <a:r>
              <a:rPr lang="zh-TW" altLang="zh-TW" sz="2400" b="1" dirty="0">
                <a:solidFill>
                  <a:srgbClr val="FF0000"/>
                </a:solidFill>
              </a:rPr>
              <a:t>高低分成三級</a:t>
            </a:r>
            <a:r>
              <a:rPr lang="zh-TW" altLang="zh-TW" sz="2400" dirty="0"/>
              <a:t>即「處方藥、醫師藥師藥劑生指示藥（以下簡稱指示藥）、成藥」，了解藥品分級制度讓我們在使用上更安心</a:t>
            </a:r>
            <a:r>
              <a:rPr lang="zh-TW" altLang="zh-TW" sz="2400" dirty="0" smtClean="0"/>
              <a:t>，</a:t>
            </a:r>
            <a:r>
              <a:rPr lang="zh-TW" altLang="en-US" sz="2400" dirty="0" smtClean="0"/>
              <a:t>也</a:t>
            </a:r>
            <a:r>
              <a:rPr lang="zh-TW" altLang="zh-TW" sz="2400" dirty="0" smtClean="0"/>
              <a:t>是</a:t>
            </a:r>
            <a:r>
              <a:rPr lang="zh-TW" altLang="zh-TW" sz="2400" dirty="0"/>
              <a:t>方便政府藥品管理。</a:t>
            </a:r>
          </a:p>
          <a:p>
            <a:pPr marL="514350" indent="-339725" eaLnBrk="1" fontAlgn="auto" hangingPunct="1">
              <a:spcAft>
                <a:spcPts val="0"/>
              </a:spcAft>
              <a:buFont typeface="+mj-lt"/>
              <a:buAutoNum type="arabicPeriod"/>
              <a:defRPr/>
            </a:pPr>
            <a:r>
              <a:rPr lang="zh-TW" altLang="zh-TW" sz="2000" b="1" dirty="0"/>
              <a:t>「處方藥」</a:t>
            </a:r>
            <a:r>
              <a:rPr lang="zh-TW" altLang="zh-TW" sz="2000" b="1" dirty="0" smtClean="0"/>
              <a:t>：需</a:t>
            </a:r>
            <a:r>
              <a:rPr lang="zh-TW" altLang="zh-TW" sz="2000" b="1" dirty="0"/>
              <a:t>由醫師診斷、</a:t>
            </a:r>
            <a:r>
              <a:rPr lang="zh-TW" altLang="zh-TW" sz="2000" b="1" dirty="0">
                <a:solidFill>
                  <a:srgbClr val="FF0000"/>
                </a:solidFill>
              </a:rPr>
              <a:t>需要醫師</a:t>
            </a:r>
            <a:r>
              <a:rPr lang="zh-TW" altLang="zh-TW" sz="2000" b="1" dirty="0" smtClean="0">
                <a:solidFill>
                  <a:srgbClr val="FF0000"/>
                </a:solidFill>
              </a:rPr>
              <a:t>處方</a:t>
            </a:r>
            <a:r>
              <a:rPr lang="zh-TW" altLang="en-US" sz="2000" b="1" dirty="0" smtClean="0">
                <a:solidFill>
                  <a:srgbClr val="FF0000"/>
                </a:solidFill>
              </a:rPr>
              <a:t>、藥師調劑</a:t>
            </a:r>
            <a:r>
              <a:rPr lang="zh-TW" altLang="en-US" sz="2000" b="1" dirty="0" smtClean="0"/>
              <a:t>才</a:t>
            </a:r>
            <a:r>
              <a:rPr lang="zh-TW" altLang="zh-TW" sz="2000" b="1" dirty="0" smtClean="0"/>
              <a:t>可</a:t>
            </a:r>
            <a:r>
              <a:rPr lang="zh-TW" altLang="zh-TW" sz="2000" b="1" dirty="0"/>
              <a:t>使用</a:t>
            </a:r>
            <a:r>
              <a:rPr lang="zh-TW" altLang="en-US" sz="2000" b="1" dirty="0"/>
              <a:t>。</a:t>
            </a:r>
            <a:endParaRPr lang="zh-TW" altLang="zh-TW" sz="2000" dirty="0"/>
          </a:p>
          <a:p>
            <a:pPr marL="514350" indent="-339725" eaLnBrk="1" fontAlgn="auto" hangingPunct="1">
              <a:spcAft>
                <a:spcPts val="0"/>
              </a:spcAft>
              <a:buFont typeface="+mj-lt"/>
              <a:buAutoNum type="arabicPeriod"/>
              <a:defRPr/>
            </a:pPr>
            <a:r>
              <a:rPr lang="zh-TW" altLang="zh-TW" sz="2000" b="1" dirty="0"/>
              <a:t>「指示藥」</a:t>
            </a:r>
            <a:r>
              <a:rPr lang="zh-TW" altLang="zh-TW" sz="2000" b="1" dirty="0" smtClean="0"/>
              <a:t>：</a:t>
            </a:r>
            <a:r>
              <a:rPr lang="zh-TW" altLang="en-US" sz="2000" b="1" dirty="0"/>
              <a:t>使用上比處方藥安全</a:t>
            </a:r>
            <a:r>
              <a:rPr lang="zh-TW" altLang="zh-TW" sz="2000" b="1" dirty="0" smtClean="0"/>
              <a:t>，</a:t>
            </a:r>
            <a:r>
              <a:rPr lang="zh-TW" altLang="zh-TW" sz="2000" b="1" dirty="0"/>
              <a:t>不</a:t>
            </a:r>
            <a:r>
              <a:rPr lang="zh-TW" altLang="zh-TW" sz="2000" b="1" dirty="0" smtClean="0"/>
              <a:t>需</a:t>
            </a:r>
            <a:r>
              <a:rPr lang="zh-TW" altLang="en-US" sz="2000" b="1" dirty="0" smtClean="0"/>
              <a:t>要</a:t>
            </a:r>
            <a:r>
              <a:rPr lang="zh-TW" altLang="zh-TW" sz="2000" b="1" dirty="0" smtClean="0"/>
              <a:t>醫師</a:t>
            </a:r>
            <a:r>
              <a:rPr lang="zh-TW" altLang="zh-TW" sz="2000" b="1" dirty="0"/>
              <a:t>處方，但</a:t>
            </a:r>
            <a:r>
              <a:rPr lang="zh-TW" altLang="zh-TW" sz="2000" b="1" dirty="0">
                <a:solidFill>
                  <a:srgbClr val="FF0000"/>
                </a:solidFill>
              </a:rPr>
              <a:t>須由醫師、</a:t>
            </a:r>
            <a:r>
              <a:rPr lang="zh-TW" altLang="zh-TW" sz="2000" b="1" dirty="0" smtClean="0">
                <a:solidFill>
                  <a:srgbClr val="FF0000"/>
                </a:solidFill>
              </a:rPr>
              <a:t>藥師</a:t>
            </a:r>
            <a:r>
              <a:rPr lang="zh-TW" altLang="en-US" sz="2000" b="1" dirty="0" smtClean="0">
                <a:solidFill>
                  <a:srgbClr val="FF0000"/>
                </a:solidFill>
              </a:rPr>
              <a:t>及藥劑生</a:t>
            </a:r>
            <a:r>
              <a:rPr lang="zh-TW" altLang="zh-TW" sz="2000" b="1" dirty="0" smtClean="0">
                <a:solidFill>
                  <a:srgbClr val="FF0000"/>
                </a:solidFill>
              </a:rPr>
              <a:t>指示</a:t>
            </a:r>
            <a:r>
              <a:rPr lang="zh-TW" altLang="zh-TW" sz="2000" b="1" dirty="0">
                <a:solidFill>
                  <a:srgbClr val="FF0000"/>
                </a:solidFill>
              </a:rPr>
              <a:t>使用</a:t>
            </a:r>
            <a:r>
              <a:rPr lang="zh-TW" altLang="en-US" sz="2000" b="1" dirty="0"/>
              <a:t>。</a:t>
            </a:r>
            <a:endParaRPr lang="zh-TW" altLang="zh-TW" sz="2000" dirty="0"/>
          </a:p>
          <a:p>
            <a:pPr marL="514350" indent="-339725" eaLnBrk="1" fontAlgn="auto" hangingPunct="1">
              <a:spcAft>
                <a:spcPts val="0"/>
              </a:spcAft>
              <a:buFont typeface="+mj-lt"/>
              <a:buAutoNum type="arabicPeriod"/>
              <a:defRPr/>
            </a:pPr>
            <a:r>
              <a:rPr lang="zh-TW" altLang="zh-TW" sz="2000" b="1" dirty="0"/>
              <a:t>「成藥」</a:t>
            </a:r>
            <a:r>
              <a:rPr lang="zh-TW" altLang="zh-TW" sz="2000" b="1" dirty="0" smtClean="0"/>
              <a:t>：</a:t>
            </a:r>
            <a:r>
              <a:rPr lang="zh-TW" altLang="en-US" sz="2000" b="1" dirty="0" smtClean="0"/>
              <a:t>安全性高</a:t>
            </a:r>
            <a:r>
              <a:rPr lang="zh-TW" altLang="zh-TW" sz="2000" b="1" dirty="0" smtClean="0"/>
              <a:t>，</a:t>
            </a:r>
            <a:r>
              <a:rPr lang="zh-TW" altLang="zh-TW" sz="2000" b="1" dirty="0"/>
              <a:t>作用緩和，民眾</a:t>
            </a:r>
            <a:r>
              <a:rPr lang="zh-TW" altLang="zh-TW" sz="2000" b="1" dirty="0">
                <a:solidFill>
                  <a:srgbClr val="FF0000"/>
                </a:solidFill>
              </a:rPr>
              <a:t>可以自行購買</a:t>
            </a:r>
            <a:r>
              <a:rPr lang="zh-TW" altLang="zh-TW" sz="2000" b="1" dirty="0"/>
              <a:t>使用</a:t>
            </a:r>
            <a:r>
              <a:rPr lang="zh-TW" altLang="en-US" sz="2000" b="1" dirty="0" smtClean="0"/>
              <a:t>。</a:t>
            </a:r>
            <a:endParaRPr lang="zh-TW" altLang="zh-TW" sz="2000" dirty="0"/>
          </a:p>
        </p:txBody>
      </p:sp>
      <p:pic>
        <p:nvPicPr>
          <p:cNvPr id="19460" name="圖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標題 1"/>
          <p:cNvSpPr>
            <a:spLocks noGrp="1"/>
          </p:cNvSpPr>
          <p:nvPr>
            <p:ph type="title"/>
          </p:nvPr>
        </p:nvSpPr>
        <p:spPr>
          <a:xfrm>
            <a:off x="457200" y="115889"/>
            <a:ext cx="8229600" cy="747712"/>
          </a:xfrm>
        </p:spPr>
        <p:txBody>
          <a:bodyPr rtlCol="0">
            <a:normAutofit/>
          </a:bodyPr>
          <a:lstStyle/>
          <a:p>
            <a:pPr eaLnBrk="1" fontAlgn="auto" hangingPunct="1">
              <a:spcAft>
                <a:spcPts val="0"/>
              </a:spcAft>
              <a:defRPr/>
            </a:pPr>
            <a:r>
              <a:rPr lang="zh-TW" altLang="en-US" sz="3200" b="1" kern="0" dirty="0">
                <a:solidFill>
                  <a:srgbClr val="003399"/>
                </a:solidFill>
                <a:latin typeface="微軟正黑體" panose="020B0604030504040204" pitchFamily="34" charset="-120"/>
                <a:ea typeface="微軟正黑體" panose="020B0604030504040204" pitchFamily="34" charset="-120"/>
              </a:rPr>
              <a:t>能力一  做身體的主人 </a:t>
            </a:r>
          </a:p>
        </p:txBody>
      </p:sp>
      <p:sp>
        <p:nvSpPr>
          <p:cNvPr id="2" name="投影片編號版面配置區 1"/>
          <p:cNvSpPr>
            <a:spLocks noGrp="1"/>
          </p:cNvSpPr>
          <p:nvPr>
            <p:ph type="sldNum" sz="quarter" idx="4294967295"/>
          </p:nvPr>
        </p:nvSpPr>
        <p:spPr>
          <a:xfrm>
            <a:off x="6948488"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173F-7835-46AF-B23F-AC1CD583B554}" type="slidenum">
              <a:rPr kumimoji="0" lang="zh-TW"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976764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927" y="209353"/>
            <a:ext cx="8208144" cy="576064"/>
          </a:xfrm>
        </p:spPr>
        <p:txBody>
          <a:bodyPr rtlCol="0">
            <a:normAutofit fontScale="90000"/>
          </a:bodyPr>
          <a:lstStyle/>
          <a:p>
            <a:pPr eaLnBrk="1" fontAlgn="auto" hangingPunct="1">
              <a:spcAft>
                <a:spcPts val="0"/>
              </a:spcAft>
              <a:defRPr/>
            </a:pPr>
            <a:r>
              <a:rPr lang="zh-TW" altLang="en-US" sz="3200" b="1" kern="0" dirty="0" smtClean="0">
                <a:solidFill>
                  <a:schemeClr val="tx2"/>
                </a:solidFill>
                <a:latin typeface="微軟正黑體" panose="020B0604030504040204" pitchFamily="34" charset="-120"/>
                <a:ea typeface="微軟正黑體" panose="020B0604030504040204" pitchFamily="34" charset="-120"/>
              </a:rPr>
              <a:t>藥品依安全性高低分為三級</a:t>
            </a:r>
            <a:endParaRPr lang="zh-TW" altLang="en-US" sz="3200" dirty="0">
              <a:solidFill>
                <a:schemeClr val="tx2"/>
              </a:solidFill>
              <a:latin typeface="微軟正黑體" panose="020B0604030504040204" pitchFamily="34" charset="-120"/>
              <a:ea typeface="微軟正黑體" panose="020B0604030504040204" pitchFamily="34" charset="-120"/>
            </a:endParaRPr>
          </a:p>
        </p:txBody>
      </p:sp>
      <p:graphicFrame>
        <p:nvGraphicFramePr>
          <p:cNvPr id="6" name="Group 24"/>
          <p:cNvGraphicFramePr>
            <a:graphicFrameLocks noGrp="1"/>
          </p:cNvGraphicFramePr>
          <p:nvPr>
            <p:ph idx="1"/>
            <p:extLst/>
          </p:nvPr>
        </p:nvGraphicFramePr>
        <p:xfrm>
          <a:off x="457199" y="980728"/>
          <a:ext cx="8229601" cy="5443538"/>
        </p:xfrm>
        <a:graphic>
          <a:graphicData uri="http://schemas.openxmlformats.org/drawingml/2006/table">
            <a:tbl>
              <a:tblPr/>
              <a:tblGrid>
                <a:gridCol w="1046135">
                  <a:extLst>
                    <a:ext uri="{9D8B030D-6E8A-4147-A177-3AD203B41FA5}">
                      <a16:colId xmlns:a16="http://schemas.microsoft.com/office/drawing/2014/main" xmlns="" val="20000"/>
                    </a:ext>
                  </a:extLst>
                </a:gridCol>
                <a:gridCol w="3591733">
                  <a:extLst>
                    <a:ext uri="{9D8B030D-6E8A-4147-A177-3AD203B41FA5}">
                      <a16:colId xmlns:a16="http://schemas.microsoft.com/office/drawing/2014/main" xmlns="" val="20001"/>
                    </a:ext>
                  </a:extLst>
                </a:gridCol>
                <a:gridCol w="3591733">
                  <a:extLst>
                    <a:ext uri="{9D8B030D-6E8A-4147-A177-3AD203B41FA5}">
                      <a16:colId xmlns:a16="http://schemas.microsoft.com/office/drawing/2014/main" xmlns="" val="20002"/>
                    </a:ext>
                  </a:extLst>
                </a:gridCol>
              </a:tblGrid>
              <a:tr h="332759">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藥物分級</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說 明</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tc>
                  <a:txBody>
                    <a:bodyPr/>
                    <a:lstStyle/>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注意事項</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A0AFF"/>
                    </a:solidFill>
                  </a:tcPr>
                </a:tc>
                <a:extLst>
                  <a:ext uri="{0D108BD9-81ED-4DB2-BD59-A6C34878D82A}">
                    <a16:rowId xmlns:a16="http://schemas.microsoft.com/office/drawing/2014/main" xmlns="" val="10000"/>
                  </a:ext>
                </a:extLst>
              </a:tr>
              <a:tr h="1780644">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成藥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使用上比指示藥安全</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不須醫藥專業人員指示</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，即可自行依藥品標示之適應症及用法用量使用，如綠油精、</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白花</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油等。</a:t>
                      </a: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defRPr/>
                      </a:pPr>
                      <a:r>
                        <a:rPr lang="zh-TW" altLang="en-US" sz="16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請仔細閱讀產品所附的藥品標示、說明書等相關資訊，適時適量的使用是很重要的。</a:t>
                      </a: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外包裝上會標示成藥字樣且一定要標示</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成製字第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defRPr/>
                      </a:pPr>
                      <a:r>
                        <a:rPr lang="zh-TW" altLang="en-US" sz="1600" kern="1200" baseline="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「甲類成藥」或「乙類成藥」</a:t>
                      </a: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endParaRPr kumimoji="0" lang="zh-TW" altLang="en-US"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Tx/>
                        <a:buNone/>
                        <a:tabLst/>
                      </a:pPr>
                      <a:endPar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032119">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指示藥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不需醫師處方，只要在</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使用前請教藥師、藥劑生或醫師</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，即可自行購買，</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例如部份之胃腸用藥、</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綜合感冒藥</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endPar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p>
                      <a:pPr marL="457200" indent="-457200">
                        <a:buFont typeface="+mj-lt"/>
                        <a:buAutoNum type="arabicPeriod"/>
                      </a:pPr>
                      <a:r>
                        <a:rPr lang="zh-TW" altLang="en-US" sz="1600" kern="1200" baseline="0" dirty="0" smtClean="0">
                          <a:solidFill>
                            <a:schemeClr val="tx1"/>
                          </a:solidFill>
                          <a:latin typeface="Times New Roman" panose="02020603050405020304" pitchFamily="18" charset="0"/>
                          <a:ea typeface="標楷體" pitchFamily="65" charset="-120"/>
                          <a:cs typeface="Times New Roman" panose="02020603050405020304" pitchFamily="18" charset="0"/>
                        </a:rPr>
                        <a:t>請仔細閱讀產品所附的藥品標示、說明書等相關資訊，請遵照醫師、藥師、藥劑生指示用藥，若病情未改善或加重時，應即刻就診。</a:t>
                      </a: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衛部</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藥製字第</a:t>
                      </a:r>
                      <a:r>
                        <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1600" b="0" i="0" u="none" strike="noStrike" kern="1200"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標示字樣</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「指示藥品」，</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醫師、藥師</a:t>
                      </a:r>
                      <a:r>
                        <a:rPr kumimoji="0" lang="en-US" altLang="zh-TW"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藥劑生</a:t>
                      </a:r>
                      <a:r>
                        <a:rPr kumimoji="0" lang="en-US" altLang="zh-TW"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指示藥</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98016">
                <a:tc>
                  <a:txBody>
                    <a:bodyPr/>
                    <a:lstStyle/>
                    <a:p>
                      <a:pPr marL="0" marR="0" lvl="0" indent="0" algn="ctr" defTabSz="914400" rtl="0" eaLnBrk="1" fontAlgn="base" latinLnBrk="0" hangingPunct="1">
                        <a:lnSpc>
                          <a:spcPts val="1875"/>
                        </a:lnSpc>
                        <a:spcBef>
                          <a:spcPct val="0"/>
                        </a:spcBef>
                        <a:spcAft>
                          <a:spcPct val="0"/>
                        </a:spcAft>
                        <a:buClrTx/>
                        <a:buSzTx/>
                        <a:buFontTx/>
                        <a:buNone/>
                        <a:tabLst/>
                      </a:pPr>
                      <a:endParaRPr kumimoji="0" lang="en-US" altLang="zh-TW"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base" latinLnBrk="0" hangingPunct="1">
                        <a:lnSpc>
                          <a:spcPts val="1875"/>
                        </a:lnSpc>
                        <a:spcBef>
                          <a:spcPct val="0"/>
                        </a:spcBef>
                        <a:spcAft>
                          <a:spcPct val="0"/>
                        </a:spcAft>
                        <a:buClrTx/>
                        <a:buSzTx/>
                        <a:buFontTx/>
                        <a:buNone/>
                        <a:tabLst/>
                      </a:pPr>
                      <a:r>
                        <a:rPr kumimoji="0" lang="zh-TW" altLang="en-US" sz="1600" b="1"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rPr>
                        <a:t>處方藥</a:t>
                      </a:r>
                      <a:endParaRPr kumimoji="0" lang="zh-TW" altLang="en-US" sz="1600" b="0" i="0" u="none" strike="noStrike" cap="none" normalizeH="0" baseline="0" dirty="0" smtClean="0">
                        <a:ln>
                          <a:noFill/>
                        </a:ln>
                        <a:solidFill>
                          <a:srgbClr val="FFFFFF"/>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60FF"/>
                    </a:solidFill>
                  </a:tcPr>
                </a:tc>
                <a:tc>
                  <a:txBody>
                    <a:bodyPr/>
                    <a:lstStyle/>
                    <a:p>
                      <a:pPr marL="0" marR="0" lvl="0" indent="0" algn="l" defTabSz="914400" rtl="0" eaLnBrk="1" fontAlgn="base" latinLnBrk="0" hangingPunct="1">
                        <a:lnSpc>
                          <a:spcPts val="1875"/>
                        </a:lnSpc>
                        <a:spcBef>
                          <a:spcPct val="0"/>
                        </a:spcBef>
                        <a:spcAft>
                          <a:spcPct val="0"/>
                        </a:spcAft>
                        <a:buClrTx/>
                        <a:buSzTx/>
                        <a:buFontTx/>
                        <a:buNone/>
                        <a:tabLst/>
                      </a:pP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必須由</a:t>
                      </a:r>
                      <a:r>
                        <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醫師處方</a:t>
                      </a:r>
                      <a:r>
                        <a:rPr kumimoji="0" lang="zh-TW"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才能由經藥事人員調劑供應。</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例如克流感、安眠藥中的使蒂諾斯、抗生素</a:t>
                      </a:r>
                      <a:r>
                        <a:rPr kumimoji="0" lang="en-US" altLang="zh-TW"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rPr>
                        <a:t>等。</a:t>
                      </a:r>
                    </a:p>
                    <a:p>
                      <a:pPr marL="0" marR="0" lvl="0" indent="0" algn="l" defTabSz="914400" rtl="0" eaLnBrk="1" fontAlgn="base" latinLnBrk="0" hangingPunct="1">
                        <a:lnSpc>
                          <a:spcPts val="1875"/>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ts val="1875"/>
                        </a:lnSpc>
                        <a:spcBef>
                          <a:spcPct val="0"/>
                        </a:spcBef>
                        <a:spcAft>
                          <a:spcPct val="0"/>
                        </a:spcAft>
                        <a:buClrTx/>
                        <a:buSzTx/>
                        <a:buFont typeface="Calibri" pitchFamily="34" charset="0"/>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外包裝會標示</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衛部藥製字第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衛</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部</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藥</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輸</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字第</a:t>
                      </a:r>
                      <a:r>
                        <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OOOOOO</a:t>
                      </a:r>
                      <a:r>
                        <a:rPr kumimoji="0" lang="zh-TW"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號</a:t>
                      </a:r>
                      <a:r>
                        <a:rPr kumimoji="0" lang="zh-TW" altLang="en-US"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字樣。</a:t>
                      </a:r>
                      <a:endParaRPr kumimoji="0" lang="en-US" altLang="zh-TW" sz="1600" b="0" i="0" u="none" strike="noStrike" cap="none" normalizeH="0" baseline="0" dirty="0" smtClean="0">
                        <a:ln>
                          <a:noFill/>
                        </a:ln>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457200" marR="0" lvl="0" indent="-457200" algn="l" defTabSz="914400" rtl="0" eaLnBrk="1" fontAlgn="base" latinLnBrk="0" hangingPunct="1">
                        <a:lnSpc>
                          <a:spcPts val="1875"/>
                        </a:lnSpc>
                        <a:spcBef>
                          <a:spcPct val="0"/>
                        </a:spcBef>
                        <a:spcAft>
                          <a:spcPct val="0"/>
                        </a:spcAft>
                        <a:buClrTx/>
                        <a:buSzTx/>
                        <a:buFont typeface="+mj-lt"/>
                        <a:buAutoNum type="arabicPeriod"/>
                        <a:tabLst/>
                      </a:pPr>
                      <a:r>
                        <a:rPr kumimoji="0" lang="zh-TW" altLang="en-US"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標示字樣</a:t>
                      </a:r>
                      <a:r>
                        <a:rPr kumimoji="0" lang="zh-TW" altLang="zh-TW" sz="1600" b="0" i="0" u="none" strike="noStrike" cap="none" normalizeH="0" baseline="0" dirty="0" smtClean="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本藥須由醫師處方使用或限由醫師使用</a:t>
                      </a:r>
                      <a:r>
                        <a:rPr kumimoji="0" lang="zh-TW" altLang="zh-TW"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600" b="0" i="0" u="none" strike="noStrike" kern="1200" cap="none" normalizeH="0" baseline="0" dirty="0" smtClean="0">
                          <a:ln>
                            <a:noFill/>
                          </a:ln>
                          <a:solidFill>
                            <a:srgbClr val="7030A0"/>
                          </a:solidFill>
                          <a:effectLst/>
                          <a:latin typeface="Times New Roman" panose="02020603050405020304" pitchFamily="18" charset="0"/>
                          <a:ea typeface="標楷體" pitchFamily="65" charset="-120"/>
                          <a:cs typeface="Times New Roman" panose="02020603050405020304" pitchFamily="18" charset="0"/>
                        </a:rPr>
                        <a:t>。</a:t>
                      </a:r>
                    </a:p>
                  </a:txBody>
                  <a:tcPr marL="90089" marR="90089"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3" name="投影片編號版面配置區 2"/>
          <p:cNvSpPr>
            <a:spLocks noGrp="1"/>
          </p:cNvSpPr>
          <p:nvPr>
            <p:ph type="sldNum" sz="quarter" idx="4294967295"/>
          </p:nvPr>
        </p:nvSpPr>
        <p:spPr/>
        <p:txBody>
          <a:bodyPr/>
          <a:lstStyle/>
          <a:p>
            <a:pPr>
              <a:defRPr/>
            </a:pPr>
            <a:endParaRPr lang="zh-TW" altLang="en-US" dirty="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016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佈景主題1">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鳳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bg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229</TotalTime>
  <Words>3763</Words>
  <Application>Microsoft Office PowerPoint</Application>
  <PresentationFormat>如螢幕大小 (4:3)</PresentationFormat>
  <Paragraphs>324</Paragraphs>
  <Slides>44</Slides>
  <Notes>19</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44</vt:i4>
      </vt:variant>
    </vt:vector>
  </HeadingPairs>
  <TitlesOfParts>
    <vt:vector size="56" baseType="lpstr">
      <vt:lpstr>黑体</vt:lpstr>
      <vt:lpstr>华文细黑</vt:lpstr>
      <vt:lpstr>微軟正黑體</vt:lpstr>
      <vt:lpstr>新細明體</vt:lpstr>
      <vt:lpstr>標楷體</vt:lpstr>
      <vt:lpstr>Arial</vt:lpstr>
      <vt:lpstr>Calibri</vt:lpstr>
      <vt:lpstr>Goudy Old Style</vt:lpstr>
      <vt:lpstr>Times New Roman</vt:lpstr>
      <vt:lpstr>Wingdings</vt:lpstr>
      <vt:lpstr>佈景主題1</vt:lpstr>
      <vt:lpstr>自訂設計</vt:lpstr>
      <vt:lpstr>PowerPoint 簡報</vt:lpstr>
      <vt:lpstr>背景</vt:lpstr>
      <vt:lpstr>吃了沒效 高中生狂吞止痛藥中毒</vt:lpstr>
      <vt:lpstr>學童過去一年使用至藥局購買藥品的情形</vt:lpstr>
      <vt:lpstr>學生用藥素養仍需再加強</vt:lpstr>
      <vt:lpstr>不當使用指示藥與成藥的結果</vt:lpstr>
      <vt:lpstr>PowerPoint 簡報</vt:lpstr>
      <vt:lpstr>能力一  做身體的主人 </vt:lpstr>
      <vt:lpstr>藥品依安全性高低分為三級</vt:lpstr>
      <vt:lpstr>能力一  做身體的主人 </vt:lpstr>
      <vt:lpstr>能力一  做身體的主人 </vt:lpstr>
      <vt:lpstr>能力一  做身體的主人 </vt:lpstr>
      <vt:lpstr>藥品標示要看清，詢問藥師最安心</vt:lpstr>
      <vt:lpstr>能力二  清楚表達自己的身體狀況</vt:lpstr>
      <vt:lpstr>能力三  看清楚藥品標示</vt:lpstr>
      <vt:lpstr>能力三  看清楚藥品標示</vt:lpstr>
      <vt:lpstr>看清楚藥品標示-藥品外包裝(新)</vt:lpstr>
      <vt:lpstr>能力三  看清楚藥品標示</vt:lpstr>
      <vt:lpstr>能力四  清楚用藥方法、時間</vt:lpstr>
      <vt:lpstr>能力四  清楚用藥方法、時間</vt:lpstr>
      <vt:lpstr>能力五  與醫師、藥師作朋友</vt:lpstr>
      <vt:lpstr>正確使用指示藥、成藥-三要二不原則</vt:lpstr>
      <vt:lpstr>PowerPoint 簡報</vt:lpstr>
      <vt:lpstr>PowerPoint 簡報</vt:lpstr>
      <vt:lpstr>五大核心能力生活技能正確用藥教案</vt:lpstr>
      <vt:lpstr>「我家藥健康」親子劇徵選獲獎影片</vt:lpstr>
      <vt:lpstr>「我家藥健康」學習單徵選獲獎作品</vt:lpstr>
      <vt:lpstr>桃園市神農小學堂正確用藥競賽/藥師營活動</vt:lpstr>
      <vt:lpstr>新北市正確用藥小尖兵-一校一藥師</vt:lpstr>
      <vt:lpstr>一、學校健康政策~正確用藥教育結盟</vt:lpstr>
      <vt:lpstr>二、健康教學活動~教師正確用藥增能</vt:lpstr>
      <vt:lpstr>二、健康教學活動~藥局參訪活動</vt:lpstr>
      <vt:lpstr>二、健康教學活動~正確用藥課程</vt:lpstr>
      <vt:lpstr>三、學校物質環境~正確用藥創作展示</vt:lpstr>
      <vt:lpstr>四、學校社會環境~正確用藥活動</vt:lpstr>
      <vt:lpstr>五、社區關係~正確用藥親職教育推廣</vt:lpstr>
      <vt:lpstr>六、健康服務~社區正確用藥宣導</vt:lpstr>
      <vt:lpstr>學生接受過正確用藥教育比率提升</vt:lpstr>
      <vt:lpstr>學生了解藥品分級與藥盒素養顯著提升</vt:lpstr>
      <vt:lpstr>學生正確用藥效能顯著提升</vt:lpstr>
      <vt:lpstr>學生過去一年正確用藥行為比率上升</vt:lpstr>
      <vt:lpstr>學生取得不明藥品來源比率下降</vt:lpstr>
      <vt:lpstr>正確用藥教育網站資源</vt:lpstr>
      <vt:lpstr>感謝師長與藥師 正確用藥從小紮根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NTNU</dc:creator>
  <cp:lastModifiedBy>Fong-ching Chang</cp:lastModifiedBy>
  <cp:revision>961</cp:revision>
  <dcterms:created xsi:type="dcterms:W3CDTF">2012-02-23T06:45:05Z</dcterms:created>
  <dcterms:modified xsi:type="dcterms:W3CDTF">2019-01-12T04:36:22Z</dcterms:modified>
</cp:coreProperties>
</file>