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311" r:id="rId3"/>
    <p:sldId id="315" r:id="rId4"/>
    <p:sldId id="312" r:id="rId5"/>
    <p:sldId id="313" r:id="rId6"/>
    <p:sldId id="314" r:id="rId7"/>
    <p:sldId id="260" r:id="rId8"/>
    <p:sldId id="316" r:id="rId9"/>
    <p:sldId id="318" r:id="rId10"/>
    <p:sldId id="319" r:id="rId11"/>
    <p:sldId id="320" r:id="rId12"/>
    <p:sldId id="321" r:id="rId13"/>
    <p:sldId id="322" r:id="rId14"/>
    <p:sldId id="317" r:id="rId15"/>
    <p:sldId id="323" r:id="rId16"/>
  </p:sldIdLst>
  <p:sldSz cx="12192000" cy="6858000"/>
  <p:notesSz cx="7104063" cy="10234613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AB77"/>
    <a:srgbClr val="F2E05A"/>
    <a:srgbClr val="BBC56F"/>
    <a:srgbClr val="FF781D"/>
    <a:srgbClr val="F2F2F2"/>
    <a:srgbClr val="FF9899"/>
    <a:srgbClr val="62B468"/>
    <a:srgbClr val="9B9B9B"/>
    <a:srgbClr val="6FBFA4"/>
    <a:srgbClr val="B4D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504" y="108"/>
      </p:cViewPr>
      <p:guideLst>
        <p:guide orient="horz" pos="218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490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084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445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54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842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95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8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91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56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36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42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817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1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2019/5/1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2019/5/1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6"/>
          <a:srcRect l="33418" t="55781" r="62311" b="39122"/>
          <a:stretch/>
        </p:blipFill>
        <p:spPr>
          <a:xfrm>
            <a:off x="-58140" y="1"/>
            <a:ext cx="12327103" cy="686689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76835" y="3261995"/>
            <a:ext cx="12327890" cy="3604260"/>
            <a:chOff x="-121" y="5137"/>
            <a:chExt cx="19414" cy="5676"/>
          </a:xfrm>
        </p:grpSpPr>
        <p:pic>
          <p:nvPicPr>
            <p:cNvPr id="2" name="图片 1" descr="交通背景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21" y="5137"/>
              <a:ext cx="9778" cy="5677"/>
            </a:xfrm>
            <a:prstGeom prst="rect">
              <a:avLst/>
            </a:prstGeom>
          </p:spPr>
        </p:pic>
        <p:pic>
          <p:nvPicPr>
            <p:cNvPr id="5" name="图片 4" descr="交通背景图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515" y="5137"/>
              <a:ext cx="9778" cy="5677"/>
            </a:xfrm>
            <a:prstGeom prst="rect">
              <a:avLst/>
            </a:prstGeom>
          </p:spPr>
        </p:pic>
      </p:grp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825" y="4777105"/>
            <a:ext cx="3218180" cy="2275205"/>
          </a:xfrm>
          <a:prstGeom prst="rect">
            <a:avLst/>
          </a:prstGeom>
        </p:spPr>
      </p:pic>
      <p:pic>
        <p:nvPicPr>
          <p:cNvPr id="3" name="Rob Simonsen - Duncan's Them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62640" y="-641985"/>
            <a:ext cx="609600" cy="609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9C65368-71C1-41AA-8604-DC3E601E1E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1346" r="54920" b="57817"/>
          <a:stretch/>
        </p:blipFill>
        <p:spPr>
          <a:xfrm>
            <a:off x="872238" y="1105049"/>
            <a:ext cx="2042484" cy="232369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CF7B4DB-70C7-4048-98B0-6E1483629E1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18" b="88585" l="5865" r="47219">
                        <a14:foregroundMark x1="25333" y1="61265" x2="25333" y2="61265"/>
                        <a14:foregroundMark x1="22249" y1="64600" x2="22249" y2="64600"/>
                        <a14:foregroundMark x1="28658" y1="65797" x2="28658" y2="65797"/>
                        <a14:foregroundMark x1="24184" y1="59299" x2="24184" y2="59299"/>
                        <a14:foregroundMark x1="21161" y1="58914" x2="20556" y2="58914"/>
                        <a14:foregroundMark x1="27509" y1="61265" x2="26119" y2="61265"/>
                        <a14:foregroundMark x1="15840" y1="65797" x2="13906" y2="6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2" t="56366" r="51517" b="10047"/>
          <a:stretch/>
        </p:blipFill>
        <p:spPr>
          <a:xfrm>
            <a:off x="5891846" y="898096"/>
            <a:ext cx="2286000" cy="253090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F796B67-248A-4A88-9AB7-4DE873E91D7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01" b="41300" l="52056" r="93229">
                        <a14:foregroundMark x1="76300" y1="16204" x2="73519" y2="18555"/>
                        <a14:foregroundMark x1="79323" y1="28217" x2="77932" y2="29585"/>
                        <a14:foregroundMark x1="81016" y1="33519" x2="80472" y2="33903"/>
                        <a14:foregroundMark x1="74063" y1="33519" x2="74063" y2="33519"/>
                        <a14:foregroundMark x1="88755" y1="33305" x2="88755" y2="33305"/>
                        <a14:foregroundMark x1="88513" y1="36853" x2="88513" y2="3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00" t="11110" r="6503" b="58054"/>
          <a:stretch/>
        </p:blipFill>
        <p:spPr>
          <a:xfrm>
            <a:off x="3271971" y="1105049"/>
            <a:ext cx="2264491" cy="232369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E74E4F8-1D31-4F8E-8EAD-36F5C86A4A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145" b="87687" l="50605" r="92866">
                        <a14:foregroundMark x1="59855" y1="71612" x2="56530" y2="71184"/>
                        <a14:foregroundMark x1="58706" y1="81231" x2="55381" y2="84352"/>
                        <a14:foregroundMark x1="87062" y1="81018" x2="90387" y2="84566"/>
                        <a14:foregroundMark x1="74002" y1="72595" x2="72914" y2="70415"/>
                        <a14:foregroundMark x1="74305" y1="75331" x2="70677" y2="75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7" t="57348" r="6422" b="12012"/>
          <a:stretch/>
        </p:blipFill>
        <p:spPr>
          <a:xfrm>
            <a:off x="8317446" y="323317"/>
            <a:ext cx="3074890" cy="31056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01311" y="769677"/>
            <a:ext cx="4426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旋轉轉盤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4297523" y="1047030"/>
            <a:ext cx="74483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 dirty="0">
                <a:solidFill>
                  <a:srgbClr val="BBC56F"/>
                </a:solidFill>
              </a:rPr>
              <a:t>決定此回合門診</a:t>
            </a:r>
            <a:r>
              <a:rPr lang="zh-TW" altLang="en-US" sz="4600" b="1" dirty="0">
                <a:solidFill>
                  <a:schemeClr val="accent1"/>
                </a:solidFill>
              </a:rPr>
              <a:t>休息</a:t>
            </a:r>
            <a:r>
              <a:rPr lang="zh-TW" altLang="en-US" sz="4600" b="1" dirty="0">
                <a:solidFill>
                  <a:srgbClr val="BBC56F"/>
                </a:solidFill>
              </a:rPr>
              <a:t>或</a:t>
            </a:r>
            <a:r>
              <a:rPr lang="zh-TW" altLang="en-US" sz="4600" b="1" dirty="0">
                <a:solidFill>
                  <a:srgbClr val="FF0000"/>
                </a:solidFill>
              </a:rPr>
              <a:t>看診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275">
            <a:off x="943941" y="2215190"/>
            <a:ext cx="3628891" cy="3620881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3705554" y="4377584"/>
            <a:ext cx="7448361" cy="1810752"/>
            <a:chOff x="3705554" y="4377584"/>
            <a:chExt cx="7448361" cy="1810752"/>
          </a:xfrm>
        </p:grpSpPr>
        <p:sp>
          <p:nvSpPr>
            <p:cNvPr id="29" name="文字方塊 28"/>
            <p:cNvSpPr txBox="1"/>
            <p:nvPr/>
          </p:nvSpPr>
          <p:spPr>
            <a:xfrm>
              <a:off x="3705554" y="4377584"/>
              <a:ext cx="7448361" cy="181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6700"/>
                </a:lnSpc>
              </a:pPr>
              <a:r>
                <a:rPr lang="zh-TW" altLang="en-US" sz="4600" b="1" dirty="0">
                  <a:solidFill>
                    <a:srgbClr val="BBC56F"/>
                  </a:solidFill>
                </a:rPr>
                <a:t>當轉到             </a:t>
              </a:r>
              <a:endParaRPr lang="en-US" altLang="zh-TW" sz="4600" b="1" dirty="0">
                <a:solidFill>
                  <a:srgbClr val="BBC56F"/>
                </a:solidFill>
              </a:endParaRPr>
            </a:p>
            <a:p>
              <a:pPr>
                <a:lnSpc>
                  <a:spcPts val="6700"/>
                </a:lnSpc>
              </a:pPr>
              <a:r>
                <a:rPr lang="zh-TW" altLang="en-US" sz="4600" b="1" dirty="0">
                  <a:solidFill>
                    <a:srgbClr val="BBC56F"/>
                  </a:solidFill>
                </a:rPr>
                <a:t>此回合病患無法至門診治療</a:t>
              </a:r>
              <a:endParaRPr lang="zh-TW" altLang="en-US" sz="4600" b="1" dirty="0">
                <a:solidFill>
                  <a:srgbClr val="FF0000"/>
                </a:solidFill>
              </a:endParaRPr>
            </a:p>
          </p:txBody>
        </p:sp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5"/>
            <a:srcRect l="12895" t="48689" r="70756" b="39653"/>
            <a:stretch/>
          </p:blipFill>
          <p:spPr>
            <a:xfrm>
              <a:off x="5621291" y="4465343"/>
              <a:ext cx="2016000" cy="808639"/>
            </a:xfrm>
            <a:prstGeom prst="roundRect">
              <a:avLst>
                <a:gd name="adj" fmla="val 15334"/>
              </a:avLst>
            </a:prstGeom>
          </p:spPr>
        </p:pic>
      </p:grpSp>
      <p:sp>
        <p:nvSpPr>
          <p:cNvPr id="18" name="等腰三角形 17"/>
          <p:cNvSpPr/>
          <p:nvPr/>
        </p:nvSpPr>
        <p:spPr>
          <a:xfrm rot="10800000">
            <a:off x="2401775" y="1987471"/>
            <a:ext cx="676813" cy="763217"/>
          </a:xfrm>
          <a:prstGeom prst="triangle">
            <a:avLst/>
          </a:prstGeom>
          <a:solidFill>
            <a:srgbClr val="F2E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1643588" y="2302599"/>
            <a:ext cx="1204416" cy="1204416"/>
            <a:chOff x="1641712" y="2097733"/>
            <a:chExt cx="1204416" cy="1204416"/>
          </a:xfrm>
        </p:grpSpPr>
        <p:pic>
          <p:nvPicPr>
            <p:cNvPr id="23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712" y="2097733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/>
            <p:cNvSpPr txBox="1"/>
            <p:nvPr/>
          </p:nvSpPr>
          <p:spPr>
            <a:xfrm>
              <a:off x="1979684" y="2112954"/>
              <a:ext cx="681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585593" y="2302599"/>
            <a:ext cx="1204416" cy="1211566"/>
            <a:chOff x="3632165" y="2090583"/>
            <a:chExt cx="1204416" cy="1211566"/>
          </a:xfrm>
        </p:grpSpPr>
        <p:pic>
          <p:nvPicPr>
            <p:cNvPr id="31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165" y="2097733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字方塊 31"/>
            <p:cNvSpPr txBox="1"/>
            <p:nvPr/>
          </p:nvSpPr>
          <p:spPr>
            <a:xfrm>
              <a:off x="3987234" y="2090583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5527597" y="2302599"/>
            <a:ext cx="1204416" cy="1204416"/>
            <a:chOff x="5562278" y="2123864"/>
            <a:chExt cx="1204416" cy="1204416"/>
          </a:xfrm>
        </p:grpSpPr>
        <p:pic>
          <p:nvPicPr>
            <p:cNvPr id="34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278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文字方塊 34"/>
            <p:cNvSpPr txBox="1"/>
            <p:nvPr/>
          </p:nvSpPr>
          <p:spPr>
            <a:xfrm>
              <a:off x="5911132" y="2123864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7469601" y="2302599"/>
            <a:ext cx="1204416" cy="1204416"/>
            <a:chOff x="7520791" y="2123864"/>
            <a:chExt cx="1204416" cy="1204416"/>
          </a:xfrm>
        </p:grpSpPr>
        <p:pic>
          <p:nvPicPr>
            <p:cNvPr id="37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791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文字方塊 37"/>
            <p:cNvSpPr txBox="1"/>
            <p:nvPr/>
          </p:nvSpPr>
          <p:spPr>
            <a:xfrm>
              <a:off x="7847343" y="2133814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9411606" y="2302599"/>
            <a:ext cx="1204416" cy="1204416"/>
            <a:chOff x="9422357" y="2123864"/>
            <a:chExt cx="1204416" cy="1204416"/>
          </a:xfrm>
        </p:grpSpPr>
        <p:pic>
          <p:nvPicPr>
            <p:cNvPr id="40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357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文字方塊 40"/>
            <p:cNvSpPr txBox="1"/>
            <p:nvPr/>
          </p:nvSpPr>
          <p:spPr>
            <a:xfrm>
              <a:off x="9771211" y="2142852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798798" y="892847"/>
            <a:ext cx="10545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每回合各組抽取一張病患卡</a:t>
            </a:r>
          </a:p>
        </p:txBody>
      </p:sp>
      <p:sp>
        <p:nvSpPr>
          <p:cNvPr id="7" name="矩形 6"/>
          <p:cNvSpPr/>
          <p:nvPr/>
        </p:nvSpPr>
        <p:spPr>
          <a:xfrm rot="690829">
            <a:off x="1578877" y="3897715"/>
            <a:ext cx="1152000" cy="158400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病</a:t>
            </a:r>
            <a:endParaRPr lang="en-US" altLang="zh-TW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患</a:t>
            </a:r>
            <a:endParaRPr lang="en-US" altLang="zh-TW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</a:t>
            </a:r>
          </a:p>
        </p:txBody>
      </p:sp>
      <p:sp>
        <p:nvSpPr>
          <p:cNvPr id="43" name="矩形 42"/>
          <p:cNvSpPr/>
          <p:nvPr/>
        </p:nvSpPr>
        <p:spPr>
          <a:xfrm rot="690829">
            <a:off x="3527486" y="3897715"/>
            <a:ext cx="1152000" cy="15840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病</a:t>
            </a:r>
            <a:endParaRPr lang="en-US" altLang="zh-TW" sz="2800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患</a:t>
            </a:r>
            <a:endParaRPr lang="en-US" altLang="zh-TW" sz="2800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</a:t>
            </a:r>
          </a:p>
        </p:txBody>
      </p:sp>
      <p:sp>
        <p:nvSpPr>
          <p:cNvPr id="44" name="矩形 43"/>
          <p:cNvSpPr/>
          <p:nvPr/>
        </p:nvSpPr>
        <p:spPr>
          <a:xfrm rot="690829">
            <a:off x="5476095" y="3897715"/>
            <a:ext cx="1152000" cy="1584000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病</a:t>
            </a:r>
            <a:endParaRPr lang="en-US" altLang="zh-TW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患</a:t>
            </a:r>
            <a:endParaRPr lang="en-US" altLang="zh-TW" sz="28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</a:t>
            </a:r>
          </a:p>
        </p:txBody>
      </p:sp>
      <p:sp>
        <p:nvSpPr>
          <p:cNvPr id="45" name="矩形 44"/>
          <p:cNvSpPr/>
          <p:nvPr/>
        </p:nvSpPr>
        <p:spPr>
          <a:xfrm rot="690829">
            <a:off x="7424704" y="3897715"/>
            <a:ext cx="1152000" cy="1584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病</a:t>
            </a:r>
            <a:endParaRPr lang="en-US" altLang="zh-TW" sz="28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患</a:t>
            </a:r>
            <a:endParaRPr lang="en-US" altLang="zh-TW" sz="28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</a:t>
            </a:r>
          </a:p>
        </p:txBody>
      </p:sp>
      <p:sp>
        <p:nvSpPr>
          <p:cNvPr id="46" name="矩形 45"/>
          <p:cNvSpPr/>
          <p:nvPr/>
        </p:nvSpPr>
        <p:spPr>
          <a:xfrm rot="690829">
            <a:off x="9373312" y="3897715"/>
            <a:ext cx="1152000" cy="15840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病</a:t>
            </a:r>
            <a:endParaRPr lang="en-US" altLang="zh-TW" sz="2800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患</a:t>
            </a:r>
            <a:endParaRPr lang="en-US" altLang="zh-TW" sz="2800" b="1" dirty="0">
              <a:solidFill>
                <a:srgbClr val="FFC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卡</a:t>
            </a:r>
          </a:p>
        </p:txBody>
      </p:sp>
      <p:grpSp>
        <p:nvGrpSpPr>
          <p:cNvPr id="58" name="群組 57"/>
          <p:cNvGrpSpPr/>
          <p:nvPr/>
        </p:nvGrpSpPr>
        <p:grpSpPr>
          <a:xfrm>
            <a:off x="549097" y="668606"/>
            <a:ext cx="10948848" cy="5477191"/>
            <a:chOff x="553720" y="663901"/>
            <a:chExt cx="10948848" cy="5477191"/>
          </a:xfrm>
        </p:grpSpPr>
        <p:sp>
          <p:nvSpPr>
            <p:cNvPr id="12" name="矩形 11"/>
            <p:cNvSpPr/>
            <p:nvPr/>
          </p:nvSpPr>
          <p:spPr>
            <a:xfrm>
              <a:off x="649783" y="663901"/>
              <a:ext cx="10852785" cy="547719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6000"/>
                </a:lnSpc>
              </a:pPr>
              <a:endParaRPr lang="zh-TW" altLang="en-US" sz="40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 rot="690829">
              <a:off x="553720" y="1738335"/>
              <a:ext cx="2574089" cy="353937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BBC5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>
                  <a:solidFill>
                    <a:srgbClr val="BBC56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病</a:t>
              </a:r>
              <a:endParaRPr lang="en-US" altLang="zh-TW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TW" altLang="en-US" sz="6600" b="1" dirty="0">
                  <a:solidFill>
                    <a:srgbClr val="BBC56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患</a:t>
              </a:r>
              <a:endParaRPr lang="en-US" altLang="zh-TW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lang="zh-TW" altLang="en-US" sz="6600" b="1" dirty="0">
                  <a:solidFill>
                    <a:srgbClr val="BBC56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卡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3776197" y="1558598"/>
            <a:ext cx="771128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五組進行</a:t>
            </a:r>
            <a:r>
              <a:rPr lang="zh-TW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檢傷分級</a:t>
            </a: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，決定就醫順序</a:t>
            </a:r>
          </a:p>
        </p:txBody>
      </p:sp>
      <p:sp>
        <p:nvSpPr>
          <p:cNvPr id="60" name="矩形 59"/>
          <p:cNvSpPr/>
          <p:nvPr/>
        </p:nvSpPr>
        <p:spPr>
          <a:xfrm>
            <a:off x="3776197" y="2284201"/>
            <a:ext cx="771128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依序為</a:t>
            </a:r>
            <a:r>
              <a:rPr lang="en-US" altLang="zh-TW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</p:txBody>
      </p:sp>
      <p:sp>
        <p:nvSpPr>
          <p:cNvPr id="61" name="矩形 60"/>
          <p:cNvSpPr/>
          <p:nvPr/>
        </p:nvSpPr>
        <p:spPr>
          <a:xfrm>
            <a:off x="3776197" y="3009804"/>
            <a:ext cx="771128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急迫程度</a:t>
            </a:r>
            <a:r>
              <a:rPr lang="zh-TW" altLang="en-US" sz="3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紅</a:t>
            </a:r>
            <a:r>
              <a:rPr lang="en-US" altLang="zh-TW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r>
              <a:rPr lang="zh-TW" altLang="en-US" sz="3600" b="1" dirty="0">
                <a:solidFill>
                  <a:schemeClr val="accent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黃</a:t>
            </a:r>
            <a:r>
              <a:rPr lang="en-US" altLang="zh-TW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r>
              <a:rPr lang="zh-TW" altLang="en-US" sz="36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綠</a:t>
            </a:r>
            <a:endParaRPr lang="en-US" altLang="zh-TW" sz="3600" b="1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776197" y="3735407"/>
            <a:ext cx="7711286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同色則依右上角</a:t>
            </a:r>
            <a:r>
              <a: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嚴重指數</a:t>
            </a: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高低排序</a:t>
            </a:r>
            <a:endParaRPr lang="en-US" altLang="zh-TW" sz="3600" b="1" dirty="0">
              <a:solidFill>
                <a:srgbClr val="BBC56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3776197" y="4461010"/>
            <a:ext cx="7711286" cy="68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TW" altLang="en-US" sz="3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再同分則</a:t>
            </a:r>
            <a:r>
              <a:rPr lang="zh-TW" altLang="en-US" sz="3600" b="1" dirty="0">
                <a:solidFill>
                  <a:schemeClr val="accent4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猜拳</a:t>
            </a:r>
          </a:p>
        </p:txBody>
      </p:sp>
      <p:grpSp>
        <p:nvGrpSpPr>
          <p:cNvPr id="64" name="群組 63"/>
          <p:cNvGrpSpPr/>
          <p:nvPr/>
        </p:nvGrpSpPr>
        <p:grpSpPr>
          <a:xfrm>
            <a:off x="540641" y="597312"/>
            <a:ext cx="10991037" cy="5529047"/>
            <a:chOff x="533632" y="646013"/>
            <a:chExt cx="10991037" cy="5529047"/>
          </a:xfrm>
        </p:grpSpPr>
        <p:sp>
          <p:nvSpPr>
            <p:cNvPr id="49" name="矩形 48"/>
            <p:cNvSpPr/>
            <p:nvPr/>
          </p:nvSpPr>
          <p:spPr>
            <a:xfrm>
              <a:off x="613633" y="686109"/>
              <a:ext cx="10911036" cy="548895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6000"/>
                </a:lnSpc>
              </a:pPr>
              <a:endParaRPr lang="zh-TW" altLang="en-US" sz="40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48" name="圖片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556" b="37037" l="8021" r="78177">
                          <a14:foregroundMark x1="20156" y1="19167" x2="16875" y2="23981"/>
                          <a14:foregroundMark x1="21667" y1="20833" x2="22292" y2="25648"/>
                          <a14:foregroundMark x1="18333" y1="15926" x2="13698" y2="21944"/>
                          <a14:foregroundMark x1="15052" y1="16481" x2="15521" y2="18704"/>
                          <a14:foregroundMark x1="14375" y1="16111" x2="14427" y2="19352"/>
                          <a14:foregroundMark x1="14479" y1="15556" x2="16302" y2="15926"/>
                          <a14:foregroundMark x1="26302" y1="20741" x2="29167" y2="26389"/>
                          <a14:foregroundMark x1="29323" y1="21944" x2="29479" y2="26574"/>
                          <a14:foregroundMark x1="30000" y1="28981" x2="28438" y2="28241"/>
                          <a14:foregroundMark x1="25052" y1="25648" x2="24427" y2="28704"/>
                          <a14:foregroundMark x1="24010" y1="30833" x2="22083" y2="30185"/>
                          <a14:foregroundMark x1="16198" y1="30185" x2="13802" y2="31019"/>
                          <a14:foregroundMark x1="13438" y1="31481" x2="12865" y2="31481"/>
                          <a14:foregroundMark x1="25156" y1="27870" x2="25000" y2="28981"/>
                          <a14:foregroundMark x1="24115" y1="30648" x2="25521" y2="31852"/>
                          <a14:foregroundMark x1="28698" y1="29722" x2="29479" y2="30185"/>
                          <a14:foregroundMark x1="37760" y1="18148" x2="40313" y2="18519"/>
                          <a14:foregroundMark x1="30938" y1="16481" x2="32656" y2="16481"/>
                          <a14:foregroundMark x1="37500" y1="16481" x2="45156" y2="16481"/>
                          <a14:foregroundMark x1="47135" y1="16296" x2="61510" y2="16296"/>
                          <a14:foregroundMark x1="74844" y1="17685" x2="74844" y2="19352"/>
                          <a14:foregroundMark x1="75938" y1="17130" x2="75938" y2="17130"/>
                          <a14:foregroundMark x1="75729" y1="18426" x2="75781" y2="20185"/>
                          <a14:foregroundMark x1="68906" y1="29259" x2="69010" y2="33148"/>
                          <a14:foregroundMark x1="74583" y1="16019" x2="73542" y2="17130"/>
                          <a14:foregroundMark x1="76302" y1="20093" x2="75938" y2="21574"/>
                          <a14:foregroundMark x1="75938" y1="16019" x2="75938" y2="16019"/>
                          <a14:foregroundMark x1="76354" y1="16574" x2="76354" y2="16574"/>
                          <a14:foregroundMark x1="76615" y1="17407" x2="76615" y2="17407"/>
                          <a14:foregroundMark x1="74635" y1="15463" x2="73958" y2="16759"/>
                          <a14:foregroundMark x1="75469" y1="16204" x2="75469" y2="16204"/>
                          <a14:foregroundMark x1="76302" y1="18148" x2="76302" y2="18148"/>
                          <a14:foregroundMark x1="75365" y1="25370" x2="75469" y2="33333"/>
                          <a14:foregroundMark x1="13802" y1="25000" x2="13854" y2="29259"/>
                          <a14:foregroundMark x1="73333" y1="25648" x2="74010" y2="28981"/>
                          <a14:backgroundMark x1="22969" y1="14444" x2="23854" y2="14444"/>
                          <a14:backgroundMark x1="31198" y1="14259" x2="35104" y2="14167"/>
                          <a14:backgroundMark x1="40260" y1="14259" x2="70625" y2="14630"/>
                        </a14:backgroundRemoval>
                      </a14:imgEffect>
                    </a14:imgLayer>
                  </a14:imgProps>
                </a:ext>
              </a:extLst>
            </a:blip>
            <a:srcRect l="11136" t="12083" r="22555" b="66163"/>
            <a:stretch/>
          </p:blipFill>
          <p:spPr>
            <a:xfrm>
              <a:off x="533632" y="646013"/>
              <a:ext cx="10944000" cy="2020972"/>
            </a:xfrm>
            <a:prstGeom prst="rect">
              <a:avLst/>
            </a:prstGeom>
          </p:spPr>
        </p:pic>
      </p:grpSp>
      <p:sp>
        <p:nvSpPr>
          <p:cNvPr id="50" name="矩形 49"/>
          <p:cNvSpPr/>
          <p:nvPr/>
        </p:nvSpPr>
        <p:spPr>
          <a:xfrm>
            <a:off x="871286" y="2657426"/>
            <a:ext cx="11097417" cy="676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按照病患卡上的就醫類型提示，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DEEFDF"/>
              </a:clrFrom>
              <a:clrTo>
                <a:srgbClr val="DEEFD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352" b="94537" l="34375" r="67240">
                        <a14:foregroundMark x1="42292" y1="79722" x2="40729" y2="85463"/>
                        <a14:foregroundMark x1="37292" y1="75741" x2="44167" y2="75556"/>
                        <a14:foregroundMark x1="47656" y1="76019" x2="54323" y2="75648"/>
                        <a14:foregroundMark x1="60208" y1="81019" x2="59115" y2="88241"/>
                        <a14:backgroundMark x1="55937" y1="82593" x2="55885" y2="86944"/>
                      </a14:backgroundRemoval>
                    </a14:imgEffect>
                  </a14:imgLayer>
                </a14:imgProps>
              </a:ext>
            </a:extLst>
          </a:blip>
          <a:srcRect l="36087" t="74717" r="34048" b="8106"/>
          <a:stretch/>
        </p:blipFill>
        <p:spPr>
          <a:xfrm>
            <a:off x="7513281" y="2832121"/>
            <a:ext cx="3477085" cy="1124940"/>
          </a:xfrm>
          <a:prstGeom prst="rect">
            <a:avLst/>
          </a:prstGeom>
        </p:spPr>
      </p:pic>
      <p:sp>
        <p:nvSpPr>
          <p:cNvPr id="52" name="矩形 51"/>
          <p:cNvSpPr/>
          <p:nvPr/>
        </p:nvSpPr>
        <p:spPr>
          <a:xfrm>
            <a:off x="871286" y="4035614"/>
            <a:ext cx="10275883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當選擇</a:t>
            </a:r>
            <a:r>
              <a:rPr lang="zh-TW" altLang="en-US" sz="3400" b="1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門診</a:t>
            </a: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</a:t>
            </a:r>
            <a:r>
              <a:rPr lang="zh-TW" altLang="en-US" sz="3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急診</a:t>
            </a: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時，須</a:t>
            </a:r>
            <a:r>
              <a:rPr lang="zh-TW" altLang="en-US" sz="3400" b="1" dirty="0">
                <a:solidFill>
                  <a:srgbClr val="FF78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扣除</a:t>
            </a: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該區的一個籌碼。</a:t>
            </a:r>
          </a:p>
        </p:txBody>
      </p:sp>
      <p:sp>
        <p:nvSpPr>
          <p:cNvPr id="53" name="矩形 52"/>
          <p:cNvSpPr/>
          <p:nvPr/>
        </p:nvSpPr>
        <p:spPr>
          <a:xfrm>
            <a:off x="871286" y="4781263"/>
            <a:ext cx="10275883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就醫完畢後，依照病患卡右上角嚴重指數</a:t>
            </a:r>
            <a:r>
              <a:rPr lang="zh-TW" altLang="en-US" sz="3400" b="1" dirty="0">
                <a:solidFill>
                  <a:srgbClr val="FF781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移動步數</a:t>
            </a: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</p:txBody>
      </p:sp>
      <p:pic>
        <p:nvPicPr>
          <p:cNvPr id="54" name="圖片 5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2082" y="70802"/>
            <a:ext cx="1749192" cy="1701013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871286" y="3346520"/>
            <a:ext cx="11097417" cy="676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選擇家中觀察、門診或急診就醫。</a:t>
            </a:r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2000">
        <p:fade/>
      </p:transition>
    </mc:Choice>
    <mc:Fallback xmlns="">
      <p:transition spd="slow" advClick="0" advTm="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1797 -0.0081 L 0.3345 -0.0108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3" grpId="0" animBg="1"/>
      <p:bldP spid="44" grpId="0" animBg="1"/>
      <p:bldP spid="45" grpId="0" animBg="1"/>
      <p:bldP spid="46" grpId="0" animBg="1"/>
      <p:bldP spid="15" grpId="0"/>
      <p:bldP spid="60" grpId="0"/>
      <p:bldP spid="61" grpId="0"/>
      <p:bldP spid="62" grpId="0"/>
      <p:bldP spid="63" grpId="0"/>
      <p:bldP spid="50" grpId="0"/>
      <p:bldP spid="52" grpId="0"/>
      <p:bldP spid="53" grpId="0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361751" y="3141861"/>
            <a:ext cx="4138161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2">
                    <a:lumMod val="90000"/>
                  </a:schemeClr>
                </a:solidFill>
                <a:latin typeface="+mn-ea"/>
              </a:rPr>
              <a:t>WHAT CAN I DO</a:t>
            </a: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>
            <a:off x="645160" y="5255895"/>
            <a:ext cx="5187315" cy="902335"/>
          </a:xfrm>
          <a:prstGeom prst="rect">
            <a:avLst/>
          </a:prstGeom>
        </p:spPr>
      </p:pic>
      <p:pic>
        <p:nvPicPr>
          <p:cNvPr id="14" name="图片 13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 flipH="1">
            <a:off x="5832475" y="5255895"/>
            <a:ext cx="5666105" cy="902335"/>
          </a:xfrm>
          <a:prstGeom prst="rect">
            <a:avLst/>
          </a:prstGeom>
        </p:spPr>
      </p:pic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10" y="3956050"/>
            <a:ext cx="3218180" cy="22752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955260" y="1321027"/>
            <a:ext cx="3505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400" b="1" dirty="0">
                <a:solidFill>
                  <a:srgbClr val="BBC56F"/>
                </a:solidFill>
              </a:rPr>
              <a:t>籌碼沒了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968550" y="1962946"/>
            <a:ext cx="520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b="1" dirty="0">
                <a:solidFill>
                  <a:srgbClr val="BBC56F"/>
                </a:solidFill>
              </a:rPr>
              <a:t>怎麼辦</a:t>
            </a:r>
          </a:p>
        </p:txBody>
      </p:sp>
    </p:spTree>
    <p:extLst>
      <p:ext uri="{BB962C8B-B14F-4D97-AF65-F5344CB8AC3E}">
        <p14:creationId xmlns:p14="http://schemas.microsoft.com/office/powerpoint/2010/main" val="17945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01311" y="769677"/>
            <a:ext cx="5945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病患無法就診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56" b="37037" l="8021" r="78177">
                        <a14:foregroundMark x1="20156" y1="19167" x2="16875" y2="23981"/>
                        <a14:foregroundMark x1="21667" y1="20833" x2="22292" y2="25648"/>
                        <a14:foregroundMark x1="18333" y1="15926" x2="13698" y2="21944"/>
                        <a14:foregroundMark x1="15052" y1="16481" x2="15521" y2="18704"/>
                        <a14:foregroundMark x1="14375" y1="16111" x2="14427" y2="19352"/>
                        <a14:foregroundMark x1="14479" y1="15556" x2="16302" y2="15926"/>
                        <a14:foregroundMark x1="26302" y1="20741" x2="29167" y2="26389"/>
                        <a14:foregroundMark x1="29323" y1="21944" x2="29479" y2="26574"/>
                        <a14:foregroundMark x1="30000" y1="28981" x2="28438" y2="28241"/>
                        <a14:foregroundMark x1="25052" y1="25648" x2="24427" y2="28704"/>
                        <a14:foregroundMark x1="24010" y1="30833" x2="22083" y2="30185"/>
                        <a14:foregroundMark x1="16198" y1="30185" x2="13802" y2="31019"/>
                        <a14:foregroundMark x1="13438" y1="31481" x2="12865" y2="31481"/>
                        <a14:foregroundMark x1="25156" y1="27870" x2="25000" y2="28981"/>
                        <a14:foregroundMark x1="24115" y1="30648" x2="25521" y2="31852"/>
                        <a14:foregroundMark x1="28698" y1="29722" x2="29479" y2="30185"/>
                        <a14:foregroundMark x1="37760" y1="18148" x2="40313" y2="18519"/>
                        <a14:foregroundMark x1="30938" y1="16481" x2="32656" y2="16481"/>
                        <a14:foregroundMark x1="37500" y1="16481" x2="45156" y2="16481"/>
                        <a14:foregroundMark x1="47135" y1="16296" x2="61510" y2="16296"/>
                        <a14:foregroundMark x1="74844" y1="17685" x2="74844" y2="19352"/>
                        <a14:foregroundMark x1="75938" y1="17130" x2="75938" y2="17130"/>
                        <a14:foregroundMark x1="75729" y1="18426" x2="75781" y2="20185"/>
                        <a14:foregroundMark x1="68906" y1="29259" x2="69010" y2="33148"/>
                        <a14:foregroundMark x1="74583" y1="16019" x2="73542" y2="17130"/>
                        <a14:foregroundMark x1="76302" y1="20093" x2="75938" y2="21574"/>
                        <a14:foregroundMark x1="75938" y1="16019" x2="75938" y2="16019"/>
                        <a14:foregroundMark x1="76354" y1="16574" x2="76354" y2="16574"/>
                        <a14:foregroundMark x1="76615" y1="17407" x2="76615" y2="17407"/>
                        <a14:foregroundMark x1="74635" y1="15463" x2="73958" y2="16759"/>
                        <a14:foregroundMark x1="75469" y1="16204" x2="75469" y2="16204"/>
                        <a14:foregroundMark x1="76302" y1="18148" x2="76302" y2="18148"/>
                        <a14:foregroundMark x1="75365" y1="25370" x2="75469" y2="33333"/>
                        <a14:foregroundMark x1="13802" y1="25000" x2="13854" y2="29259"/>
                        <a14:foregroundMark x1="73333" y1="25648" x2="74010" y2="28981"/>
                        <a14:backgroundMark x1="22969" y1="14444" x2="23854" y2="14444"/>
                        <a14:backgroundMark x1="31198" y1="14259" x2="35104" y2="14167"/>
                        <a14:backgroundMark x1="40260" y1="14259" x2="70625" y2="14630"/>
                      </a14:backgroundRemoval>
                    </a14:imgEffect>
                  </a14:imgLayer>
                </a14:imgProps>
              </a:ext>
            </a:extLst>
          </a:blip>
          <a:srcRect l="11136" t="12083" r="22555" b="67107"/>
          <a:stretch/>
        </p:blipFill>
        <p:spPr>
          <a:xfrm>
            <a:off x="801311" y="4306259"/>
            <a:ext cx="10441189" cy="1844506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1758" y="3819055"/>
            <a:ext cx="1504689" cy="1463244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856175" y="1929925"/>
            <a:ext cx="1018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B050"/>
                </a:solidFill>
              </a:rPr>
              <a:t>綠色病患</a:t>
            </a:r>
            <a:r>
              <a:rPr lang="zh-TW" altLang="en-US" sz="4000" b="1" dirty="0">
                <a:solidFill>
                  <a:srgbClr val="BBC56F"/>
                </a:solidFill>
              </a:rPr>
              <a:t>可選擇在家觀察</a:t>
            </a:r>
            <a:r>
              <a:rPr lang="en-US" altLang="zh-TW" sz="4000" b="1" dirty="0">
                <a:solidFill>
                  <a:srgbClr val="BBC56F"/>
                </a:solidFill>
              </a:rPr>
              <a:t>(PASS)</a:t>
            </a:r>
            <a:r>
              <a:rPr lang="zh-TW" altLang="en-US" sz="4000" b="1" dirty="0">
                <a:solidFill>
                  <a:srgbClr val="BBC56F"/>
                </a:solidFill>
              </a:rPr>
              <a:t>，</a:t>
            </a:r>
            <a:endParaRPr lang="en-US" altLang="zh-TW" sz="4000" b="1" dirty="0">
              <a:solidFill>
                <a:srgbClr val="BBC56F"/>
              </a:solidFill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9355582" y="4024778"/>
            <a:ext cx="1999864" cy="859296"/>
          </a:xfrm>
          <a:prstGeom prst="wedgeRoundRectCallout">
            <a:avLst>
              <a:gd name="adj1" fmla="val -78913"/>
              <a:gd name="adj2" fmla="val -1227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原地不動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856175" y="1929925"/>
            <a:ext cx="1018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C000"/>
                </a:solidFill>
              </a:rPr>
              <a:t>黃色病患</a:t>
            </a:r>
            <a:r>
              <a:rPr lang="zh-TW" altLang="en-US" sz="4000" b="1" dirty="0">
                <a:solidFill>
                  <a:srgbClr val="BBC56F"/>
                </a:solidFill>
              </a:rPr>
              <a:t>病情惡化，</a:t>
            </a:r>
            <a:endParaRPr lang="en-US" altLang="zh-TW" sz="4000" b="1" dirty="0">
              <a:solidFill>
                <a:srgbClr val="BBC56F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856175" y="2609131"/>
            <a:ext cx="1018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玩家此回合分數</a:t>
            </a:r>
            <a:r>
              <a:rPr lang="zh-TW" altLang="en-US" sz="4000" b="1" dirty="0">
                <a:solidFill>
                  <a:srgbClr val="00B050"/>
                </a:solidFill>
              </a:rPr>
              <a:t>不變</a:t>
            </a:r>
            <a:r>
              <a:rPr lang="zh-TW" altLang="en-US" sz="4000" b="1" dirty="0">
                <a:solidFill>
                  <a:srgbClr val="BBC56F"/>
                </a:solidFill>
              </a:rPr>
              <a:t>，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856175" y="3324912"/>
            <a:ext cx="1064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並抽一張醫療救援卡，改變門診或急診籌碼量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856175" y="3329101"/>
            <a:ext cx="1119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並抽一張醫療救援卡，改變門診或急診籌碼量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856175" y="2638543"/>
            <a:ext cx="1018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玩家此回合須</a:t>
            </a:r>
            <a:r>
              <a:rPr lang="zh-TW" altLang="en-US" sz="4000" b="1" dirty="0">
                <a:solidFill>
                  <a:srgbClr val="FFC000"/>
                </a:solidFill>
              </a:rPr>
              <a:t>倒退</a:t>
            </a:r>
            <a:r>
              <a:rPr lang="zh-TW" altLang="en-US" sz="4000" b="1" dirty="0">
                <a:solidFill>
                  <a:srgbClr val="BBC56F"/>
                </a:solidFill>
              </a:rPr>
              <a:t>病患卡嚴重指數的步數，</a:t>
            </a:r>
          </a:p>
        </p:txBody>
      </p:sp>
      <p:sp>
        <p:nvSpPr>
          <p:cNvPr id="36" name="圓角矩形圖說文字 35"/>
          <p:cNvSpPr/>
          <p:nvPr/>
        </p:nvSpPr>
        <p:spPr>
          <a:xfrm>
            <a:off x="9340456" y="4117747"/>
            <a:ext cx="1143595" cy="740646"/>
          </a:xfrm>
          <a:prstGeom prst="wedgeRoundRectCallout">
            <a:avLst>
              <a:gd name="adj1" fmla="val -78913"/>
              <a:gd name="adj2" fmla="val -12276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倒退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856175" y="2604579"/>
            <a:ext cx="1018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玩家此回合須</a:t>
            </a:r>
            <a:r>
              <a:rPr lang="zh-TW" altLang="en-US" sz="4000" b="1" dirty="0">
                <a:solidFill>
                  <a:srgbClr val="FF0000"/>
                </a:solidFill>
              </a:rPr>
              <a:t>倒退</a:t>
            </a:r>
            <a:r>
              <a:rPr lang="zh-TW" altLang="en-US" sz="4000" b="1" dirty="0">
                <a:solidFill>
                  <a:srgbClr val="BBC56F"/>
                </a:solidFill>
              </a:rPr>
              <a:t>病患卡嚴重指數的步數，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856175" y="1500629"/>
            <a:ext cx="10184566" cy="1192427"/>
            <a:chOff x="856175" y="1500629"/>
            <a:chExt cx="10184566" cy="1192427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62" b="90000" l="10000" r="100000">
                          <a14:foregroundMark x1="47692" y1="68462" x2="54231" y2="71538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 l="22257" t="17904" r="21745" b="14514"/>
            <a:stretch/>
          </p:blipFill>
          <p:spPr>
            <a:xfrm rot="918732">
              <a:off x="4538103" y="1500629"/>
              <a:ext cx="954514" cy="1152000"/>
            </a:xfrm>
            <a:prstGeom prst="rect">
              <a:avLst/>
            </a:prstGeom>
          </p:spPr>
        </p:pic>
        <p:sp>
          <p:nvSpPr>
            <p:cNvPr id="42" name="文字方塊 41"/>
            <p:cNvSpPr txBox="1"/>
            <p:nvPr/>
          </p:nvSpPr>
          <p:spPr>
            <a:xfrm>
              <a:off x="856175" y="1677393"/>
              <a:ext cx="101845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rgbClr val="FF0000"/>
                  </a:solidFill>
                </a:rPr>
                <a:t>紅色病患</a:t>
              </a:r>
              <a:r>
                <a:rPr lang="zh-TW" altLang="en-US" sz="6000" b="1" dirty="0">
                  <a:solidFill>
                    <a:srgbClr val="BBC56F"/>
                  </a:solidFill>
                </a:rPr>
                <a:t>死亡</a:t>
              </a:r>
              <a:r>
                <a:rPr lang="zh-TW" altLang="en-US" sz="4000" b="1" dirty="0">
                  <a:solidFill>
                    <a:srgbClr val="BBC56F"/>
                  </a:solidFill>
                </a:rPr>
                <a:t>，</a:t>
              </a:r>
              <a:endParaRPr lang="en-US" altLang="zh-TW" sz="4000" b="1" dirty="0">
                <a:solidFill>
                  <a:srgbClr val="BBC56F"/>
                </a:solidFill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856175" y="3322052"/>
            <a:ext cx="10748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並抽一張醫療救援卡，改變門診或急診籌碼量</a:t>
            </a:r>
          </a:p>
        </p:txBody>
      </p:sp>
      <p:sp>
        <p:nvSpPr>
          <p:cNvPr id="20" name="矩形圖說文字 19"/>
          <p:cNvSpPr/>
          <p:nvPr/>
        </p:nvSpPr>
        <p:spPr>
          <a:xfrm>
            <a:off x="801311" y="760635"/>
            <a:ext cx="4301042" cy="1999887"/>
          </a:xfrm>
          <a:prstGeom prst="wedgeRectCallout">
            <a:avLst>
              <a:gd name="adj1" fmla="val -16517"/>
              <a:gd name="adj2" fmla="val 116279"/>
            </a:avLst>
          </a:prstGeom>
          <a:solidFill>
            <a:schemeClr val="bg1"/>
          </a:solidFill>
          <a:ln w="76200">
            <a:solidFill>
              <a:srgbClr val="BBC5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700"/>
              </a:lnSpc>
            </a:pPr>
            <a:r>
              <a:rPr lang="zh-TW" altLang="en-US" sz="4400" b="1" dirty="0">
                <a:solidFill>
                  <a:srgbClr val="BBC56F"/>
                </a:solidFill>
              </a:rPr>
              <a:t>遊戲無負分機制</a:t>
            </a:r>
            <a:endParaRPr lang="en-US" altLang="zh-TW" sz="4400" b="1" dirty="0">
              <a:solidFill>
                <a:srgbClr val="BBC56F"/>
              </a:solidFill>
            </a:endParaRPr>
          </a:p>
          <a:p>
            <a:pPr algn="ctr">
              <a:lnSpc>
                <a:spcPts val="3700"/>
              </a:lnSpc>
            </a:pPr>
            <a:r>
              <a:rPr lang="zh-TW" altLang="en-US" sz="2400" b="1" dirty="0">
                <a:solidFill>
                  <a:srgbClr val="BBC56F"/>
                </a:solidFill>
              </a:rPr>
              <a:t>不論醫院籌碼或玩家分數，</a:t>
            </a:r>
            <a:endParaRPr lang="en-US" altLang="zh-TW" sz="2400" b="1" dirty="0">
              <a:solidFill>
                <a:srgbClr val="BBC56F"/>
              </a:solidFill>
            </a:endParaRPr>
          </a:p>
          <a:p>
            <a:pPr algn="ctr">
              <a:lnSpc>
                <a:spcPts val="3700"/>
              </a:lnSpc>
            </a:pPr>
            <a:r>
              <a:rPr lang="zh-TW" altLang="en-US" sz="2400" b="1" dirty="0">
                <a:solidFill>
                  <a:srgbClr val="BBC56F"/>
                </a:solidFill>
              </a:rPr>
              <a:t>當扣到零分以下則維持零分</a:t>
            </a:r>
          </a:p>
        </p:txBody>
      </p:sp>
    </p:spTree>
    <p:extLst>
      <p:ext uri="{BB962C8B-B14F-4D97-AF65-F5344CB8AC3E}">
        <p14:creationId xmlns:p14="http://schemas.microsoft.com/office/powerpoint/2010/main" val="27831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41000">
        <p:fade/>
      </p:transition>
    </mc:Choice>
    <mc:Fallback xmlns="">
      <p:transition spd="slow" advClick="0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-0.17852 4.07407E-6 L -0.17852 0.00023 " pathEditMode="relative" rAng="0" ptsTypes="A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01551 L -0.45221 -0.0101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25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1" grpId="0" animBg="1"/>
      <p:bldP spid="11" grpId="1" animBg="1"/>
      <p:bldP spid="34" grpId="0"/>
      <p:bldP spid="34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36" grpId="0" animBg="1"/>
      <p:bldP spid="36" grpId="1" animBg="1"/>
      <p:bldP spid="36" grpId="2" animBg="1"/>
      <p:bldP spid="41" grpId="0"/>
      <p:bldP spid="35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017260" y="3129715"/>
            <a:ext cx="4138161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2">
                    <a:lumMod val="90000"/>
                  </a:schemeClr>
                </a:solidFill>
                <a:latin typeface="+mn-ea"/>
              </a:rPr>
              <a:t>GAME OVER</a:t>
            </a: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>
            <a:off x="645160" y="5255895"/>
            <a:ext cx="5187315" cy="902335"/>
          </a:xfrm>
          <a:prstGeom prst="rect">
            <a:avLst/>
          </a:prstGeom>
        </p:spPr>
      </p:pic>
      <p:pic>
        <p:nvPicPr>
          <p:cNvPr id="14" name="图片 13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 flipH="1">
            <a:off x="5832475" y="5255895"/>
            <a:ext cx="5666105" cy="902335"/>
          </a:xfrm>
          <a:prstGeom prst="rect">
            <a:avLst/>
          </a:prstGeom>
        </p:spPr>
      </p:pic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10" y="3956050"/>
            <a:ext cx="3218180" cy="22752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650699" y="1914788"/>
            <a:ext cx="7348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0" b="1" dirty="0">
                <a:solidFill>
                  <a:srgbClr val="BBC56F"/>
                </a:solidFill>
              </a:rPr>
              <a:t>何時遊戲結束</a:t>
            </a:r>
          </a:p>
        </p:txBody>
      </p:sp>
    </p:spTree>
    <p:extLst>
      <p:ext uri="{BB962C8B-B14F-4D97-AF65-F5344CB8AC3E}">
        <p14:creationId xmlns:p14="http://schemas.microsoft.com/office/powerpoint/2010/main" val="35074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grpSp>
        <p:nvGrpSpPr>
          <p:cNvPr id="17" name="群組 16"/>
          <p:cNvGrpSpPr/>
          <p:nvPr/>
        </p:nvGrpSpPr>
        <p:grpSpPr>
          <a:xfrm>
            <a:off x="1626408" y="3260304"/>
            <a:ext cx="1204416" cy="1204416"/>
            <a:chOff x="1641712" y="2097733"/>
            <a:chExt cx="1204416" cy="1204416"/>
          </a:xfrm>
        </p:grpSpPr>
        <p:pic>
          <p:nvPicPr>
            <p:cNvPr id="18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712" y="2097733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2002544" y="2112954"/>
              <a:ext cx="681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3568413" y="3260304"/>
            <a:ext cx="1204416" cy="1211566"/>
            <a:chOff x="3632165" y="2090583"/>
            <a:chExt cx="1204416" cy="1211566"/>
          </a:xfrm>
        </p:grpSpPr>
        <p:pic>
          <p:nvPicPr>
            <p:cNvPr id="21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165" y="2097733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字方塊 21"/>
            <p:cNvSpPr txBox="1"/>
            <p:nvPr/>
          </p:nvSpPr>
          <p:spPr>
            <a:xfrm>
              <a:off x="3987234" y="2090583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510417" y="3260304"/>
            <a:ext cx="1204416" cy="1204416"/>
            <a:chOff x="5562278" y="2123864"/>
            <a:chExt cx="1204416" cy="1204416"/>
          </a:xfrm>
        </p:grpSpPr>
        <p:pic>
          <p:nvPicPr>
            <p:cNvPr id="24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278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字方塊 24"/>
            <p:cNvSpPr txBox="1"/>
            <p:nvPr/>
          </p:nvSpPr>
          <p:spPr>
            <a:xfrm>
              <a:off x="5911132" y="2123864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452421" y="3260304"/>
            <a:ext cx="1204416" cy="1204416"/>
            <a:chOff x="7520791" y="2123864"/>
            <a:chExt cx="1204416" cy="1204416"/>
          </a:xfrm>
        </p:grpSpPr>
        <p:pic>
          <p:nvPicPr>
            <p:cNvPr id="27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791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文字方塊 28"/>
            <p:cNvSpPr txBox="1"/>
            <p:nvPr/>
          </p:nvSpPr>
          <p:spPr>
            <a:xfrm>
              <a:off x="7847343" y="2133814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9394426" y="3260304"/>
            <a:ext cx="1204416" cy="1204416"/>
            <a:chOff x="9422357" y="2123864"/>
            <a:chExt cx="1204416" cy="1204416"/>
          </a:xfrm>
        </p:grpSpPr>
        <p:pic>
          <p:nvPicPr>
            <p:cNvPr id="31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357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字方塊 32"/>
            <p:cNvSpPr txBox="1"/>
            <p:nvPr/>
          </p:nvSpPr>
          <p:spPr>
            <a:xfrm>
              <a:off x="9771211" y="2142852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141" y="4024818"/>
            <a:ext cx="1037716" cy="115200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482" y="3999964"/>
            <a:ext cx="1037713" cy="11520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265" y="4015374"/>
            <a:ext cx="1037713" cy="1152000"/>
          </a:xfrm>
          <a:prstGeom prst="rect">
            <a:avLst/>
          </a:prstGeom>
        </p:spPr>
      </p:pic>
      <p:sp>
        <p:nvSpPr>
          <p:cNvPr id="37" name="文字方塊 36"/>
          <p:cNvSpPr txBox="1"/>
          <p:nvPr/>
        </p:nvSpPr>
        <p:spPr>
          <a:xfrm>
            <a:off x="801312" y="962842"/>
            <a:ext cx="10865861" cy="102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600" b="1" dirty="0">
                <a:solidFill>
                  <a:srgbClr val="BBC56F"/>
                </a:solidFill>
              </a:rPr>
              <a:t>當場上死亡病患                               時，</a:t>
            </a:r>
            <a:endParaRPr lang="en-US" altLang="zh-TW" sz="4600" b="1" dirty="0">
              <a:solidFill>
                <a:srgbClr val="BBC56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80859" y="908621"/>
            <a:ext cx="35702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4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到達三人</a:t>
            </a:r>
            <a:endParaRPr lang="zh-TW" altLang="en-US" sz="6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34500" y="721108"/>
            <a:ext cx="104584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 dirty="0">
                <a:solidFill>
                  <a:srgbClr val="BBC56F"/>
                </a:solidFill>
              </a:rPr>
              <a:t>若未發生上述狀況，</a:t>
            </a:r>
            <a:endParaRPr lang="en-US" altLang="zh-TW" sz="4600" b="1" dirty="0">
              <a:solidFill>
                <a:srgbClr val="BBC56F"/>
              </a:solidFill>
            </a:endParaRPr>
          </a:p>
          <a:p>
            <a:r>
              <a:rPr lang="zh-TW" altLang="en-US" sz="4600" b="1" dirty="0">
                <a:solidFill>
                  <a:srgbClr val="BBC56F"/>
                </a:solidFill>
              </a:rPr>
              <a:t>進行數回合後統計玩家分數，</a:t>
            </a:r>
            <a:endParaRPr lang="en-US" altLang="zh-TW" sz="4600" b="1" dirty="0">
              <a:solidFill>
                <a:srgbClr val="BBC56F"/>
              </a:solidFill>
            </a:endParaRPr>
          </a:p>
          <a:p>
            <a:r>
              <a:rPr lang="zh-TW" altLang="en-US" sz="6600" b="1" dirty="0">
                <a:solidFill>
                  <a:srgbClr val="BBC56F"/>
                </a:solidFill>
              </a:rPr>
              <a:t>最高分者</a:t>
            </a:r>
            <a:r>
              <a:rPr lang="zh-TW" altLang="en-US" sz="4600" b="1" dirty="0">
                <a:solidFill>
                  <a:srgbClr val="BBC56F"/>
                </a:solidFill>
              </a:rPr>
              <a:t>為優勝</a:t>
            </a:r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019" b="81389" l="43594" r="75625"/>
                    </a14:imgEffect>
                  </a14:imgLayer>
                </a14:imgProps>
              </a:ext>
            </a:extLst>
          </a:blip>
          <a:srcRect l="46998" t="28400" r="26162" b="20778"/>
          <a:stretch/>
        </p:blipFill>
        <p:spPr>
          <a:xfrm rot="934094">
            <a:off x="8093658" y="4250220"/>
            <a:ext cx="1050383" cy="11187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01312" y="2038450"/>
            <a:ext cx="903324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600" b="1" dirty="0">
                <a:solidFill>
                  <a:srgbClr val="BBC56F"/>
                </a:solidFill>
              </a:rPr>
              <a:t>遊戲立刻結束，所有玩家積分歸零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373773" y="4809619"/>
            <a:ext cx="5503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8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白忙一場</a:t>
            </a:r>
          </a:p>
        </p:txBody>
      </p:sp>
    </p:spTree>
    <p:extLst>
      <p:ext uri="{BB962C8B-B14F-4D97-AF65-F5344CB8AC3E}">
        <p14:creationId xmlns:p14="http://schemas.microsoft.com/office/powerpoint/2010/main" val="253771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:fad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  <p:bldP spid="11" grpId="1"/>
      <p:bldP spid="38" grpId="0"/>
      <p:bldP spid="12" grpId="0"/>
      <p:bldP spid="12" grpId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921234" y="2935201"/>
            <a:ext cx="4138161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2">
                    <a:lumMod val="90000"/>
                  </a:schemeClr>
                </a:solidFill>
                <a:latin typeface="+mn-ea"/>
              </a:rPr>
              <a:t>GAME PROPS</a:t>
            </a: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>
            <a:off x="645160" y="5255895"/>
            <a:ext cx="5187315" cy="902335"/>
          </a:xfrm>
          <a:prstGeom prst="rect">
            <a:avLst/>
          </a:prstGeom>
        </p:spPr>
      </p:pic>
      <p:pic>
        <p:nvPicPr>
          <p:cNvPr id="14" name="图片 13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 flipH="1">
            <a:off x="5832475" y="5255895"/>
            <a:ext cx="5666105" cy="902335"/>
          </a:xfrm>
          <a:prstGeom prst="rect">
            <a:avLst/>
          </a:prstGeom>
        </p:spPr>
      </p:pic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10" y="3956050"/>
            <a:ext cx="3218180" cy="22752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450201" y="1610252"/>
            <a:ext cx="57876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>
                <a:solidFill>
                  <a:srgbClr val="BBC56F"/>
                </a:solidFill>
              </a:rPr>
              <a:t>道具介紹</a:t>
            </a:r>
          </a:p>
        </p:txBody>
      </p:sp>
    </p:spTree>
    <p:extLst>
      <p:ext uri="{BB962C8B-B14F-4D97-AF65-F5344CB8AC3E}">
        <p14:creationId xmlns:p14="http://schemas.microsoft.com/office/powerpoint/2010/main" val="1238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39575" y="787965"/>
            <a:ext cx="3730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玩家標記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12420540" y="5138575"/>
            <a:ext cx="6467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籌碼</a:t>
            </a:r>
            <a:r>
              <a:rPr lang="en-US" altLang="zh-TW" sz="6600" b="1" dirty="0">
                <a:solidFill>
                  <a:srgbClr val="BBC56F"/>
                </a:solidFill>
              </a:rPr>
              <a:t>(</a:t>
            </a:r>
            <a:r>
              <a:rPr lang="zh-TW" altLang="en-US" sz="6600" b="1" dirty="0">
                <a:solidFill>
                  <a:srgbClr val="BBC56F"/>
                </a:solidFill>
              </a:rPr>
              <a:t>醫療服務量</a:t>
            </a:r>
            <a:r>
              <a:rPr lang="en-US" altLang="zh-TW" sz="6600" b="1" dirty="0">
                <a:solidFill>
                  <a:srgbClr val="BBC56F"/>
                </a:solidFill>
              </a:rPr>
              <a:t>)</a:t>
            </a:r>
            <a:endParaRPr lang="zh-TW" altLang="en-US" sz="6600" b="1" dirty="0">
              <a:solidFill>
                <a:srgbClr val="BBC56F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66022" y="2100139"/>
            <a:ext cx="3943938" cy="383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6171935" y="2077171"/>
            <a:ext cx="3455569" cy="2999978"/>
            <a:chOff x="6171935" y="2077171"/>
            <a:chExt cx="3455569" cy="299997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935" y="2100139"/>
              <a:ext cx="2073861" cy="2067084"/>
            </a:xfrm>
            <a:prstGeom prst="rect">
              <a:avLst/>
            </a:prstGeom>
          </p:spPr>
        </p:pic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1930">
              <a:off x="7680727" y="3257296"/>
              <a:ext cx="1825819" cy="1819853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2279">
              <a:off x="8181408" y="2077171"/>
              <a:ext cx="1446096" cy="1441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08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745 -0.0053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24239" y="2301501"/>
            <a:ext cx="18473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1" lang="zh-CN" altLang="en-US" sz="4600" b="1" spc="600" dirty="0">
              <a:solidFill>
                <a:srgbClr val="62B468"/>
              </a:solidFill>
              <a:latin typeface="Noto Sans S Chinese Bold" panose="020B0800000000000000" pitchFamily="34" charset="-122"/>
              <a:ea typeface="Noto Sans S Chinese Bold" panose="020B08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14616" y="750726"/>
            <a:ext cx="3730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600" b="1">
                <a:solidFill>
                  <a:srgbClr val="BBC56F"/>
                </a:solidFill>
              </a:defRPr>
            </a:lvl1pPr>
          </a:lstStyle>
          <a:p>
            <a:r>
              <a:rPr lang="zh-TW" altLang="en-US" dirty="0"/>
              <a:t>記分底板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1" y="1906339"/>
            <a:ext cx="5843767" cy="4110943"/>
          </a:xfrm>
          <a:prstGeom prst="rect">
            <a:avLst/>
          </a:prstGeom>
        </p:spPr>
      </p:pic>
      <p:cxnSp>
        <p:nvCxnSpPr>
          <p:cNvPr id="12" name="肘形接點 11"/>
          <p:cNvCxnSpPr/>
          <p:nvPr/>
        </p:nvCxnSpPr>
        <p:spPr>
          <a:xfrm rot="10800000" flipV="1">
            <a:off x="6170084" y="2027581"/>
            <a:ext cx="1483046" cy="317713"/>
          </a:xfrm>
          <a:prstGeom prst="bentConnector3">
            <a:avLst>
              <a:gd name="adj1" fmla="val 50000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7671892" y="1705857"/>
            <a:ext cx="1937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分數格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7392777" y="2716999"/>
            <a:ext cx="441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門診籌碼放置區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5"/>
          <a:srcRect r="21906" b="1330"/>
          <a:stretch/>
        </p:blipFill>
        <p:spPr>
          <a:xfrm flipV="1">
            <a:off x="3883360" y="3182868"/>
            <a:ext cx="3509417" cy="421710"/>
          </a:xfrm>
          <a:prstGeom prst="rect">
            <a:avLst/>
          </a:prstGeom>
        </p:spPr>
      </p:pic>
      <p:cxnSp>
        <p:nvCxnSpPr>
          <p:cNvPr id="35" name="肘形接點 34"/>
          <p:cNvCxnSpPr>
            <a:cxnSpLocks/>
            <a:stCxn id="42" idx="1"/>
          </p:cNvCxnSpPr>
          <p:nvPr/>
        </p:nvCxnSpPr>
        <p:spPr>
          <a:xfrm rot="10800000">
            <a:off x="5638068" y="3393723"/>
            <a:ext cx="1563016" cy="2334830"/>
          </a:xfrm>
          <a:prstGeom prst="bentConnector2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7201084" y="5374610"/>
            <a:ext cx="378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急診籌碼放置區</a:t>
            </a:r>
          </a:p>
        </p:txBody>
      </p:sp>
      <p:cxnSp>
        <p:nvCxnSpPr>
          <p:cNvPr id="62" name="直線接點 61"/>
          <p:cNvCxnSpPr>
            <a:cxnSpLocks/>
          </p:cNvCxnSpPr>
          <p:nvPr/>
        </p:nvCxnSpPr>
        <p:spPr>
          <a:xfrm>
            <a:off x="2888479" y="3990561"/>
            <a:ext cx="4925440" cy="0"/>
          </a:xfrm>
          <a:prstGeom prst="line">
            <a:avLst/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/>
          <p:cNvSpPr txBox="1"/>
          <p:nvPr/>
        </p:nvSpPr>
        <p:spPr>
          <a:xfrm>
            <a:off x="7813919" y="3636618"/>
            <a:ext cx="4417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門診狀態</a:t>
            </a:r>
          </a:p>
        </p:txBody>
      </p:sp>
      <p:cxnSp>
        <p:nvCxnSpPr>
          <p:cNvPr id="70" name="肘形接點 69"/>
          <p:cNvCxnSpPr/>
          <p:nvPr/>
        </p:nvCxnSpPr>
        <p:spPr>
          <a:xfrm rot="10800000" flipV="1">
            <a:off x="2342021" y="1481695"/>
            <a:ext cx="4270392" cy="932047"/>
          </a:xfrm>
          <a:prstGeom prst="bentConnector3">
            <a:avLst>
              <a:gd name="adj1" fmla="val 50000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字方塊 86"/>
          <p:cNvSpPr txBox="1"/>
          <p:nvPr/>
        </p:nvSpPr>
        <p:spPr>
          <a:xfrm>
            <a:off x="6598132" y="1089871"/>
            <a:ext cx="1937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起點</a:t>
            </a:r>
          </a:p>
        </p:txBody>
      </p:sp>
    </p:spTree>
    <p:extLst>
      <p:ext uri="{BB962C8B-B14F-4D97-AF65-F5344CB8AC3E}">
        <p14:creationId xmlns:p14="http://schemas.microsoft.com/office/powerpoint/2010/main" val="38968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3000">
        <p:fade/>
      </p:transition>
    </mc:Choice>
    <mc:Fallback xmlns=""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42" grpId="0"/>
      <p:bldP spid="66" grpId="0"/>
      <p:bldP spid="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82799" y="734681"/>
            <a:ext cx="3730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病患卡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585944" y="1653156"/>
            <a:ext cx="6939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顏色代表急迫程度</a:t>
            </a:r>
            <a:r>
              <a:rPr lang="en-US" altLang="zh-TW" sz="4000" b="1" dirty="0">
                <a:solidFill>
                  <a:srgbClr val="BBC56F"/>
                </a:solidFill>
              </a:rPr>
              <a:t>:</a:t>
            </a:r>
            <a:r>
              <a:rPr lang="zh-TW" altLang="en-US" sz="4000" b="1" dirty="0">
                <a:solidFill>
                  <a:srgbClr val="FF0000"/>
                </a:solidFill>
              </a:rPr>
              <a:t>紅</a:t>
            </a:r>
            <a:r>
              <a:rPr lang="en-US" altLang="zh-TW" sz="4000" b="1" dirty="0">
                <a:solidFill>
                  <a:srgbClr val="BBC56F"/>
                </a:solidFill>
              </a:rPr>
              <a:t>&gt;</a:t>
            </a:r>
            <a:r>
              <a:rPr lang="zh-TW" altLang="en-US" sz="4000" b="1" dirty="0">
                <a:solidFill>
                  <a:schemeClr val="accent3"/>
                </a:solidFill>
              </a:rPr>
              <a:t>黃</a:t>
            </a:r>
            <a:r>
              <a:rPr lang="en-US" altLang="zh-TW" sz="4000" b="1" dirty="0">
                <a:solidFill>
                  <a:srgbClr val="BBC56F"/>
                </a:solidFill>
              </a:rPr>
              <a:t>&gt;</a:t>
            </a:r>
            <a:r>
              <a:rPr lang="zh-TW" altLang="en-US" sz="4000" b="1" dirty="0">
                <a:solidFill>
                  <a:srgbClr val="00B050"/>
                </a:solidFill>
              </a:rPr>
              <a:t>綠</a:t>
            </a:r>
            <a:endParaRPr lang="zh-TW" altLang="en-US" sz="4000" b="1" dirty="0">
              <a:solidFill>
                <a:srgbClr val="BBC56F"/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874741" y="3138083"/>
            <a:ext cx="8104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嚴重指數</a:t>
            </a:r>
            <a:r>
              <a:rPr lang="en-US" altLang="zh-TW" sz="4000" b="1" dirty="0">
                <a:solidFill>
                  <a:srgbClr val="BBC56F"/>
                </a:solidFill>
              </a:rPr>
              <a:t>(</a:t>
            </a:r>
            <a:r>
              <a:rPr lang="zh-TW" altLang="en-US" sz="4000" b="1" dirty="0">
                <a:solidFill>
                  <a:srgbClr val="BBC56F"/>
                </a:solidFill>
              </a:rPr>
              <a:t>玩家移動的步數</a:t>
            </a:r>
            <a:r>
              <a:rPr lang="en-US" altLang="zh-TW" sz="4000" b="1" dirty="0">
                <a:solidFill>
                  <a:srgbClr val="BBC56F"/>
                </a:solidFill>
              </a:rPr>
              <a:t>)</a:t>
            </a:r>
            <a:endParaRPr lang="zh-TW" altLang="en-US" sz="4000" b="1" dirty="0">
              <a:solidFill>
                <a:srgbClr val="BBC56F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006976" y="4623009"/>
            <a:ext cx="4831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BBC56F"/>
                </a:solidFill>
              </a:rPr>
              <a:t>可選擇的就醫類型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4" y="1966628"/>
            <a:ext cx="2770283" cy="4104000"/>
          </a:xfrm>
          <a:prstGeom prst="rect">
            <a:avLst/>
          </a:prstGeom>
        </p:spPr>
      </p:pic>
      <p:cxnSp>
        <p:nvCxnSpPr>
          <p:cNvPr id="12" name="肘形接點 11"/>
          <p:cNvCxnSpPr>
            <a:cxnSpLocks/>
          </p:cNvCxnSpPr>
          <p:nvPr/>
        </p:nvCxnSpPr>
        <p:spPr>
          <a:xfrm rot="10800000" flipV="1">
            <a:off x="2452643" y="1956677"/>
            <a:ext cx="2032108" cy="325049"/>
          </a:xfrm>
          <a:prstGeom prst="bentConnector3">
            <a:avLst>
              <a:gd name="adj1" fmla="val 97521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接點 32"/>
          <p:cNvCxnSpPr>
            <a:stCxn id="32" idx="1"/>
          </p:cNvCxnSpPr>
          <p:nvPr/>
        </p:nvCxnSpPr>
        <p:spPr>
          <a:xfrm rot="10800000">
            <a:off x="3627631" y="2567128"/>
            <a:ext cx="1247110" cy="924899"/>
          </a:xfrm>
          <a:prstGeom prst="bentConnector3">
            <a:avLst>
              <a:gd name="adj1" fmla="val 50000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接點 34"/>
          <p:cNvCxnSpPr/>
          <p:nvPr/>
        </p:nvCxnSpPr>
        <p:spPr>
          <a:xfrm rot="10800000" flipV="1">
            <a:off x="3535653" y="4960959"/>
            <a:ext cx="2471323" cy="628373"/>
          </a:xfrm>
          <a:prstGeom prst="bentConnector3">
            <a:avLst>
              <a:gd name="adj1" fmla="val 50000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524239" y="2301501"/>
            <a:ext cx="184731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kumimoji="1" lang="zh-CN" altLang="en-US" sz="4600" b="1" spc="600" dirty="0">
              <a:solidFill>
                <a:srgbClr val="62B468"/>
              </a:solidFill>
              <a:latin typeface="Noto Sans S Chinese Bold" panose="020B0800000000000000" pitchFamily="34" charset="-122"/>
              <a:ea typeface="Noto Sans S Chinese Bold" panose="020B08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01312" y="769677"/>
            <a:ext cx="48639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醫療救援卡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4870647" y="2598263"/>
            <a:ext cx="2456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BBC56F"/>
                </a:solidFill>
              </a:rPr>
              <a:t>救援事項</a:t>
            </a:r>
            <a:endParaRPr lang="en-US" altLang="zh-TW" sz="4000" b="1" dirty="0">
              <a:solidFill>
                <a:srgbClr val="BBC56F"/>
              </a:solidFill>
            </a:endParaRPr>
          </a:p>
          <a:p>
            <a:pPr algn="ctr"/>
            <a:r>
              <a:rPr lang="en-US" altLang="zh-TW" sz="2400" b="1" dirty="0">
                <a:solidFill>
                  <a:srgbClr val="BBC56F"/>
                </a:solidFill>
              </a:rPr>
              <a:t>(</a:t>
            </a:r>
            <a:r>
              <a:rPr lang="zh-TW" altLang="en-US" sz="2400" b="1" dirty="0">
                <a:solidFill>
                  <a:srgbClr val="BBC56F"/>
                </a:solidFill>
              </a:rPr>
              <a:t>發動時念出標語</a:t>
            </a:r>
            <a:r>
              <a:rPr lang="en-US" altLang="zh-TW" sz="2400" b="1" dirty="0">
                <a:solidFill>
                  <a:srgbClr val="BBC56F"/>
                </a:solidFill>
              </a:rPr>
              <a:t>)</a:t>
            </a:r>
            <a:endParaRPr lang="zh-TW" altLang="en-US" sz="2400" b="1" dirty="0">
              <a:solidFill>
                <a:srgbClr val="BBC56F"/>
              </a:solidFill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4938085" y="4812686"/>
            <a:ext cx="34343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781D"/>
                </a:solidFill>
              </a:rPr>
              <a:t>急診</a:t>
            </a:r>
            <a:r>
              <a:rPr lang="zh-TW" altLang="en-US" sz="4000" b="1" dirty="0">
                <a:solidFill>
                  <a:srgbClr val="BBC56F"/>
                </a:solidFill>
              </a:rPr>
              <a:t>或</a:t>
            </a:r>
            <a:r>
              <a:rPr lang="zh-TW" altLang="en-US" sz="4000" b="1" dirty="0">
                <a:solidFill>
                  <a:srgbClr val="00B050"/>
                </a:solidFill>
              </a:rPr>
              <a:t>門診</a:t>
            </a:r>
            <a:endParaRPr lang="en-US" altLang="zh-TW" sz="4000" b="1" dirty="0">
              <a:solidFill>
                <a:srgbClr val="00B050"/>
              </a:solidFill>
            </a:endParaRPr>
          </a:p>
          <a:p>
            <a:pPr algn="ctr"/>
            <a:r>
              <a:rPr lang="zh-TW" altLang="en-US" sz="4000" b="1" dirty="0">
                <a:solidFill>
                  <a:srgbClr val="BBC56F"/>
                </a:solidFill>
              </a:rPr>
              <a:t>增減的籌碼數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55" y="1924014"/>
            <a:ext cx="2770156" cy="4103813"/>
          </a:xfrm>
          <a:prstGeom prst="rect">
            <a:avLst/>
          </a:prstGeom>
        </p:spPr>
      </p:pic>
      <p:cxnSp>
        <p:nvCxnSpPr>
          <p:cNvPr id="35" name="肘形接點 34"/>
          <p:cNvCxnSpPr>
            <a:cxnSpLocks/>
          </p:cNvCxnSpPr>
          <p:nvPr/>
        </p:nvCxnSpPr>
        <p:spPr>
          <a:xfrm rot="10800000" flipV="1">
            <a:off x="3264493" y="5617492"/>
            <a:ext cx="1751936" cy="185102"/>
          </a:xfrm>
          <a:prstGeom prst="bentConnector3">
            <a:avLst>
              <a:gd name="adj1" fmla="val 50000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接點 27"/>
          <p:cNvCxnSpPr>
            <a:cxnSpLocks/>
          </p:cNvCxnSpPr>
          <p:nvPr/>
        </p:nvCxnSpPr>
        <p:spPr>
          <a:xfrm rot="10800000" flipV="1">
            <a:off x="2669083" y="2952206"/>
            <a:ext cx="2190301" cy="2008754"/>
          </a:xfrm>
          <a:prstGeom prst="bentConnector3">
            <a:avLst>
              <a:gd name="adj1" fmla="val 26144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04" y="942931"/>
            <a:ext cx="2770283" cy="4104000"/>
          </a:xfrm>
          <a:prstGeom prst="rect">
            <a:avLst/>
          </a:prstGeom>
        </p:spPr>
      </p:pic>
      <p:cxnSp>
        <p:nvCxnSpPr>
          <p:cNvPr id="43" name="肘形接點 42"/>
          <p:cNvCxnSpPr/>
          <p:nvPr/>
        </p:nvCxnSpPr>
        <p:spPr>
          <a:xfrm>
            <a:off x="7234721" y="3009191"/>
            <a:ext cx="1332000" cy="1404000"/>
          </a:xfrm>
          <a:prstGeom prst="bentConnector3">
            <a:avLst>
              <a:gd name="adj1" fmla="val 50000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肘形接點 48"/>
          <p:cNvCxnSpPr>
            <a:cxnSpLocks/>
          </p:cNvCxnSpPr>
          <p:nvPr/>
        </p:nvCxnSpPr>
        <p:spPr>
          <a:xfrm flipV="1">
            <a:off x="8290052" y="4896740"/>
            <a:ext cx="1366696" cy="702892"/>
          </a:xfrm>
          <a:prstGeom prst="bentConnector3">
            <a:avLst>
              <a:gd name="adj1" fmla="val 96897"/>
            </a:avLst>
          </a:prstGeom>
          <a:ln w="76200">
            <a:solidFill>
              <a:srgbClr val="BBC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6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821843" y="2920563"/>
            <a:ext cx="4138161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2">
                    <a:lumMod val="90000"/>
                  </a:schemeClr>
                </a:solidFill>
                <a:latin typeface="+mn-ea"/>
              </a:rPr>
              <a:t>HOW TO PLAY</a:t>
            </a: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>
            <a:off x="645160" y="5255895"/>
            <a:ext cx="5187315" cy="902335"/>
          </a:xfrm>
          <a:prstGeom prst="rect">
            <a:avLst/>
          </a:prstGeom>
        </p:spPr>
      </p:pic>
      <p:pic>
        <p:nvPicPr>
          <p:cNvPr id="14" name="图片 13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 flipH="1">
            <a:off x="5832475" y="5255895"/>
            <a:ext cx="5666105" cy="902335"/>
          </a:xfrm>
          <a:prstGeom prst="rect">
            <a:avLst/>
          </a:prstGeom>
        </p:spPr>
      </p:pic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10" y="3956050"/>
            <a:ext cx="3218180" cy="22752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838754" y="1639859"/>
            <a:ext cx="4015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>
                <a:solidFill>
                  <a:srgbClr val="BBC56F"/>
                </a:solidFill>
              </a:rPr>
              <a:t>怎麼玩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97" y="5020755"/>
            <a:ext cx="2431296" cy="171889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801311" y="769677"/>
            <a:ext cx="4426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</a:rPr>
              <a:t>全班分五組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1643588" y="2302599"/>
            <a:ext cx="1204416" cy="1204416"/>
            <a:chOff x="1641712" y="2097733"/>
            <a:chExt cx="1204416" cy="1204416"/>
          </a:xfrm>
        </p:grpSpPr>
        <p:pic>
          <p:nvPicPr>
            <p:cNvPr id="23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712" y="2097733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1991114" y="2112954"/>
              <a:ext cx="681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585593" y="2302599"/>
            <a:ext cx="1204416" cy="1211566"/>
            <a:chOff x="3632165" y="2090583"/>
            <a:chExt cx="1204416" cy="1211566"/>
          </a:xfrm>
        </p:grpSpPr>
        <p:pic>
          <p:nvPicPr>
            <p:cNvPr id="33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165" y="2097733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字方塊 16"/>
            <p:cNvSpPr txBox="1"/>
            <p:nvPr/>
          </p:nvSpPr>
          <p:spPr>
            <a:xfrm>
              <a:off x="3987234" y="2090583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527597" y="2302599"/>
            <a:ext cx="1204416" cy="1204416"/>
            <a:chOff x="5562278" y="2123864"/>
            <a:chExt cx="1204416" cy="1204416"/>
          </a:xfrm>
        </p:grpSpPr>
        <p:pic>
          <p:nvPicPr>
            <p:cNvPr id="36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278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>
              <a:off x="5911132" y="2123864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469601" y="2302599"/>
            <a:ext cx="1204416" cy="1204416"/>
            <a:chOff x="7520791" y="2123864"/>
            <a:chExt cx="1204416" cy="1204416"/>
          </a:xfrm>
        </p:grpSpPr>
        <p:pic>
          <p:nvPicPr>
            <p:cNvPr id="37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791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7847343" y="2133814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9411606" y="2302599"/>
            <a:ext cx="1204416" cy="1204416"/>
            <a:chOff x="9422357" y="2123864"/>
            <a:chExt cx="1204416" cy="1204416"/>
          </a:xfrm>
        </p:grpSpPr>
        <p:pic>
          <p:nvPicPr>
            <p:cNvPr id="38" name="Picture 2" descr="ãäººé ­ iconãçåçæå°çµæ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357" y="2123864"/>
              <a:ext cx="1204416" cy="120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字方塊 19"/>
            <p:cNvSpPr txBox="1"/>
            <p:nvPr/>
          </p:nvSpPr>
          <p:spPr>
            <a:xfrm>
              <a:off x="9771211" y="2142852"/>
              <a:ext cx="506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5</a:t>
              </a:r>
              <a:endParaRPr lang="zh-TW" altLang="en-US" sz="4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854398" y="3809927"/>
            <a:ext cx="10545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門診籌碼區放置 </a:t>
            </a:r>
            <a:r>
              <a:rPr lang="en-US" altLang="zh-TW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籌碼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2523398" y="4968411"/>
            <a:ext cx="10545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急診籌碼區放置 </a:t>
            </a:r>
            <a:r>
              <a:rPr lang="en-US" altLang="zh-TW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6600" b="1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6600" b="1" dirty="0">
                <a:solidFill>
                  <a:srgbClr val="BBC56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籌碼</a:t>
            </a:r>
          </a:p>
        </p:txBody>
      </p:sp>
    </p:spTree>
    <p:extLst>
      <p:ext uri="{BB962C8B-B14F-4D97-AF65-F5344CB8AC3E}">
        <p14:creationId xmlns:p14="http://schemas.microsoft.com/office/powerpoint/2010/main" val="245999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1000">
        <p:fad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4547523" y="2913962"/>
            <a:ext cx="4138161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solidFill>
                  <a:schemeClr val="tx2">
                    <a:lumMod val="90000"/>
                  </a:schemeClr>
                </a:solidFill>
                <a:latin typeface="+mn-ea"/>
              </a:rPr>
              <a:t>EVERY ROUND</a:t>
            </a:r>
          </a:p>
        </p:txBody>
      </p:sp>
      <p:sp>
        <p:nvSpPr>
          <p:cNvPr id="2" name="矩形 1"/>
          <p:cNvSpPr/>
          <p:nvPr/>
        </p:nvSpPr>
        <p:spPr>
          <a:xfrm>
            <a:off x="-58420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497945" y="-22860"/>
            <a:ext cx="703580" cy="6884353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 rot="16200000">
            <a:off x="5804535" y="-5182235"/>
            <a:ext cx="703580" cy="11022330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6200000">
            <a:off x="5665470" y="859790"/>
            <a:ext cx="703580" cy="11299825"/>
          </a:xfrm>
          <a:prstGeom prst="rect">
            <a:avLst/>
          </a:prstGeom>
          <a:solidFill>
            <a:srgbClr val="BBC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>
            <a:off x="645160" y="5255895"/>
            <a:ext cx="5187315" cy="902335"/>
          </a:xfrm>
          <a:prstGeom prst="rect">
            <a:avLst/>
          </a:prstGeom>
        </p:spPr>
      </p:pic>
      <p:pic>
        <p:nvPicPr>
          <p:cNvPr id="14" name="图片 13" descr="交通背景图"/>
          <p:cNvPicPr>
            <a:picLocks noChangeAspect="1"/>
          </p:cNvPicPr>
          <p:nvPr/>
        </p:nvPicPr>
        <p:blipFill>
          <a:blip r:embed="rId3"/>
          <a:srcRect l="22121" t="74969"/>
          <a:stretch>
            <a:fillRect/>
          </a:stretch>
        </p:blipFill>
        <p:spPr>
          <a:xfrm flipH="1">
            <a:off x="5832475" y="5255895"/>
            <a:ext cx="5666105" cy="902335"/>
          </a:xfrm>
          <a:prstGeom prst="rect">
            <a:avLst/>
          </a:prstGeom>
        </p:spPr>
      </p:pic>
      <p:pic>
        <p:nvPicPr>
          <p:cNvPr id="10" name="图片 9" descr="小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10" y="3956050"/>
            <a:ext cx="3218180" cy="22752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614794" y="1633131"/>
            <a:ext cx="4015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>
                <a:solidFill>
                  <a:srgbClr val="BBC56F"/>
                </a:solidFill>
              </a:rPr>
              <a:t>每回合</a:t>
            </a:r>
          </a:p>
        </p:txBody>
      </p:sp>
    </p:spTree>
    <p:extLst>
      <p:ext uri="{BB962C8B-B14F-4D97-AF65-F5344CB8AC3E}">
        <p14:creationId xmlns:p14="http://schemas.microsoft.com/office/powerpoint/2010/main" val="18992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交通安全主题班会PPT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436</Words>
  <Application>Microsoft Office PowerPoint</Application>
  <PresentationFormat>寬螢幕</PresentationFormat>
  <Paragraphs>115</Paragraphs>
  <Slides>15</Slides>
  <Notes>15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等线</vt:lpstr>
      <vt:lpstr>Microsoft YaHei</vt:lpstr>
      <vt:lpstr>Microsoft YaHei</vt:lpstr>
      <vt:lpstr>Noto Sans S Chinese Bold</vt:lpstr>
      <vt:lpstr>Arial</vt:lpstr>
      <vt:lpstr>Calibri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交通安全主题班会PPT2</dc:title>
  <dc:creator>RX-FLY</dc:creator>
  <cp:lastModifiedBy>Ryan</cp:lastModifiedBy>
  <cp:revision>508</cp:revision>
  <dcterms:created xsi:type="dcterms:W3CDTF">2017-08-03T09:01:00Z</dcterms:created>
  <dcterms:modified xsi:type="dcterms:W3CDTF">2019-05-01T12:01:32Z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