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596" r:id="rId3"/>
    <p:sldId id="557" r:id="rId4"/>
    <p:sldId id="559" r:id="rId5"/>
    <p:sldId id="558" r:id="rId6"/>
    <p:sldId id="560" r:id="rId7"/>
    <p:sldId id="561" r:id="rId8"/>
    <p:sldId id="562" r:id="rId9"/>
    <p:sldId id="563" r:id="rId10"/>
    <p:sldId id="564" r:id="rId11"/>
    <p:sldId id="565" r:id="rId12"/>
    <p:sldId id="566" r:id="rId13"/>
    <p:sldId id="567" r:id="rId14"/>
    <p:sldId id="568" r:id="rId15"/>
    <p:sldId id="569" r:id="rId16"/>
    <p:sldId id="570" r:id="rId17"/>
    <p:sldId id="571" r:id="rId18"/>
    <p:sldId id="572" r:id="rId19"/>
    <p:sldId id="573" r:id="rId20"/>
    <p:sldId id="574" r:id="rId21"/>
    <p:sldId id="575" r:id="rId22"/>
    <p:sldId id="576" r:id="rId23"/>
    <p:sldId id="577" r:id="rId24"/>
    <p:sldId id="578" r:id="rId25"/>
    <p:sldId id="579" r:id="rId26"/>
    <p:sldId id="580" r:id="rId27"/>
    <p:sldId id="581" r:id="rId28"/>
    <p:sldId id="582" r:id="rId29"/>
    <p:sldId id="583" r:id="rId30"/>
    <p:sldId id="584" r:id="rId31"/>
    <p:sldId id="585" r:id="rId32"/>
    <p:sldId id="586" r:id="rId33"/>
    <p:sldId id="587" r:id="rId34"/>
    <p:sldId id="588" r:id="rId35"/>
    <p:sldId id="589" r:id="rId36"/>
    <p:sldId id="590" r:id="rId37"/>
    <p:sldId id="591" r:id="rId38"/>
    <p:sldId id="592" r:id="rId39"/>
    <p:sldId id="593" r:id="rId40"/>
    <p:sldId id="594" r:id="rId41"/>
    <p:sldId id="595" r:id="rId42"/>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1" d="100"/>
          <a:sy n="31" d="100"/>
        </p:scale>
        <p:origin x="16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24FD7-AF66-4F3E-A5BC-D2DA7245D1D8}" type="datetimeFigureOut">
              <a:rPr lang="zh-TW" altLang="en-US" smtClean="0"/>
              <a:t>2022/11/4</a:t>
            </a:fld>
            <a:endParaRPr lang="zh-TW" altLang="en-US"/>
          </a:p>
        </p:txBody>
      </p:sp>
      <p:sp>
        <p:nvSpPr>
          <p:cNvPr id="4" name="投影片影像版面配置區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72E11-7A44-4039-A03D-B81986057E3A}" type="slidenum">
              <a:rPr lang="zh-TW" altLang="en-US" smtClean="0"/>
              <a:t>‹#›</a:t>
            </a:fld>
            <a:endParaRPr lang="zh-TW" altLang="en-US"/>
          </a:p>
        </p:txBody>
      </p:sp>
    </p:spTree>
    <p:extLst>
      <p:ext uri="{BB962C8B-B14F-4D97-AF65-F5344CB8AC3E}">
        <p14:creationId xmlns:p14="http://schemas.microsoft.com/office/powerpoint/2010/main" val="40941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862762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88151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327430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98480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354601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只有標題">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09787" y="15189947"/>
            <a:ext cx="2743200" cy="865481"/>
          </a:xfrm>
        </p:spPr>
        <p:txBody>
          <a:bodyPr/>
          <a:lstStyle>
            <a:lvl1pPr algn="l">
              <a:defRPr sz="1800"/>
            </a:lvl1pPr>
          </a:lstStyle>
          <a:p>
            <a:r>
              <a:rPr lang="zh-TW" altLang="en-US"/>
              <a:t>章節名稱</a:t>
            </a:r>
            <a:endParaRPr lang="zh-TW" altLang="en-US" dirty="0"/>
          </a:p>
        </p:txBody>
      </p:sp>
      <p:sp>
        <p:nvSpPr>
          <p:cNvPr id="6" name="矩形 5">
            <a:extLst>
              <a:ext uri="{FF2B5EF4-FFF2-40B4-BE49-F238E27FC236}">
                <a16:creationId xmlns:a16="http://schemas.microsoft.com/office/drawing/2014/main" id="{2924EBC7-FAEC-497F-A4C9-3DD7261C06F7}"/>
              </a:ext>
            </a:extLst>
          </p:cNvPr>
          <p:cNvSpPr/>
          <p:nvPr userDrawn="1"/>
        </p:nvSpPr>
        <p:spPr>
          <a:xfrm flipV="1">
            <a:off x="1752000" y="1463043"/>
            <a:ext cx="10440000" cy="45719"/>
          </a:xfrm>
          <a:prstGeom prst="rect">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66BEA994-4CA3-4041-9A84-FF2338469F4E}"/>
              </a:ext>
            </a:extLst>
          </p:cNvPr>
          <p:cNvSpPr/>
          <p:nvPr userDrawn="1"/>
        </p:nvSpPr>
        <p:spPr>
          <a:xfrm>
            <a:off x="1609387" y="1412603"/>
            <a:ext cx="144000" cy="144000"/>
          </a:xfrm>
          <a:prstGeom prst="ellipse">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îśḻïḓé">
            <a:hlinkClick r:id="rId2" action="ppaction://hlinksldjump"/>
            <a:extLst>
              <a:ext uri="{FF2B5EF4-FFF2-40B4-BE49-F238E27FC236}">
                <a16:creationId xmlns:a16="http://schemas.microsoft.com/office/drawing/2014/main" id="{E4D0B5C3-76EE-4B12-B0C7-478834D16565}"/>
              </a:ext>
            </a:extLst>
          </p:cNvPr>
          <p:cNvSpPr/>
          <p:nvPr userDrawn="1"/>
        </p:nvSpPr>
        <p:spPr>
          <a:xfrm flipH="1" flipV="1">
            <a:off x="0" y="444068"/>
            <a:ext cx="1597502" cy="1064694"/>
          </a:xfrm>
          <a:custGeom>
            <a:avLst/>
            <a:gdLst>
              <a:gd name="connsiteX0" fmla="*/ 1832955 w 1832955"/>
              <a:gd name="connsiteY0" fmla="*/ 1875161 h 1875161"/>
              <a:gd name="connsiteX1" fmla="*/ 0 w 1832955"/>
              <a:gd name="connsiteY1" fmla="*/ 1875161 h 1875161"/>
              <a:gd name="connsiteX2" fmla="*/ 999671 w 1832955"/>
              <a:gd name="connsiteY2" fmla="*/ 3843 h 1875161"/>
              <a:gd name="connsiteX3" fmla="*/ 1832955 w 1832955"/>
              <a:gd name="connsiteY3" fmla="*/ 0 h 1875161"/>
            </a:gdLst>
            <a:ahLst/>
            <a:cxnLst>
              <a:cxn ang="0">
                <a:pos x="connsiteX0" y="connsiteY0"/>
              </a:cxn>
              <a:cxn ang="0">
                <a:pos x="connsiteX1" y="connsiteY1"/>
              </a:cxn>
              <a:cxn ang="0">
                <a:pos x="connsiteX2" y="connsiteY2"/>
              </a:cxn>
              <a:cxn ang="0">
                <a:pos x="connsiteX3" y="connsiteY3"/>
              </a:cxn>
            </a:cxnLst>
            <a:rect l="l" t="t" r="r" b="b"/>
            <a:pathLst>
              <a:path w="1832955" h="1875161">
                <a:moveTo>
                  <a:pt x="1832955" y="1875161"/>
                </a:moveTo>
                <a:lnTo>
                  <a:pt x="0" y="1875161"/>
                </a:lnTo>
                <a:lnTo>
                  <a:pt x="999671" y="3843"/>
                </a:lnTo>
                <a:lnTo>
                  <a:pt x="1832955" y="0"/>
                </a:lnTo>
                <a:close/>
              </a:path>
            </a:pathLst>
          </a:custGeom>
          <a:solidFill>
            <a:srgbClr val="E7CCDD"/>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ctr" anchorCtr="0" forceAA="0" compatLnSpc="1">
            <a:prstTxWarp prst="textNoShape">
              <a:avLst/>
            </a:prstTxWarp>
            <a:noAutofit/>
          </a:bodyPr>
          <a:lstStyle/>
          <a:p>
            <a:pPr algn="ctr"/>
            <a:endParaRPr lang="zh-CN" altLang="en-US" dirty="0"/>
          </a:p>
        </p:txBody>
      </p:sp>
      <p:sp>
        <p:nvSpPr>
          <p:cNvPr id="4" name="Footer Placeholder 3"/>
          <p:cNvSpPr>
            <a:spLocks noGrp="1"/>
          </p:cNvSpPr>
          <p:nvPr>
            <p:ph type="ftr" sz="quarter" idx="11"/>
          </p:nvPr>
        </p:nvSpPr>
        <p:spPr>
          <a:xfrm>
            <a:off x="83214" y="588708"/>
            <a:ext cx="715537" cy="729096"/>
          </a:xfrm>
        </p:spPr>
        <p:txBody>
          <a:bodyPr/>
          <a:lstStyle>
            <a:lvl1pPr>
              <a:defRPr b="1">
                <a:solidFill>
                  <a:schemeClr val="bg2">
                    <a:lumMod val="50000"/>
                  </a:schemeClr>
                </a:solidFill>
              </a:defRPr>
            </a:lvl1pPr>
          </a:lstStyle>
          <a:p>
            <a:endParaRPr lang="zh-TW" altLang="en-US" dirty="0"/>
          </a:p>
        </p:txBody>
      </p:sp>
      <p:sp>
        <p:nvSpPr>
          <p:cNvPr id="9" name="矩形 8">
            <a:extLst>
              <a:ext uri="{FF2B5EF4-FFF2-40B4-BE49-F238E27FC236}">
                <a16:creationId xmlns:a16="http://schemas.microsoft.com/office/drawing/2014/main" id="{A079B160-8292-4C07-8A43-0EA13FC3066F}"/>
              </a:ext>
            </a:extLst>
          </p:cNvPr>
          <p:cNvSpPr/>
          <p:nvPr userDrawn="1"/>
        </p:nvSpPr>
        <p:spPr>
          <a:xfrm flipV="1">
            <a:off x="1752000" y="14915363"/>
            <a:ext cx="10440000" cy="45719"/>
          </a:xfrm>
          <a:prstGeom prst="rect">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429F16E1-4B85-4BDF-832D-0D1B38C8DC2E}"/>
              </a:ext>
            </a:extLst>
          </p:cNvPr>
          <p:cNvSpPr/>
          <p:nvPr userDrawn="1"/>
        </p:nvSpPr>
        <p:spPr>
          <a:xfrm>
            <a:off x="1609387" y="14855321"/>
            <a:ext cx="144000" cy="144000"/>
          </a:xfrm>
          <a:prstGeom prst="ellipse">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521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左">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09787" y="15203201"/>
            <a:ext cx="2743200" cy="865481"/>
          </a:xfrm>
        </p:spPr>
        <p:txBody>
          <a:bodyPr/>
          <a:lstStyle>
            <a:lvl1pPr algn="l">
              <a:defRPr sz="1800"/>
            </a:lvl1pPr>
          </a:lstStyle>
          <a:p>
            <a:r>
              <a:rPr lang="zh-TW" altLang="en-US"/>
              <a:t>章節名稱</a:t>
            </a:r>
            <a:endParaRPr lang="zh-TW" altLang="en-US" dirty="0"/>
          </a:p>
        </p:txBody>
      </p:sp>
      <p:sp>
        <p:nvSpPr>
          <p:cNvPr id="6" name="矩形 5">
            <a:extLst>
              <a:ext uri="{FF2B5EF4-FFF2-40B4-BE49-F238E27FC236}">
                <a16:creationId xmlns:a16="http://schemas.microsoft.com/office/drawing/2014/main" id="{2924EBC7-FAEC-497F-A4C9-3DD7261C06F7}"/>
              </a:ext>
            </a:extLst>
          </p:cNvPr>
          <p:cNvSpPr/>
          <p:nvPr userDrawn="1"/>
        </p:nvSpPr>
        <p:spPr>
          <a:xfrm flipV="1">
            <a:off x="1752000" y="1463043"/>
            <a:ext cx="10440000" cy="45719"/>
          </a:xfrm>
          <a:prstGeom prst="rect">
            <a:avLst/>
          </a:prstGeom>
          <a:solidFill>
            <a:srgbClr val="A22E34"/>
          </a:solidFill>
          <a:ln>
            <a:solidFill>
              <a:srgbClr val="A22E3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66BEA994-4CA3-4041-9A84-FF2338469F4E}"/>
              </a:ext>
            </a:extLst>
          </p:cNvPr>
          <p:cNvSpPr/>
          <p:nvPr userDrawn="1"/>
        </p:nvSpPr>
        <p:spPr>
          <a:xfrm>
            <a:off x="1609387" y="1420685"/>
            <a:ext cx="144000" cy="144000"/>
          </a:xfrm>
          <a:prstGeom prst="ellipse">
            <a:avLst/>
          </a:prstGeom>
          <a:solidFill>
            <a:srgbClr val="A22E3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îśḻïḓé">
            <a:hlinkClick r:id="rId2" action="ppaction://hlinksldjump"/>
            <a:extLst>
              <a:ext uri="{FF2B5EF4-FFF2-40B4-BE49-F238E27FC236}">
                <a16:creationId xmlns:a16="http://schemas.microsoft.com/office/drawing/2014/main" id="{E4D0B5C3-76EE-4B12-B0C7-478834D16565}"/>
              </a:ext>
            </a:extLst>
          </p:cNvPr>
          <p:cNvSpPr/>
          <p:nvPr userDrawn="1"/>
        </p:nvSpPr>
        <p:spPr>
          <a:xfrm flipH="1" flipV="1">
            <a:off x="0" y="444068"/>
            <a:ext cx="1597502" cy="1064694"/>
          </a:xfrm>
          <a:custGeom>
            <a:avLst/>
            <a:gdLst>
              <a:gd name="connsiteX0" fmla="*/ 1832955 w 1832955"/>
              <a:gd name="connsiteY0" fmla="*/ 1875161 h 1875161"/>
              <a:gd name="connsiteX1" fmla="*/ 0 w 1832955"/>
              <a:gd name="connsiteY1" fmla="*/ 1875161 h 1875161"/>
              <a:gd name="connsiteX2" fmla="*/ 999671 w 1832955"/>
              <a:gd name="connsiteY2" fmla="*/ 3843 h 1875161"/>
              <a:gd name="connsiteX3" fmla="*/ 1832955 w 1832955"/>
              <a:gd name="connsiteY3" fmla="*/ 0 h 1875161"/>
            </a:gdLst>
            <a:ahLst/>
            <a:cxnLst>
              <a:cxn ang="0">
                <a:pos x="connsiteX0" y="connsiteY0"/>
              </a:cxn>
              <a:cxn ang="0">
                <a:pos x="connsiteX1" y="connsiteY1"/>
              </a:cxn>
              <a:cxn ang="0">
                <a:pos x="connsiteX2" y="connsiteY2"/>
              </a:cxn>
              <a:cxn ang="0">
                <a:pos x="connsiteX3" y="connsiteY3"/>
              </a:cxn>
            </a:cxnLst>
            <a:rect l="l" t="t" r="r" b="b"/>
            <a:pathLst>
              <a:path w="1832955" h="1875161">
                <a:moveTo>
                  <a:pt x="1832955" y="1875161"/>
                </a:moveTo>
                <a:lnTo>
                  <a:pt x="0" y="1875161"/>
                </a:lnTo>
                <a:lnTo>
                  <a:pt x="999671" y="3843"/>
                </a:lnTo>
                <a:lnTo>
                  <a:pt x="1832955" y="0"/>
                </a:lnTo>
                <a:close/>
              </a:path>
            </a:pathLst>
          </a:custGeom>
          <a:solidFill>
            <a:srgbClr val="F3DDE0"/>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ctr" anchorCtr="0" forceAA="0" compatLnSpc="1">
            <a:prstTxWarp prst="textNoShape">
              <a:avLst/>
            </a:prstTxWarp>
            <a:noAutofit/>
          </a:bodyPr>
          <a:lstStyle/>
          <a:p>
            <a:pPr algn="ctr"/>
            <a:endParaRPr lang="zh-CN" altLang="en-US" dirty="0"/>
          </a:p>
        </p:txBody>
      </p:sp>
      <p:sp>
        <p:nvSpPr>
          <p:cNvPr id="4" name="Footer Placeholder 3"/>
          <p:cNvSpPr>
            <a:spLocks noGrp="1"/>
          </p:cNvSpPr>
          <p:nvPr>
            <p:ph type="ftr" sz="quarter" idx="11"/>
          </p:nvPr>
        </p:nvSpPr>
        <p:spPr>
          <a:xfrm>
            <a:off x="83214" y="588708"/>
            <a:ext cx="715537" cy="729096"/>
          </a:xfrm>
        </p:spPr>
        <p:txBody>
          <a:bodyPr/>
          <a:lstStyle>
            <a:lvl1pPr>
              <a:defRPr b="1">
                <a:solidFill>
                  <a:schemeClr val="bg2">
                    <a:lumMod val="50000"/>
                  </a:schemeClr>
                </a:solidFill>
              </a:defRPr>
            </a:lvl1pPr>
          </a:lstStyle>
          <a:p>
            <a:endParaRPr lang="zh-TW" altLang="en-US"/>
          </a:p>
        </p:txBody>
      </p:sp>
      <p:sp>
        <p:nvSpPr>
          <p:cNvPr id="9" name="矩形 8">
            <a:extLst>
              <a:ext uri="{FF2B5EF4-FFF2-40B4-BE49-F238E27FC236}">
                <a16:creationId xmlns:a16="http://schemas.microsoft.com/office/drawing/2014/main" id="{170D1BBA-DEB4-4E0E-AE65-EC9E7505D47A}"/>
              </a:ext>
            </a:extLst>
          </p:cNvPr>
          <p:cNvSpPr/>
          <p:nvPr userDrawn="1"/>
        </p:nvSpPr>
        <p:spPr>
          <a:xfrm flipV="1">
            <a:off x="1752000" y="14892477"/>
            <a:ext cx="10440000" cy="45719"/>
          </a:xfrm>
          <a:prstGeom prst="rect">
            <a:avLst/>
          </a:prstGeom>
          <a:solidFill>
            <a:srgbClr val="A22E34"/>
          </a:solidFill>
          <a:ln>
            <a:solidFill>
              <a:srgbClr val="A22E3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F8229C66-1870-4A9D-99A1-48C37C0F998F}"/>
              </a:ext>
            </a:extLst>
          </p:cNvPr>
          <p:cNvSpPr/>
          <p:nvPr userDrawn="1"/>
        </p:nvSpPr>
        <p:spPr>
          <a:xfrm>
            <a:off x="1609387" y="14838785"/>
            <a:ext cx="144000" cy="144000"/>
          </a:xfrm>
          <a:prstGeom prst="ellipse">
            <a:avLst/>
          </a:prstGeom>
          <a:solidFill>
            <a:srgbClr val="A22E3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10747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右">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DF8AE69-FCD1-4F89-AC1C-762DBEBD806A}"/>
              </a:ext>
            </a:extLst>
          </p:cNvPr>
          <p:cNvSpPr/>
          <p:nvPr userDrawn="1"/>
        </p:nvSpPr>
        <p:spPr>
          <a:xfrm flipV="1">
            <a:off x="-31881" y="1463043"/>
            <a:ext cx="10440000" cy="45719"/>
          </a:xfrm>
          <a:prstGeom prst="rect">
            <a:avLst/>
          </a:prstGeom>
          <a:solidFill>
            <a:srgbClr val="A22E34"/>
          </a:solidFill>
          <a:ln>
            <a:solidFill>
              <a:srgbClr val="A22E3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 name="橢圓 5">
            <a:extLst>
              <a:ext uri="{FF2B5EF4-FFF2-40B4-BE49-F238E27FC236}">
                <a16:creationId xmlns:a16="http://schemas.microsoft.com/office/drawing/2014/main" id="{55D08A02-F537-4F2B-AB8C-4DDAAECC8528}"/>
              </a:ext>
            </a:extLst>
          </p:cNvPr>
          <p:cNvSpPr/>
          <p:nvPr userDrawn="1"/>
        </p:nvSpPr>
        <p:spPr>
          <a:xfrm>
            <a:off x="10401769" y="1412603"/>
            <a:ext cx="144000" cy="144000"/>
          </a:xfrm>
          <a:prstGeom prst="ellipse">
            <a:avLst/>
          </a:prstGeom>
          <a:solidFill>
            <a:srgbClr val="A22E3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îśḻïḓé">
            <a:hlinkClick r:id="rId2" action="ppaction://hlinksldjump"/>
            <a:extLst>
              <a:ext uri="{FF2B5EF4-FFF2-40B4-BE49-F238E27FC236}">
                <a16:creationId xmlns:a16="http://schemas.microsoft.com/office/drawing/2014/main" id="{2AAB1B01-8229-46D9-BAF3-738C7827B582}"/>
              </a:ext>
            </a:extLst>
          </p:cNvPr>
          <p:cNvSpPr/>
          <p:nvPr userDrawn="1"/>
        </p:nvSpPr>
        <p:spPr>
          <a:xfrm flipV="1">
            <a:off x="10660911" y="444068"/>
            <a:ext cx="1597502" cy="1064694"/>
          </a:xfrm>
          <a:custGeom>
            <a:avLst/>
            <a:gdLst>
              <a:gd name="connsiteX0" fmla="*/ 1832955 w 1832955"/>
              <a:gd name="connsiteY0" fmla="*/ 1875161 h 1875161"/>
              <a:gd name="connsiteX1" fmla="*/ 0 w 1832955"/>
              <a:gd name="connsiteY1" fmla="*/ 1875161 h 1875161"/>
              <a:gd name="connsiteX2" fmla="*/ 999671 w 1832955"/>
              <a:gd name="connsiteY2" fmla="*/ 3843 h 1875161"/>
              <a:gd name="connsiteX3" fmla="*/ 1832955 w 1832955"/>
              <a:gd name="connsiteY3" fmla="*/ 0 h 1875161"/>
            </a:gdLst>
            <a:ahLst/>
            <a:cxnLst>
              <a:cxn ang="0">
                <a:pos x="connsiteX0" y="connsiteY0"/>
              </a:cxn>
              <a:cxn ang="0">
                <a:pos x="connsiteX1" y="connsiteY1"/>
              </a:cxn>
              <a:cxn ang="0">
                <a:pos x="connsiteX2" y="connsiteY2"/>
              </a:cxn>
              <a:cxn ang="0">
                <a:pos x="connsiteX3" y="connsiteY3"/>
              </a:cxn>
            </a:cxnLst>
            <a:rect l="l" t="t" r="r" b="b"/>
            <a:pathLst>
              <a:path w="1832955" h="1875161">
                <a:moveTo>
                  <a:pt x="1832955" y="1875161"/>
                </a:moveTo>
                <a:lnTo>
                  <a:pt x="0" y="1875161"/>
                </a:lnTo>
                <a:lnTo>
                  <a:pt x="999671" y="3843"/>
                </a:lnTo>
                <a:lnTo>
                  <a:pt x="1832955" y="0"/>
                </a:lnTo>
                <a:close/>
              </a:path>
            </a:pathLst>
          </a:custGeom>
          <a:solidFill>
            <a:srgbClr val="F3DDE0"/>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ctr" anchorCtr="0" forceAA="0" compatLnSpc="1">
            <a:prstTxWarp prst="textNoShape">
              <a:avLst/>
            </a:prstTxWarp>
            <a:noAutofit/>
          </a:bodyPr>
          <a:lstStyle/>
          <a:p>
            <a:pPr algn="ctr"/>
            <a:endParaRPr lang="zh-CN" altLang="en-US" dirty="0"/>
          </a:p>
        </p:txBody>
      </p:sp>
      <p:sp>
        <p:nvSpPr>
          <p:cNvPr id="11" name="Slide Number Placeholder 4">
            <a:extLst>
              <a:ext uri="{FF2B5EF4-FFF2-40B4-BE49-F238E27FC236}">
                <a16:creationId xmlns:a16="http://schemas.microsoft.com/office/drawing/2014/main" id="{82B93439-19A2-49B2-A1EC-5F366F689293}"/>
              </a:ext>
            </a:extLst>
          </p:cNvPr>
          <p:cNvSpPr>
            <a:spLocks noGrp="1"/>
          </p:cNvSpPr>
          <p:nvPr>
            <p:ph type="sldNum" sz="quarter" idx="12"/>
          </p:nvPr>
        </p:nvSpPr>
        <p:spPr>
          <a:xfrm>
            <a:off x="9108519" y="15180898"/>
            <a:ext cx="2743200" cy="865481"/>
          </a:xfrm>
        </p:spPr>
        <p:txBody>
          <a:bodyPr/>
          <a:lstStyle>
            <a:lvl1pPr algn="r">
              <a:defRPr sz="1800"/>
            </a:lvl1pPr>
          </a:lstStyle>
          <a:p>
            <a:r>
              <a:rPr lang="zh-TW" altLang="en-US"/>
              <a:t>章節名稱</a:t>
            </a:r>
            <a:endParaRPr lang="zh-TW" altLang="en-US" dirty="0"/>
          </a:p>
        </p:txBody>
      </p:sp>
      <p:sp>
        <p:nvSpPr>
          <p:cNvPr id="3" name="Footer Placeholder 2"/>
          <p:cNvSpPr>
            <a:spLocks noGrp="1"/>
          </p:cNvSpPr>
          <p:nvPr>
            <p:ph type="ftr" sz="quarter" idx="11"/>
          </p:nvPr>
        </p:nvSpPr>
        <p:spPr>
          <a:xfrm>
            <a:off x="11380868" y="585284"/>
            <a:ext cx="647700" cy="865481"/>
          </a:xfrm>
        </p:spPr>
        <p:txBody>
          <a:bodyPr/>
          <a:lstStyle>
            <a:lvl1pPr>
              <a:defRPr b="1">
                <a:solidFill>
                  <a:schemeClr val="bg2">
                    <a:lumMod val="50000"/>
                  </a:schemeClr>
                </a:solidFill>
              </a:defRPr>
            </a:lvl1pPr>
          </a:lstStyle>
          <a:p>
            <a:endParaRPr lang="zh-TW" altLang="en-US" dirty="0"/>
          </a:p>
        </p:txBody>
      </p:sp>
      <p:sp>
        <p:nvSpPr>
          <p:cNvPr id="12" name="矩形 11">
            <a:extLst>
              <a:ext uri="{FF2B5EF4-FFF2-40B4-BE49-F238E27FC236}">
                <a16:creationId xmlns:a16="http://schemas.microsoft.com/office/drawing/2014/main" id="{95530EA2-99DE-449A-9649-7C1682E827AB}"/>
              </a:ext>
            </a:extLst>
          </p:cNvPr>
          <p:cNvSpPr/>
          <p:nvPr userDrawn="1"/>
        </p:nvSpPr>
        <p:spPr>
          <a:xfrm flipV="1">
            <a:off x="-31881" y="14888747"/>
            <a:ext cx="10440000" cy="45719"/>
          </a:xfrm>
          <a:prstGeom prst="rect">
            <a:avLst/>
          </a:prstGeom>
          <a:solidFill>
            <a:srgbClr val="A22E34"/>
          </a:solidFill>
          <a:ln>
            <a:solidFill>
              <a:srgbClr val="A22E3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橢圓 12">
            <a:extLst>
              <a:ext uri="{FF2B5EF4-FFF2-40B4-BE49-F238E27FC236}">
                <a16:creationId xmlns:a16="http://schemas.microsoft.com/office/drawing/2014/main" id="{3D0AC9EA-097A-4731-8A6B-31DFB41791C6}"/>
              </a:ext>
            </a:extLst>
          </p:cNvPr>
          <p:cNvSpPr/>
          <p:nvPr userDrawn="1"/>
        </p:nvSpPr>
        <p:spPr>
          <a:xfrm>
            <a:off x="10401769" y="14838307"/>
            <a:ext cx="144000" cy="144000"/>
          </a:xfrm>
          <a:prstGeom prst="ellipse">
            <a:avLst/>
          </a:prstGeom>
          <a:solidFill>
            <a:srgbClr val="A22E3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76371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09787" y="15189947"/>
            <a:ext cx="2743200" cy="865481"/>
          </a:xfrm>
        </p:spPr>
        <p:txBody>
          <a:bodyPr/>
          <a:lstStyle>
            <a:lvl1pPr algn="l">
              <a:defRPr sz="1800"/>
            </a:lvl1pPr>
          </a:lstStyle>
          <a:p>
            <a:r>
              <a:rPr lang="zh-TW" altLang="en-US"/>
              <a:t>章節名稱</a:t>
            </a:r>
            <a:endParaRPr lang="zh-TW" altLang="en-US" dirty="0"/>
          </a:p>
        </p:txBody>
      </p:sp>
      <p:sp>
        <p:nvSpPr>
          <p:cNvPr id="6" name="矩形 5">
            <a:extLst>
              <a:ext uri="{FF2B5EF4-FFF2-40B4-BE49-F238E27FC236}">
                <a16:creationId xmlns:a16="http://schemas.microsoft.com/office/drawing/2014/main" id="{2924EBC7-FAEC-497F-A4C9-3DD7261C06F7}"/>
              </a:ext>
            </a:extLst>
          </p:cNvPr>
          <p:cNvSpPr/>
          <p:nvPr userDrawn="1"/>
        </p:nvSpPr>
        <p:spPr>
          <a:xfrm flipV="1">
            <a:off x="1752000" y="1463043"/>
            <a:ext cx="10440000" cy="45719"/>
          </a:xfrm>
          <a:prstGeom prst="rect">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66BEA994-4CA3-4041-9A84-FF2338469F4E}"/>
              </a:ext>
            </a:extLst>
          </p:cNvPr>
          <p:cNvSpPr/>
          <p:nvPr userDrawn="1"/>
        </p:nvSpPr>
        <p:spPr>
          <a:xfrm>
            <a:off x="1609387" y="1412603"/>
            <a:ext cx="144000" cy="144000"/>
          </a:xfrm>
          <a:prstGeom prst="ellipse">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îśḻïḓé">
            <a:hlinkClick r:id="rId2" action="ppaction://hlinksldjump"/>
            <a:extLst>
              <a:ext uri="{FF2B5EF4-FFF2-40B4-BE49-F238E27FC236}">
                <a16:creationId xmlns:a16="http://schemas.microsoft.com/office/drawing/2014/main" id="{E4D0B5C3-76EE-4B12-B0C7-478834D16565}"/>
              </a:ext>
            </a:extLst>
          </p:cNvPr>
          <p:cNvSpPr/>
          <p:nvPr userDrawn="1"/>
        </p:nvSpPr>
        <p:spPr>
          <a:xfrm flipH="1" flipV="1">
            <a:off x="0" y="444068"/>
            <a:ext cx="1597502" cy="1064694"/>
          </a:xfrm>
          <a:custGeom>
            <a:avLst/>
            <a:gdLst>
              <a:gd name="connsiteX0" fmla="*/ 1832955 w 1832955"/>
              <a:gd name="connsiteY0" fmla="*/ 1875161 h 1875161"/>
              <a:gd name="connsiteX1" fmla="*/ 0 w 1832955"/>
              <a:gd name="connsiteY1" fmla="*/ 1875161 h 1875161"/>
              <a:gd name="connsiteX2" fmla="*/ 999671 w 1832955"/>
              <a:gd name="connsiteY2" fmla="*/ 3843 h 1875161"/>
              <a:gd name="connsiteX3" fmla="*/ 1832955 w 1832955"/>
              <a:gd name="connsiteY3" fmla="*/ 0 h 1875161"/>
            </a:gdLst>
            <a:ahLst/>
            <a:cxnLst>
              <a:cxn ang="0">
                <a:pos x="connsiteX0" y="connsiteY0"/>
              </a:cxn>
              <a:cxn ang="0">
                <a:pos x="connsiteX1" y="connsiteY1"/>
              </a:cxn>
              <a:cxn ang="0">
                <a:pos x="connsiteX2" y="connsiteY2"/>
              </a:cxn>
              <a:cxn ang="0">
                <a:pos x="connsiteX3" y="connsiteY3"/>
              </a:cxn>
            </a:cxnLst>
            <a:rect l="l" t="t" r="r" b="b"/>
            <a:pathLst>
              <a:path w="1832955" h="1875161">
                <a:moveTo>
                  <a:pt x="1832955" y="1875161"/>
                </a:moveTo>
                <a:lnTo>
                  <a:pt x="0" y="1875161"/>
                </a:lnTo>
                <a:lnTo>
                  <a:pt x="999671" y="3843"/>
                </a:lnTo>
                <a:lnTo>
                  <a:pt x="1832955" y="0"/>
                </a:lnTo>
                <a:close/>
              </a:path>
            </a:pathLst>
          </a:custGeom>
          <a:solidFill>
            <a:srgbClr val="E7CCDD"/>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ctr" anchorCtr="0" forceAA="0" compatLnSpc="1">
            <a:prstTxWarp prst="textNoShape">
              <a:avLst/>
            </a:prstTxWarp>
            <a:noAutofit/>
          </a:bodyPr>
          <a:lstStyle/>
          <a:p>
            <a:pPr algn="ctr"/>
            <a:endParaRPr lang="zh-CN" altLang="en-US" dirty="0"/>
          </a:p>
        </p:txBody>
      </p:sp>
      <p:sp>
        <p:nvSpPr>
          <p:cNvPr id="4" name="Footer Placeholder 3"/>
          <p:cNvSpPr>
            <a:spLocks noGrp="1"/>
          </p:cNvSpPr>
          <p:nvPr>
            <p:ph type="ftr" sz="quarter" idx="11"/>
          </p:nvPr>
        </p:nvSpPr>
        <p:spPr>
          <a:xfrm>
            <a:off x="83214" y="588708"/>
            <a:ext cx="715537" cy="729096"/>
          </a:xfrm>
        </p:spPr>
        <p:txBody>
          <a:bodyPr/>
          <a:lstStyle>
            <a:lvl1pPr>
              <a:defRPr b="1">
                <a:solidFill>
                  <a:schemeClr val="bg2">
                    <a:lumMod val="50000"/>
                  </a:schemeClr>
                </a:solidFill>
              </a:defRPr>
            </a:lvl1pPr>
          </a:lstStyle>
          <a:p>
            <a:endParaRPr lang="zh-TW" altLang="en-US" dirty="0"/>
          </a:p>
        </p:txBody>
      </p:sp>
      <p:sp>
        <p:nvSpPr>
          <p:cNvPr id="9" name="矩形 8">
            <a:extLst>
              <a:ext uri="{FF2B5EF4-FFF2-40B4-BE49-F238E27FC236}">
                <a16:creationId xmlns:a16="http://schemas.microsoft.com/office/drawing/2014/main" id="{A079B160-8292-4C07-8A43-0EA13FC3066F}"/>
              </a:ext>
            </a:extLst>
          </p:cNvPr>
          <p:cNvSpPr/>
          <p:nvPr userDrawn="1"/>
        </p:nvSpPr>
        <p:spPr>
          <a:xfrm flipV="1">
            <a:off x="1752000" y="14915363"/>
            <a:ext cx="10440000" cy="45719"/>
          </a:xfrm>
          <a:prstGeom prst="rect">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429F16E1-4B85-4BDF-832D-0D1B38C8DC2E}"/>
              </a:ext>
            </a:extLst>
          </p:cNvPr>
          <p:cNvSpPr/>
          <p:nvPr userDrawn="1"/>
        </p:nvSpPr>
        <p:spPr>
          <a:xfrm>
            <a:off x="1609387" y="14855321"/>
            <a:ext cx="144000" cy="144000"/>
          </a:xfrm>
          <a:prstGeom prst="ellipse">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3784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DF8AE69-FCD1-4F89-AC1C-762DBEBD806A}"/>
              </a:ext>
            </a:extLst>
          </p:cNvPr>
          <p:cNvSpPr/>
          <p:nvPr userDrawn="1"/>
        </p:nvSpPr>
        <p:spPr>
          <a:xfrm flipV="1">
            <a:off x="-31881" y="1463043"/>
            <a:ext cx="10440000" cy="45719"/>
          </a:xfrm>
          <a:prstGeom prst="rect">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 name="橢圓 5">
            <a:extLst>
              <a:ext uri="{FF2B5EF4-FFF2-40B4-BE49-F238E27FC236}">
                <a16:creationId xmlns:a16="http://schemas.microsoft.com/office/drawing/2014/main" id="{55D08A02-F537-4F2B-AB8C-4DDAAECC8528}"/>
              </a:ext>
            </a:extLst>
          </p:cNvPr>
          <p:cNvSpPr/>
          <p:nvPr userDrawn="1"/>
        </p:nvSpPr>
        <p:spPr>
          <a:xfrm>
            <a:off x="10401769" y="1412603"/>
            <a:ext cx="144000" cy="144000"/>
          </a:xfrm>
          <a:prstGeom prst="ellipse">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îśḻïḓé">
            <a:hlinkClick r:id="rId2" action="ppaction://hlinksldjump"/>
            <a:extLst>
              <a:ext uri="{FF2B5EF4-FFF2-40B4-BE49-F238E27FC236}">
                <a16:creationId xmlns:a16="http://schemas.microsoft.com/office/drawing/2014/main" id="{2AAB1B01-8229-46D9-BAF3-738C7827B582}"/>
              </a:ext>
            </a:extLst>
          </p:cNvPr>
          <p:cNvSpPr/>
          <p:nvPr userDrawn="1"/>
        </p:nvSpPr>
        <p:spPr>
          <a:xfrm flipV="1">
            <a:off x="10660911" y="444068"/>
            <a:ext cx="1597502" cy="1064694"/>
          </a:xfrm>
          <a:custGeom>
            <a:avLst/>
            <a:gdLst>
              <a:gd name="connsiteX0" fmla="*/ 1832955 w 1832955"/>
              <a:gd name="connsiteY0" fmla="*/ 1875161 h 1875161"/>
              <a:gd name="connsiteX1" fmla="*/ 0 w 1832955"/>
              <a:gd name="connsiteY1" fmla="*/ 1875161 h 1875161"/>
              <a:gd name="connsiteX2" fmla="*/ 999671 w 1832955"/>
              <a:gd name="connsiteY2" fmla="*/ 3843 h 1875161"/>
              <a:gd name="connsiteX3" fmla="*/ 1832955 w 1832955"/>
              <a:gd name="connsiteY3" fmla="*/ 0 h 1875161"/>
            </a:gdLst>
            <a:ahLst/>
            <a:cxnLst>
              <a:cxn ang="0">
                <a:pos x="connsiteX0" y="connsiteY0"/>
              </a:cxn>
              <a:cxn ang="0">
                <a:pos x="connsiteX1" y="connsiteY1"/>
              </a:cxn>
              <a:cxn ang="0">
                <a:pos x="connsiteX2" y="connsiteY2"/>
              </a:cxn>
              <a:cxn ang="0">
                <a:pos x="connsiteX3" y="connsiteY3"/>
              </a:cxn>
            </a:cxnLst>
            <a:rect l="l" t="t" r="r" b="b"/>
            <a:pathLst>
              <a:path w="1832955" h="1875161">
                <a:moveTo>
                  <a:pt x="1832955" y="1875161"/>
                </a:moveTo>
                <a:lnTo>
                  <a:pt x="0" y="1875161"/>
                </a:lnTo>
                <a:lnTo>
                  <a:pt x="999671" y="3843"/>
                </a:lnTo>
                <a:lnTo>
                  <a:pt x="1832955" y="0"/>
                </a:lnTo>
                <a:close/>
              </a:path>
            </a:pathLst>
          </a:custGeom>
          <a:solidFill>
            <a:srgbClr val="E7CCDD"/>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ctr" anchorCtr="0" forceAA="0" compatLnSpc="1">
            <a:prstTxWarp prst="textNoShape">
              <a:avLst/>
            </a:prstTxWarp>
            <a:noAutofit/>
          </a:bodyPr>
          <a:lstStyle/>
          <a:p>
            <a:pPr algn="ctr"/>
            <a:endParaRPr lang="zh-CN" altLang="en-US" dirty="0"/>
          </a:p>
        </p:txBody>
      </p:sp>
      <p:sp>
        <p:nvSpPr>
          <p:cNvPr id="11" name="Slide Number Placeholder 4">
            <a:extLst>
              <a:ext uri="{FF2B5EF4-FFF2-40B4-BE49-F238E27FC236}">
                <a16:creationId xmlns:a16="http://schemas.microsoft.com/office/drawing/2014/main" id="{82B93439-19A2-49B2-A1EC-5F366F689293}"/>
              </a:ext>
            </a:extLst>
          </p:cNvPr>
          <p:cNvSpPr>
            <a:spLocks noGrp="1"/>
          </p:cNvSpPr>
          <p:nvPr>
            <p:ph type="sldNum" sz="quarter" idx="12"/>
          </p:nvPr>
        </p:nvSpPr>
        <p:spPr>
          <a:xfrm>
            <a:off x="9108519" y="15186074"/>
            <a:ext cx="2743200" cy="865481"/>
          </a:xfrm>
        </p:spPr>
        <p:txBody>
          <a:bodyPr/>
          <a:lstStyle>
            <a:lvl1pPr algn="r">
              <a:defRPr sz="1800"/>
            </a:lvl1pPr>
          </a:lstStyle>
          <a:p>
            <a:r>
              <a:rPr lang="zh-TW" altLang="en-US"/>
              <a:t>章節名稱</a:t>
            </a:r>
            <a:endParaRPr lang="zh-TW" altLang="en-US" dirty="0"/>
          </a:p>
        </p:txBody>
      </p:sp>
      <p:sp>
        <p:nvSpPr>
          <p:cNvPr id="3" name="Footer Placeholder 2"/>
          <p:cNvSpPr>
            <a:spLocks noGrp="1"/>
          </p:cNvSpPr>
          <p:nvPr>
            <p:ph type="ftr" sz="quarter" idx="11"/>
          </p:nvPr>
        </p:nvSpPr>
        <p:spPr>
          <a:xfrm>
            <a:off x="11348957" y="552958"/>
            <a:ext cx="647700" cy="865481"/>
          </a:xfrm>
        </p:spPr>
        <p:txBody>
          <a:bodyPr/>
          <a:lstStyle>
            <a:lvl1pPr>
              <a:defRPr b="1">
                <a:solidFill>
                  <a:schemeClr val="bg2">
                    <a:lumMod val="50000"/>
                  </a:schemeClr>
                </a:solidFill>
              </a:defRPr>
            </a:lvl1pPr>
          </a:lstStyle>
          <a:p>
            <a:endParaRPr lang="zh-TW" altLang="en-US" dirty="0"/>
          </a:p>
        </p:txBody>
      </p:sp>
      <p:sp>
        <p:nvSpPr>
          <p:cNvPr id="12" name="矩形 11">
            <a:extLst>
              <a:ext uri="{FF2B5EF4-FFF2-40B4-BE49-F238E27FC236}">
                <a16:creationId xmlns:a16="http://schemas.microsoft.com/office/drawing/2014/main" id="{1F268D93-6FB8-44AF-9C5E-1EA24366744A}"/>
              </a:ext>
            </a:extLst>
          </p:cNvPr>
          <p:cNvSpPr/>
          <p:nvPr userDrawn="1"/>
        </p:nvSpPr>
        <p:spPr>
          <a:xfrm flipV="1">
            <a:off x="-31881" y="14891919"/>
            <a:ext cx="10440000" cy="45719"/>
          </a:xfrm>
          <a:prstGeom prst="rect">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橢圓 12">
            <a:extLst>
              <a:ext uri="{FF2B5EF4-FFF2-40B4-BE49-F238E27FC236}">
                <a16:creationId xmlns:a16="http://schemas.microsoft.com/office/drawing/2014/main" id="{ABEE0568-690D-41F7-B950-EF0E9FDE5365}"/>
              </a:ext>
            </a:extLst>
          </p:cNvPr>
          <p:cNvSpPr/>
          <p:nvPr userDrawn="1"/>
        </p:nvSpPr>
        <p:spPr>
          <a:xfrm>
            <a:off x="10401769" y="14841479"/>
            <a:ext cx="144000" cy="144000"/>
          </a:xfrm>
          <a:prstGeom prst="ellipse">
            <a:avLst/>
          </a:prstGeom>
          <a:solidFill>
            <a:srgbClr val="92447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22038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只有標題">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09787" y="15203201"/>
            <a:ext cx="2743200" cy="865481"/>
          </a:xfrm>
        </p:spPr>
        <p:txBody>
          <a:bodyPr/>
          <a:lstStyle>
            <a:lvl1pPr algn="l">
              <a:defRPr sz="1800"/>
            </a:lvl1pPr>
          </a:lstStyle>
          <a:p>
            <a:r>
              <a:rPr lang="zh-TW" altLang="en-US"/>
              <a:t>章節名稱</a:t>
            </a:r>
            <a:endParaRPr lang="zh-TW" altLang="en-US" dirty="0"/>
          </a:p>
        </p:txBody>
      </p:sp>
      <p:sp>
        <p:nvSpPr>
          <p:cNvPr id="6" name="矩形 5">
            <a:extLst>
              <a:ext uri="{FF2B5EF4-FFF2-40B4-BE49-F238E27FC236}">
                <a16:creationId xmlns:a16="http://schemas.microsoft.com/office/drawing/2014/main" id="{2924EBC7-FAEC-497F-A4C9-3DD7261C06F7}"/>
              </a:ext>
            </a:extLst>
          </p:cNvPr>
          <p:cNvSpPr/>
          <p:nvPr userDrawn="1"/>
        </p:nvSpPr>
        <p:spPr>
          <a:xfrm flipV="1">
            <a:off x="1752000" y="1463043"/>
            <a:ext cx="10440000" cy="45719"/>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66BEA994-4CA3-4041-9A84-FF2338469F4E}"/>
              </a:ext>
            </a:extLst>
          </p:cNvPr>
          <p:cNvSpPr/>
          <p:nvPr userDrawn="1"/>
        </p:nvSpPr>
        <p:spPr>
          <a:xfrm>
            <a:off x="1615737" y="1415701"/>
            <a:ext cx="144000" cy="1440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 name="îśḻïḓé">
            <a:hlinkClick r:id="rId2" action="ppaction://hlinksldjump"/>
            <a:extLst>
              <a:ext uri="{FF2B5EF4-FFF2-40B4-BE49-F238E27FC236}">
                <a16:creationId xmlns:a16="http://schemas.microsoft.com/office/drawing/2014/main" id="{E4D0B5C3-76EE-4B12-B0C7-478834D16565}"/>
              </a:ext>
            </a:extLst>
          </p:cNvPr>
          <p:cNvSpPr/>
          <p:nvPr userDrawn="1"/>
        </p:nvSpPr>
        <p:spPr>
          <a:xfrm flipH="1" flipV="1">
            <a:off x="0" y="444068"/>
            <a:ext cx="1597502" cy="1064694"/>
          </a:xfrm>
          <a:custGeom>
            <a:avLst/>
            <a:gdLst>
              <a:gd name="connsiteX0" fmla="*/ 1832955 w 1832955"/>
              <a:gd name="connsiteY0" fmla="*/ 1875161 h 1875161"/>
              <a:gd name="connsiteX1" fmla="*/ 0 w 1832955"/>
              <a:gd name="connsiteY1" fmla="*/ 1875161 h 1875161"/>
              <a:gd name="connsiteX2" fmla="*/ 999671 w 1832955"/>
              <a:gd name="connsiteY2" fmla="*/ 3843 h 1875161"/>
              <a:gd name="connsiteX3" fmla="*/ 1832955 w 1832955"/>
              <a:gd name="connsiteY3" fmla="*/ 0 h 1875161"/>
            </a:gdLst>
            <a:ahLst/>
            <a:cxnLst>
              <a:cxn ang="0">
                <a:pos x="connsiteX0" y="connsiteY0"/>
              </a:cxn>
              <a:cxn ang="0">
                <a:pos x="connsiteX1" y="connsiteY1"/>
              </a:cxn>
              <a:cxn ang="0">
                <a:pos x="connsiteX2" y="connsiteY2"/>
              </a:cxn>
              <a:cxn ang="0">
                <a:pos x="connsiteX3" y="connsiteY3"/>
              </a:cxn>
            </a:cxnLst>
            <a:rect l="l" t="t" r="r" b="b"/>
            <a:pathLst>
              <a:path w="1832955" h="1875161">
                <a:moveTo>
                  <a:pt x="1832955" y="1875161"/>
                </a:moveTo>
                <a:lnTo>
                  <a:pt x="0" y="1875161"/>
                </a:lnTo>
                <a:lnTo>
                  <a:pt x="999671" y="3843"/>
                </a:lnTo>
                <a:lnTo>
                  <a:pt x="1832955" y="0"/>
                </a:lnTo>
                <a:close/>
              </a:path>
            </a:pathLst>
          </a:custGeom>
          <a:solidFill>
            <a:srgbClr val="F9DBC1"/>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ctr" anchorCtr="0" forceAA="0" compatLnSpc="1">
            <a:prstTxWarp prst="textNoShape">
              <a:avLst/>
            </a:prstTxWarp>
            <a:noAutofit/>
          </a:bodyPr>
          <a:lstStyle/>
          <a:p>
            <a:pPr algn="ctr"/>
            <a:endParaRPr lang="zh-CN" altLang="en-US" dirty="0"/>
          </a:p>
        </p:txBody>
      </p:sp>
      <p:sp>
        <p:nvSpPr>
          <p:cNvPr id="4" name="Footer Placeholder 3"/>
          <p:cNvSpPr>
            <a:spLocks noGrp="1"/>
          </p:cNvSpPr>
          <p:nvPr>
            <p:ph type="ftr" sz="quarter" idx="11"/>
          </p:nvPr>
        </p:nvSpPr>
        <p:spPr>
          <a:xfrm>
            <a:off x="150450" y="633407"/>
            <a:ext cx="715537" cy="729096"/>
          </a:xfrm>
        </p:spPr>
        <p:txBody>
          <a:bodyPr/>
          <a:lstStyle>
            <a:lvl1pPr>
              <a:defRPr b="1">
                <a:solidFill>
                  <a:schemeClr val="bg2">
                    <a:lumMod val="50000"/>
                  </a:schemeClr>
                </a:solidFill>
              </a:defRPr>
            </a:lvl1pPr>
          </a:lstStyle>
          <a:p>
            <a:endParaRPr lang="zh-TW" altLang="en-US" dirty="0"/>
          </a:p>
        </p:txBody>
      </p:sp>
      <p:sp>
        <p:nvSpPr>
          <p:cNvPr id="9" name="矩形 8">
            <a:extLst>
              <a:ext uri="{FF2B5EF4-FFF2-40B4-BE49-F238E27FC236}">
                <a16:creationId xmlns:a16="http://schemas.microsoft.com/office/drawing/2014/main" id="{EDF66944-D211-43CE-B667-E7124A468617}"/>
              </a:ext>
            </a:extLst>
          </p:cNvPr>
          <p:cNvSpPr/>
          <p:nvPr userDrawn="1"/>
        </p:nvSpPr>
        <p:spPr>
          <a:xfrm flipV="1">
            <a:off x="1752000" y="14893034"/>
            <a:ext cx="10440000" cy="45719"/>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2" name="橢圓 11">
            <a:extLst>
              <a:ext uri="{FF2B5EF4-FFF2-40B4-BE49-F238E27FC236}">
                <a16:creationId xmlns:a16="http://schemas.microsoft.com/office/drawing/2014/main" id="{1FF754D4-8768-4F75-8C7F-40EAA9A702FD}"/>
              </a:ext>
            </a:extLst>
          </p:cNvPr>
          <p:cNvSpPr/>
          <p:nvPr userDrawn="1"/>
        </p:nvSpPr>
        <p:spPr>
          <a:xfrm>
            <a:off x="1615737" y="14845692"/>
            <a:ext cx="144000" cy="1440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27174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7" name="îśḻïḓé">
            <a:hlinkClick r:id="rId2" action="ppaction://hlinksldjump"/>
            <a:extLst>
              <a:ext uri="{FF2B5EF4-FFF2-40B4-BE49-F238E27FC236}">
                <a16:creationId xmlns:a16="http://schemas.microsoft.com/office/drawing/2014/main" id="{2AAB1B01-8229-46D9-BAF3-738C7827B582}"/>
              </a:ext>
            </a:extLst>
          </p:cNvPr>
          <p:cNvSpPr/>
          <p:nvPr userDrawn="1"/>
        </p:nvSpPr>
        <p:spPr>
          <a:xfrm flipV="1">
            <a:off x="10660911" y="444068"/>
            <a:ext cx="1597502" cy="1064694"/>
          </a:xfrm>
          <a:custGeom>
            <a:avLst/>
            <a:gdLst>
              <a:gd name="connsiteX0" fmla="*/ 1832955 w 1832955"/>
              <a:gd name="connsiteY0" fmla="*/ 1875161 h 1875161"/>
              <a:gd name="connsiteX1" fmla="*/ 0 w 1832955"/>
              <a:gd name="connsiteY1" fmla="*/ 1875161 h 1875161"/>
              <a:gd name="connsiteX2" fmla="*/ 999671 w 1832955"/>
              <a:gd name="connsiteY2" fmla="*/ 3843 h 1875161"/>
              <a:gd name="connsiteX3" fmla="*/ 1832955 w 1832955"/>
              <a:gd name="connsiteY3" fmla="*/ 0 h 1875161"/>
            </a:gdLst>
            <a:ahLst/>
            <a:cxnLst>
              <a:cxn ang="0">
                <a:pos x="connsiteX0" y="connsiteY0"/>
              </a:cxn>
              <a:cxn ang="0">
                <a:pos x="connsiteX1" y="connsiteY1"/>
              </a:cxn>
              <a:cxn ang="0">
                <a:pos x="connsiteX2" y="connsiteY2"/>
              </a:cxn>
              <a:cxn ang="0">
                <a:pos x="connsiteX3" y="connsiteY3"/>
              </a:cxn>
            </a:cxnLst>
            <a:rect l="l" t="t" r="r" b="b"/>
            <a:pathLst>
              <a:path w="1832955" h="1875161">
                <a:moveTo>
                  <a:pt x="1832955" y="1875161"/>
                </a:moveTo>
                <a:lnTo>
                  <a:pt x="0" y="1875161"/>
                </a:lnTo>
                <a:lnTo>
                  <a:pt x="999671" y="3843"/>
                </a:lnTo>
                <a:lnTo>
                  <a:pt x="1832955" y="0"/>
                </a:lnTo>
                <a:close/>
              </a:path>
            </a:pathLst>
          </a:custGeom>
          <a:solidFill>
            <a:srgbClr val="F9DBC1"/>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ctr" anchorCtr="0" forceAA="0" compatLnSpc="1">
            <a:prstTxWarp prst="textNoShape">
              <a:avLst/>
            </a:prstTxWarp>
            <a:noAutofit/>
          </a:bodyPr>
          <a:lstStyle/>
          <a:p>
            <a:pPr algn="ctr"/>
            <a:endParaRPr lang="zh-CN" altLang="en-US" dirty="0"/>
          </a:p>
        </p:txBody>
      </p:sp>
      <p:sp>
        <p:nvSpPr>
          <p:cNvPr id="3" name="Footer Placeholder 2"/>
          <p:cNvSpPr>
            <a:spLocks noGrp="1"/>
          </p:cNvSpPr>
          <p:nvPr>
            <p:ph type="ftr" sz="quarter" idx="11"/>
          </p:nvPr>
        </p:nvSpPr>
        <p:spPr>
          <a:xfrm>
            <a:off x="11320467" y="479099"/>
            <a:ext cx="647700" cy="865481"/>
          </a:xfrm>
        </p:spPr>
        <p:txBody>
          <a:bodyPr/>
          <a:lstStyle>
            <a:lvl1pPr>
              <a:defRPr b="1"/>
            </a:lvl1pPr>
          </a:lstStyle>
          <a:p>
            <a:endParaRPr lang="zh-TW" altLang="en-US" dirty="0"/>
          </a:p>
        </p:txBody>
      </p:sp>
      <p:sp>
        <p:nvSpPr>
          <p:cNvPr id="5" name="矩形 4">
            <a:extLst>
              <a:ext uri="{FF2B5EF4-FFF2-40B4-BE49-F238E27FC236}">
                <a16:creationId xmlns:a16="http://schemas.microsoft.com/office/drawing/2014/main" id="{0DF8AE69-FCD1-4F89-AC1C-762DBEBD806A}"/>
              </a:ext>
            </a:extLst>
          </p:cNvPr>
          <p:cNvSpPr/>
          <p:nvPr userDrawn="1"/>
        </p:nvSpPr>
        <p:spPr>
          <a:xfrm flipV="1">
            <a:off x="-31881" y="1463043"/>
            <a:ext cx="10440000" cy="45719"/>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 name="橢圓 5">
            <a:extLst>
              <a:ext uri="{FF2B5EF4-FFF2-40B4-BE49-F238E27FC236}">
                <a16:creationId xmlns:a16="http://schemas.microsoft.com/office/drawing/2014/main" id="{55D08A02-F537-4F2B-AB8C-4DDAAECC8528}"/>
              </a:ext>
            </a:extLst>
          </p:cNvPr>
          <p:cNvSpPr/>
          <p:nvPr userDrawn="1"/>
        </p:nvSpPr>
        <p:spPr>
          <a:xfrm>
            <a:off x="10401769" y="1409351"/>
            <a:ext cx="144000" cy="1440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 name="Slide Number Placeholder 4">
            <a:extLst>
              <a:ext uri="{FF2B5EF4-FFF2-40B4-BE49-F238E27FC236}">
                <a16:creationId xmlns:a16="http://schemas.microsoft.com/office/drawing/2014/main" id="{82B93439-19A2-49B2-A1EC-5F366F689293}"/>
              </a:ext>
            </a:extLst>
          </p:cNvPr>
          <p:cNvSpPr>
            <a:spLocks noGrp="1"/>
          </p:cNvSpPr>
          <p:nvPr>
            <p:ph type="sldNum" sz="quarter" idx="12"/>
          </p:nvPr>
        </p:nvSpPr>
        <p:spPr>
          <a:xfrm>
            <a:off x="9289311" y="15134314"/>
            <a:ext cx="2743200" cy="865481"/>
          </a:xfrm>
        </p:spPr>
        <p:txBody>
          <a:bodyPr/>
          <a:lstStyle>
            <a:lvl1pPr algn="r">
              <a:defRPr sz="1800"/>
            </a:lvl1pPr>
          </a:lstStyle>
          <a:p>
            <a:r>
              <a:rPr lang="zh-TW" altLang="en-US" dirty="0"/>
              <a:t>章節名稱</a:t>
            </a:r>
          </a:p>
        </p:txBody>
      </p:sp>
      <p:sp>
        <p:nvSpPr>
          <p:cNvPr id="12" name="矩形 11">
            <a:extLst>
              <a:ext uri="{FF2B5EF4-FFF2-40B4-BE49-F238E27FC236}">
                <a16:creationId xmlns:a16="http://schemas.microsoft.com/office/drawing/2014/main" id="{BB761A09-76EC-4A1F-B231-17C6F4AEE04D}"/>
              </a:ext>
            </a:extLst>
          </p:cNvPr>
          <p:cNvSpPr/>
          <p:nvPr userDrawn="1"/>
        </p:nvSpPr>
        <p:spPr>
          <a:xfrm flipV="1">
            <a:off x="-31881" y="14892477"/>
            <a:ext cx="10440000" cy="45719"/>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3" name="橢圓 12">
            <a:extLst>
              <a:ext uri="{FF2B5EF4-FFF2-40B4-BE49-F238E27FC236}">
                <a16:creationId xmlns:a16="http://schemas.microsoft.com/office/drawing/2014/main" id="{F938E905-90DF-4738-851C-841CDA63E8E3}"/>
              </a:ext>
            </a:extLst>
          </p:cNvPr>
          <p:cNvSpPr/>
          <p:nvPr userDrawn="1"/>
        </p:nvSpPr>
        <p:spPr>
          <a:xfrm>
            <a:off x="10401769" y="14838785"/>
            <a:ext cx="144000" cy="1440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8727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6961A91-1A51-447E-9A2B-845FE994D6F3}" type="slidenum">
              <a:rPr lang="zh-TW" altLang="en-US" smtClean="0"/>
              <a:t>‹#›</a:t>
            </a:fld>
            <a:endParaRPr lang="zh-TW" altLang="en-US"/>
          </a:p>
        </p:txBody>
      </p:sp>
    </p:spTree>
    <p:extLst>
      <p:ext uri="{BB962C8B-B14F-4D97-AF65-F5344CB8AC3E}">
        <p14:creationId xmlns:p14="http://schemas.microsoft.com/office/powerpoint/2010/main" val="287368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2386609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6961A91-1A51-447E-9A2B-845FE994D6F3}" type="slidenum">
              <a:rPr lang="zh-TW" altLang="en-US" smtClean="0"/>
              <a:t>‹#›</a:t>
            </a:fld>
            <a:endParaRPr lang="zh-TW" altLang="en-US"/>
          </a:p>
        </p:txBody>
      </p:sp>
    </p:spTree>
    <p:extLst>
      <p:ext uri="{BB962C8B-B14F-4D97-AF65-F5344CB8AC3E}">
        <p14:creationId xmlns:p14="http://schemas.microsoft.com/office/powerpoint/2010/main" val="2155639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6961A91-1A51-447E-9A2B-845FE994D6F3}" type="slidenum">
              <a:rPr lang="zh-TW" altLang="en-US" smtClean="0"/>
              <a:t>‹#›</a:t>
            </a:fld>
            <a:endParaRPr lang="zh-TW" altLang="en-US"/>
          </a:p>
        </p:txBody>
      </p:sp>
    </p:spTree>
    <p:extLst>
      <p:ext uri="{BB962C8B-B14F-4D97-AF65-F5344CB8AC3E}">
        <p14:creationId xmlns:p14="http://schemas.microsoft.com/office/powerpoint/2010/main" val="106829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6961A91-1A51-447E-9A2B-845FE994D6F3}" type="slidenum">
              <a:rPr lang="zh-TW" altLang="en-US" smtClean="0"/>
              <a:t>‹#›</a:t>
            </a:fld>
            <a:endParaRPr lang="zh-TW" altLang="en-US"/>
          </a:p>
        </p:txBody>
      </p:sp>
    </p:spTree>
    <p:extLst>
      <p:ext uri="{BB962C8B-B14F-4D97-AF65-F5344CB8AC3E}">
        <p14:creationId xmlns:p14="http://schemas.microsoft.com/office/powerpoint/2010/main" val="4032561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TW" altLang="en-US"/>
              <a:t>按一下以編輯母片文字樣式</a:t>
            </a:r>
          </a:p>
        </p:txBody>
      </p:sp>
      <p:sp>
        <p:nvSpPr>
          <p:cNvPr id="4" name="Content Placeholder 3"/>
          <p:cNvSpPr>
            <a:spLocks noGrp="1"/>
          </p:cNvSpPr>
          <p:nvPr>
            <p:ph sz="half" idx="2"/>
          </p:nvPr>
        </p:nvSpPr>
        <p:spPr>
          <a:xfrm>
            <a:off x="839789" y="5937956"/>
            <a:ext cx="5157787" cy="8733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TW" altLang="en-US"/>
              <a:t>按一下以編輯母片文字樣式</a:t>
            </a:r>
          </a:p>
        </p:txBody>
      </p:sp>
      <p:sp>
        <p:nvSpPr>
          <p:cNvPr id="6" name="Content Placeholder 5"/>
          <p:cNvSpPr>
            <a:spLocks noGrp="1"/>
          </p:cNvSpPr>
          <p:nvPr>
            <p:ph sz="quarter" idx="4"/>
          </p:nvPr>
        </p:nvSpPr>
        <p:spPr>
          <a:xfrm>
            <a:off x="6172201" y="5937956"/>
            <a:ext cx="5183188" cy="8733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6961A91-1A51-447E-9A2B-845FE994D6F3}" type="slidenum">
              <a:rPr lang="zh-TW" altLang="en-US" smtClean="0"/>
              <a:t>‹#›</a:t>
            </a:fld>
            <a:endParaRPr lang="zh-TW" altLang="en-US"/>
          </a:p>
        </p:txBody>
      </p:sp>
    </p:spTree>
    <p:extLst>
      <p:ext uri="{BB962C8B-B14F-4D97-AF65-F5344CB8AC3E}">
        <p14:creationId xmlns:p14="http://schemas.microsoft.com/office/powerpoint/2010/main" val="351129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zh-TW" altLang="en-US"/>
              <a:t>按一下以編輯母片標題樣式</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6961A91-1A51-447E-9A2B-845FE994D6F3}" type="slidenum">
              <a:rPr lang="zh-TW" altLang="en-US" smtClean="0"/>
              <a:t>‹#›</a:t>
            </a:fld>
            <a:endParaRPr lang="zh-TW" altLang="en-US"/>
          </a:p>
        </p:txBody>
      </p:sp>
    </p:spTree>
    <p:extLst>
      <p:ext uri="{BB962C8B-B14F-4D97-AF65-F5344CB8AC3E}">
        <p14:creationId xmlns:p14="http://schemas.microsoft.com/office/powerpoint/2010/main" val="2276009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6961A91-1A51-447E-9A2B-845FE994D6F3}" type="slidenum">
              <a:rPr lang="zh-TW" altLang="en-US" smtClean="0"/>
              <a:t>‹#›</a:t>
            </a:fld>
            <a:endParaRPr lang="zh-TW" altLang="en-US"/>
          </a:p>
        </p:txBody>
      </p:sp>
    </p:spTree>
    <p:extLst>
      <p:ext uri="{BB962C8B-B14F-4D97-AF65-F5344CB8AC3E}">
        <p14:creationId xmlns:p14="http://schemas.microsoft.com/office/powerpoint/2010/main" val="901175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6961A91-1A51-447E-9A2B-845FE994D6F3}" type="slidenum">
              <a:rPr lang="zh-TW" altLang="en-US" smtClean="0"/>
              <a:t>‹#›</a:t>
            </a:fld>
            <a:endParaRPr lang="zh-TW" altLang="en-US"/>
          </a:p>
        </p:txBody>
      </p:sp>
    </p:spTree>
    <p:extLst>
      <p:ext uri="{BB962C8B-B14F-4D97-AF65-F5344CB8AC3E}">
        <p14:creationId xmlns:p14="http://schemas.microsoft.com/office/powerpoint/2010/main" val="2548629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6961A91-1A51-447E-9A2B-845FE994D6F3}" type="slidenum">
              <a:rPr lang="zh-TW" altLang="en-US" smtClean="0"/>
              <a:t>‹#›</a:t>
            </a:fld>
            <a:endParaRPr lang="zh-TW" altLang="en-US"/>
          </a:p>
        </p:txBody>
      </p:sp>
    </p:spTree>
    <p:extLst>
      <p:ext uri="{BB962C8B-B14F-4D97-AF65-F5344CB8AC3E}">
        <p14:creationId xmlns:p14="http://schemas.microsoft.com/office/powerpoint/2010/main" val="302599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409678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274993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TW" altLang="en-US"/>
              <a:t>按一下以編輯母片文字樣式</a:t>
            </a:r>
          </a:p>
        </p:txBody>
      </p:sp>
      <p:sp>
        <p:nvSpPr>
          <p:cNvPr id="4" name="Content Placeholder 3"/>
          <p:cNvSpPr>
            <a:spLocks noGrp="1"/>
          </p:cNvSpPr>
          <p:nvPr>
            <p:ph sz="half" idx="2"/>
          </p:nvPr>
        </p:nvSpPr>
        <p:spPr>
          <a:xfrm>
            <a:off x="839789" y="5937956"/>
            <a:ext cx="5157787" cy="8733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TW" altLang="en-US"/>
              <a:t>按一下以編輯母片文字樣式</a:t>
            </a:r>
          </a:p>
        </p:txBody>
      </p:sp>
      <p:sp>
        <p:nvSpPr>
          <p:cNvPr id="6" name="Content Placeholder 5"/>
          <p:cNvSpPr>
            <a:spLocks noGrp="1"/>
          </p:cNvSpPr>
          <p:nvPr>
            <p:ph sz="quarter" idx="4"/>
          </p:nvPr>
        </p:nvSpPr>
        <p:spPr>
          <a:xfrm>
            <a:off x="6172201" y="5937956"/>
            <a:ext cx="5183188" cy="87338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273724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12081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82863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zh-TW" altLang="en-US"/>
              <a:t>按一下以編輯母片標題樣式</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324008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38FB81DB-2A62-4101-8843-1826BCC0D072}" type="datetimeFigureOut">
              <a:rPr lang="zh-TW" altLang="en-US" smtClean="0"/>
              <a:t>2022/11/4</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83830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38FB81DB-2A62-4101-8843-1826BCC0D072}" type="datetimeFigureOut">
              <a:rPr lang="zh-TW" altLang="en-US" smtClean="0"/>
              <a:t>2022/11/4</a:t>
            </a:fld>
            <a:endParaRPr lang="zh-TW"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C2E2EB10-E074-4007-A78D-1C2F9BB2A539}" type="slidenum">
              <a:rPr lang="zh-TW" altLang="en-US" smtClean="0"/>
              <a:t>‹#›</a:t>
            </a:fld>
            <a:endParaRPr lang="zh-TW" altLang="en-US"/>
          </a:p>
        </p:txBody>
      </p:sp>
    </p:spTree>
    <p:extLst>
      <p:ext uri="{BB962C8B-B14F-4D97-AF65-F5344CB8AC3E}">
        <p14:creationId xmlns:p14="http://schemas.microsoft.com/office/powerpoint/2010/main" val="2653066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zh-TW"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6961A91-1A51-447E-9A2B-845FE994D6F3}" type="slidenum">
              <a:rPr lang="zh-TW" altLang="en-US" smtClean="0"/>
              <a:t>‹#›</a:t>
            </a:fld>
            <a:endParaRPr lang="zh-TW" altLang="en-US"/>
          </a:p>
        </p:txBody>
      </p:sp>
    </p:spTree>
    <p:extLst>
      <p:ext uri="{BB962C8B-B14F-4D97-AF65-F5344CB8AC3E}">
        <p14:creationId xmlns:p14="http://schemas.microsoft.com/office/powerpoint/2010/main" val="1885349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8C9B2D10-D539-39E8-96B3-6220798F8478}"/>
              </a:ext>
            </a:extLst>
          </p:cNvPr>
          <p:cNvSpPr txBox="1"/>
          <p:nvPr/>
        </p:nvSpPr>
        <p:spPr bwMode="auto">
          <a:xfrm>
            <a:off x="309787" y="6419840"/>
            <a:ext cx="11882213" cy="3046988"/>
          </a:xfrm>
          <a:prstGeom prst="rect">
            <a:avLst/>
          </a:prstGeom>
          <a:solidFill>
            <a:srgbClr val="FFFFFF"/>
          </a:solidFill>
          <a:ln w="9525">
            <a:noFill/>
            <a:miter lim="800000"/>
            <a:headEnd/>
            <a:tailEnd/>
          </a:ln>
        </p:spPr>
        <p:txBody>
          <a:bodyPr rot="0" vert="horz" wrap="square" lIns="91440" tIns="45720" rIns="91440" bIns="45720" rtlCol="0" anchor="t" anchorCtr="0">
            <a:spAutoFit/>
          </a:bodyPr>
          <a:lstStyle/>
          <a:p>
            <a:pPr lvl="0" algn="ctr">
              <a:defRPr/>
            </a:pPr>
            <a:r>
              <a:rPr lang="zh-TW" altLang="en-US" sz="9600" b="1" dirty="0">
                <a:solidFill>
                  <a:srgbClr val="924474"/>
                </a:solidFill>
                <a:latin typeface="Times New Roman"/>
                <a:ea typeface="微軟正黑體"/>
              </a:rPr>
              <a:t>臺北市永春</a:t>
            </a:r>
            <a:r>
              <a:rPr lang="zh-TW" altLang="en-US" sz="9600" b="1" dirty="0" smtClean="0">
                <a:solidFill>
                  <a:srgbClr val="924474"/>
                </a:solidFill>
                <a:latin typeface="Times New Roman"/>
                <a:ea typeface="微軟正黑體"/>
              </a:rPr>
              <a:t>高中</a:t>
            </a:r>
            <a:endParaRPr lang="en-US" altLang="zh-TW" sz="9600" b="1" dirty="0" smtClean="0">
              <a:solidFill>
                <a:srgbClr val="924474"/>
              </a:solidFill>
              <a:latin typeface="Times New Roman"/>
              <a:ea typeface="微軟正黑體"/>
            </a:endParaRPr>
          </a:p>
          <a:p>
            <a:pPr lvl="0" algn="ctr">
              <a:defRPr/>
            </a:pPr>
            <a:r>
              <a:rPr lang="zh-TW" altLang="en-US" sz="9600" b="1" dirty="0" smtClean="0">
                <a:solidFill>
                  <a:srgbClr val="924474"/>
                </a:solidFill>
                <a:latin typeface="Times New Roman"/>
                <a:ea typeface="微軟正黑體"/>
              </a:rPr>
              <a:t>幸福</a:t>
            </a:r>
            <a:r>
              <a:rPr lang="zh-TW" altLang="en-US" sz="9600" b="1" dirty="0">
                <a:solidFill>
                  <a:srgbClr val="924474"/>
                </a:solidFill>
                <a:latin typeface="Times New Roman"/>
                <a:ea typeface="微軟正黑體"/>
              </a:rPr>
              <a:t>微革命</a:t>
            </a:r>
          </a:p>
        </p:txBody>
      </p:sp>
    </p:spTree>
    <p:extLst>
      <p:ext uri="{BB962C8B-B14F-4D97-AF65-F5344CB8AC3E}">
        <p14:creationId xmlns:p14="http://schemas.microsoft.com/office/powerpoint/2010/main" val="294774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F1FBF20E-5556-4855-8939-57A26B714F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236</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3E1FD981-927F-4458-90E7-125091E1A225}"/>
              </a:ext>
            </a:extLst>
          </p:cNvPr>
          <p:cNvSpPr/>
          <p:nvPr/>
        </p:nvSpPr>
        <p:spPr>
          <a:xfrm>
            <a:off x="695325" y="2224088"/>
            <a:ext cx="264687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參、教學資源</a:t>
            </a:r>
          </a:p>
        </p:txBody>
      </p:sp>
      <p:sp>
        <p:nvSpPr>
          <p:cNvPr id="5" name="矩形 4">
            <a:extLst>
              <a:ext uri="{FF2B5EF4-FFF2-40B4-BE49-F238E27FC236}">
                <a16:creationId xmlns:a16="http://schemas.microsoft.com/office/drawing/2014/main" id="{8948A312-76AB-4175-9916-6FFCE84A5C2C}"/>
              </a:ext>
            </a:extLst>
          </p:cNvPr>
          <p:cNvSpPr/>
          <p:nvPr/>
        </p:nvSpPr>
        <p:spPr>
          <a:xfrm>
            <a:off x="1206231" y="2932890"/>
            <a:ext cx="10253932" cy="279570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以下提供「幸福的認知」課程所使用的文本及學習單，包括「遇見幸福」閱讀文本、「漫漫回家路」影片學習單、調節情緒練習、觀察自心練習學習單、念恩練習學習單</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父母及師友</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e</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起復蔬計畫、減塑行動</a:t>
            </a:r>
            <a:r>
              <a:rPr kumimoji="0" lang="en-US" altLang="zh-TW" sz="2400" b="0" i="0" u="none" strike="noStrike" kern="1200" cap="none" spc="0" normalizeH="0" baseline="0" noProof="0" dirty="0" err="1">
                <a:ln>
                  <a:noFill/>
                </a:ln>
                <a:solidFill>
                  <a:prstClr val="black"/>
                </a:solidFill>
                <a:effectLst/>
                <a:uLnTx/>
                <a:uFillTx/>
                <a:latin typeface="Times New Roman"/>
                <a:ea typeface="微軟正黑體"/>
                <a:cs typeface="+mn-cs"/>
              </a:rPr>
              <a:t>GoGoGo</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、「幸福的實踐」服務學習行動方案計畫書以及服務學習服務日誌反思紀錄表等教學資源，讓教師參酌使用：</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7" name="投影片編號版面配置區 1">
            <a:extLst>
              <a:ext uri="{FF2B5EF4-FFF2-40B4-BE49-F238E27FC236}">
                <a16:creationId xmlns:a16="http://schemas.microsoft.com/office/drawing/2014/main" id="{C3644E08-775C-465E-85AC-C7517A332F5C}"/>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375083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CB321B19-F127-41A0-A111-04AB9E9550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237</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6E1C5A12-CE00-4DF8-95B4-4C3068BE0726}"/>
              </a:ext>
            </a:extLst>
          </p:cNvPr>
          <p:cNvSpPr/>
          <p:nvPr/>
        </p:nvSpPr>
        <p:spPr>
          <a:xfrm>
            <a:off x="623887" y="1829785"/>
            <a:ext cx="5109091"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幸福的認知－「遇見幸福」閱讀文本</a:t>
            </a:r>
          </a:p>
        </p:txBody>
      </p:sp>
      <p:sp>
        <p:nvSpPr>
          <p:cNvPr id="5" name="矩形 4">
            <a:extLst>
              <a:ext uri="{FF2B5EF4-FFF2-40B4-BE49-F238E27FC236}">
                <a16:creationId xmlns:a16="http://schemas.microsoft.com/office/drawing/2014/main" id="{92381191-F86A-484C-A753-88DCA69ED652}"/>
              </a:ext>
            </a:extLst>
          </p:cNvPr>
          <p:cNvSpPr/>
          <p:nvPr/>
        </p:nvSpPr>
        <p:spPr>
          <a:xfrm>
            <a:off x="5055213" y="2764957"/>
            <a:ext cx="208157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遇見幸福</a:t>
            </a:r>
            <a:endPar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6" name="矩形 5">
            <a:extLst>
              <a:ext uri="{FF2B5EF4-FFF2-40B4-BE49-F238E27FC236}">
                <a16:creationId xmlns:a16="http://schemas.microsoft.com/office/drawing/2014/main" id="{50378A14-8673-4B5E-9EEA-7F2710CF88F7}"/>
              </a:ext>
            </a:extLst>
          </p:cNvPr>
          <p:cNvSpPr/>
          <p:nvPr/>
        </p:nvSpPr>
        <p:spPr>
          <a:xfrm>
            <a:off x="6690908" y="3238464"/>
            <a:ext cx="4769255" cy="457818"/>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Times New Roman"/>
                <a:ea typeface="微軟正黑體"/>
                <a:cs typeface="+mn-cs"/>
              </a:rPr>
              <a:t>改寫自</a:t>
            </a:r>
            <a:r>
              <a:rPr kumimoji="0" lang="en-US" altLang="zh-TW" sz="18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1800" b="1" i="0" u="none" strike="noStrike" kern="1200" cap="none" spc="0" normalizeH="0" baseline="0" noProof="0" dirty="0">
                <a:ln>
                  <a:noFill/>
                </a:ln>
                <a:solidFill>
                  <a:prstClr val="black"/>
                </a:solidFill>
                <a:effectLst/>
                <a:uLnTx/>
                <a:uFillTx/>
                <a:latin typeface="Times New Roman"/>
                <a:ea typeface="微軟正黑體"/>
                <a:cs typeface="+mn-cs"/>
              </a:rPr>
              <a:t>深度學習的技術</a:t>
            </a:r>
            <a:r>
              <a:rPr kumimoji="0" lang="en-US" altLang="zh-TW" sz="18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1800" b="1" i="0" u="none" strike="noStrike" kern="1200" cap="none" spc="0" normalizeH="0" baseline="0" noProof="0" dirty="0">
                <a:ln>
                  <a:noFill/>
                </a:ln>
                <a:solidFill>
                  <a:prstClr val="black"/>
                </a:solidFill>
                <a:effectLst/>
                <a:uLnTx/>
                <a:uFillTx/>
                <a:latin typeface="Times New Roman"/>
                <a:ea typeface="微軟正黑體"/>
                <a:cs typeface="+mn-cs"/>
              </a:rPr>
              <a:t>作者</a:t>
            </a:r>
            <a:r>
              <a:rPr kumimoji="0" lang="en-US" altLang="zh-TW" sz="1800" b="1" i="0" u="none" strike="noStrike" kern="1200" cap="none" spc="0" normalizeH="0" baseline="0" noProof="0" dirty="0" err="1">
                <a:ln>
                  <a:noFill/>
                </a:ln>
                <a:solidFill>
                  <a:prstClr val="black"/>
                </a:solidFill>
                <a:effectLst/>
                <a:uLnTx/>
                <a:uFillTx/>
                <a:latin typeface="Times New Roman"/>
                <a:ea typeface="微軟正黑體"/>
                <a:cs typeface="+mn-cs"/>
              </a:rPr>
              <a:t>Roxas</a:t>
            </a:r>
            <a:r>
              <a:rPr kumimoji="0" lang="en-US" altLang="zh-TW" sz="1800" b="1" i="0" u="none" strike="noStrike" kern="1200" cap="none" spc="0" normalizeH="0" baseline="0" noProof="0" dirty="0">
                <a:ln>
                  <a:noFill/>
                </a:ln>
                <a:solidFill>
                  <a:prstClr val="black"/>
                </a:solidFill>
                <a:effectLst/>
                <a:uLnTx/>
                <a:uFillTx/>
                <a:latin typeface="Times New Roman"/>
                <a:ea typeface="微軟正黑體"/>
                <a:cs typeface="+mn-cs"/>
              </a:rPr>
              <a:t> </a:t>
            </a:r>
            <a:r>
              <a:rPr kumimoji="0" lang="zh-TW" altLang="en-US" sz="1800" b="1" i="0" u="none" strike="noStrike" kern="1200" cap="none" spc="0" normalizeH="0" baseline="0" noProof="0" dirty="0">
                <a:ln>
                  <a:noFill/>
                </a:ln>
                <a:solidFill>
                  <a:prstClr val="black"/>
                </a:solidFill>
                <a:effectLst/>
                <a:uLnTx/>
                <a:uFillTx/>
                <a:latin typeface="Times New Roman"/>
                <a:ea typeface="微軟正黑體"/>
                <a:cs typeface="+mn-cs"/>
              </a:rPr>
              <a:t>楊大輝</a:t>
            </a:r>
          </a:p>
        </p:txBody>
      </p:sp>
      <p:sp>
        <p:nvSpPr>
          <p:cNvPr id="7" name="矩形 6">
            <a:extLst>
              <a:ext uri="{FF2B5EF4-FFF2-40B4-BE49-F238E27FC236}">
                <a16:creationId xmlns:a16="http://schemas.microsoft.com/office/drawing/2014/main" id="{30E83E7E-292D-4767-A9F2-9191A5975244}"/>
              </a:ext>
            </a:extLst>
          </p:cNvPr>
          <p:cNvSpPr/>
          <p:nvPr/>
        </p:nvSpPr>
        <p:spPr>
          <a:xfrm>
            <a:off x="623887" y="3823239"/>
            <a:ext cx="10836275" cy="856651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你的朋友找你訴苦，說最近過得非常痛苦、壓力大、覺得自己過得不幸福。你嘗試幫助她，絞盡腦汁的給了她許多明確的建議，希望能幫助她解決問題，幫助她從低潮中熬過來。一個星期後，她再次找到你，重述之前同樣的問題。你發現她的問題非但沒有被解決，而且她還比上次更難被安慰了，你知道你其實多說什麼都沒用，她或許根本不想聽你的意見，她或許完全有能力自己解決問題，她只想找人傾述，你了解這一點，所以安靜的聽她說完。三個月後，她的問題終於被解決了，在一次閒聊中，你問她「那現在的你過得幸福嗎？」，她說：「問題是沒了，但也談不上過得幸福。」你沒多說什麼，繼續閒聊。在兩年後，她獲得了讓人羨慕的事業成就，而且還嫁給了一位優秀，善良的丈夫。於是你又問她：「那現在的你過得幸福嗎？」，她說：「別看我外表風光，其實你不知道，我的事業帶給我的壓力比以前大，我的丈夫其實沒像外人看的那麼好。」你發現某人，不，似乎是大部分的人，無論其身處的狀況是好是壞，好像都過得不幸福。不禁好奇，問題出在了那裡呢？</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科學研究證明了要獲得幸福其實挺容易的，至少不像想像中難，只要你知道如何避免掉入不幸的陷阱，及習得抓住幸福的方法。我們先來看看陷阱。</a:t>
            </a:r>
          </a:p>
        </p:txBody>
      </p:sp>
      <p:sp>
        <p:nvSpPr>
          <p:cNvPr id="8" name="投影片編號版面配置區 1">
            <a:extLst>
              <a:ext uri="{FF2B5EF4-FFF2-40B4-BE49-F238E27FC236}">
                <a16:creationId xmlns:a16="http://schemas.microsoft.com/office/drawing/2014/main" id="{0B4F5FA2-6BE3-4EA6-986E-6873525CBD31}"/>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335909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63869129-2957-49CE-A47D-CDEE10C799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238</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9BEF23EE-2871-42C4-BBAA-C02F679D266A}"/>
              </a:ext>
            </a:extLst>
          </p:cNvPr>
          <p:cNvSpPr/>
          <p:nvPr/>
        </p:nvSpPr>
        <p:spPr>
          <a:xfrm>
            <a:off x="623888" y="2187575"/>
            <a:ext cx="10836275" cy="126753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一、金錢與物質很好用，但有多好用？</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社會中的每個人都默默的埋頭苦幹，為前程而奔波，為追求成功與金錢而努力，為金錢而甘願忍受著痛苦，這一切最後都是為了什麼？為了獲得幸福。無論你贊成與否，金錢的確是讓我們更能獲得幸福的工具之一，雖然金錢不是萬能的，但金錢能帶來許多效用，例如，能讓你騰出更多的時間去做你想做的事情。金錢很好用，很實用，這一點是毋庸置疑的。但金錢能買來幸福嗎？我相信你的答案並不是簡單的能和不能，你心裡或許是這麼想的：「別人能不能我不清楚，許多人擁有了金錢卻過得不幸福。但如果是我有一大筆錢，那我有信心我一定可以過得很幸福。」這才是人們的普遍想法，我們一方面意識到金錢的重要性，卻又認為金錢並不代表全部，也未必能為人帶來幸福，但一轉念之後，我們又矛盾的認為金錢能為自己帶來幸福。而事實的答案，也差不多是這個樣子</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金錢能帶來幸福，但不等於幸福，可是沒有金錢就一定不幸福，而很多的金錢又不等於很多的幸福。</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關於這一點，有一個比較清晰的解釋：戴維</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邁爾斯（</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David Myers</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和他的同事進行的一項研究顯示，在比較貧窮的國家如孟加拉，相對有錢能帶來較高的幸福，我們需要一切維持我們的生活所需之物，水、食物、衣服、房子、社交，在貧窮的國家裡，能獲得這一些已經是一種滿足。而在比較富裕的國家裡，也就是一般生活需求得到滿足的國家，金錢所能帶來的幸福感就會大大的遞減，朗奴</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英高赫（</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Ronald Inglehart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）對</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16</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個國家</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170,000</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人的樣本做出這樣的總結：「當人們生活過得舒適，金錢能帶來的快樂就會大大的減低。」更讓人驚訝的是，更多的金錢似乎還讓人民的幸福感小退步，邁爾斯發現，與</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1957</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年相比，美國人民的收入至少翻了一倍（計算了通貨膨脹後），人們有更多的汽車，更</a:t>
            </a:r>
          </a:p>
        </p:txBody>
      </p:sp>
      <p:sp>
        <p:nvSpPr>
          <p:cNvPr id="5" name="矩形 4">
            <a:extLst>
              <a:ext uri="{FF2B5EF4-FFF2-40B4-BE49-F238E27FC236}">
                <a16:creationId xmlns:a16="http://schemas.microsoft.com/office/drawing/2014/main" id="{2E858FDC-8AD6-4BC8-BB34-466C5C669CF4}"/>
              </a:ext>
            </a:extLst>
          </p:cNvPr>
          <p:cNvSpPr/>
          <p:nvPr/>
        </p:nvSpPr>
        <p:spPr>
          <a:xfrm>
            <a:off x="537102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6" name="投影片編號版面配置區 1">
            <a:extLst>
              <a:ext uri="{FF2B5EF4-FFF2-40B4-BE49-F238E27FC236}">
                <a16:creationId xmlns:a16="http://schemas.microsoft.com/office/drawing/2014/main" id="{E938B9FA-2B41-419B-9167-C1F4EBD45D63}"/>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40469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F7E76D08-8E8C-45FF-928B-C854792E64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239</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3D3D4E49-A52F-4D05-BA12-70FCFB1C1431}"/>
              </a:ext>
            </a:extLst>
          </p:cNvPr>
          <p:cNvSpPr/>
          <p:nvPr/>
        </p:nvSpPr>
        <p:spPr>
          <a:xfrm>
            <a:off x="623888" y="2187575"/>
            <a:ext cx="10836275" cy="1147500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大的房子，更多的物質便利。但奇怪的是，幸福並沒有因此而相應增加，匯報自己「非常幸福」的美國人民從</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35%</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跌到</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32%</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。與此同時，離婚率翻了一倍，青少年自殺率翻了兩倍，而犯罪率則翻了三倍。</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金錢對每個人來說都是必須的，金錢能確保我們衣食無憂，這是可以肯定的。但更多的金錢不能帶來更多幸福也就算了，為什麼反而讓幸福感退步了呢？對此，我認為比較合理的解釋是，</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因為人們會透過攀比來衡量自己幸福，會因為比較而影響了自己感受幸福的能力</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當你衣食無憂時，你的確也對此也沒什麼不滿，但當你的朋友買了一輛名車，你的心或許就會有點酸溜溜了；當你的朋友邀請你到他的豪屋共進晚餐之後，你就會覺得自己的生活應該更進步，要過類似那樣的生活才對，這時你回到自己的房子，雖然這房子也沒什麼不好，但你卻無法像以前那樣珍惜它了。</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這裡值得留意的是，你並非有意識的要去和別人攀比，你或許從來沒有打算與別人比較。但由於「錨定效應」的存在，別人的成就與資源會在無形中給你設了一個「錨點」，你會在不自覺中以他人的條件作參考點。你因此覺得自己並不是很幸福，儘管別人擁有什麼與你無關，你應該只參考自己擁有什麼來衡量幸福，但因為人的心理極其容易受到暗示，你就是被影響了。你在不知不覺之中踏進了這一物質陷阱，或者說，全社會的人都一同踏入了這一物質陷阱，不留餘力的追求物質，不留餘力的以幸福之名</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在戰鬥著。但幸福卻沒有因此而到來。為什麼？</a:t>
            </a:r>
          </a:p>
        </p:txBody>
      </p:sp>
      <p:sp>
        <p:nvSpPr>
          <p:cNvPr id="6" name="矩形 5">
            <a:extLst>
              <a:ext uri="{FF2B5EF4-FFF2-40B4-BE49-F238E27FC236}">
                <a16:creationId xmlns:a16="http://schemas.microsoft.com/office/drawing/2014/main" id="{D48D9489-4A0E-4BA3-8AA0-77EE33DDDC16}"/>
              </a:ext>
            </a:extLst>
          </p:cNvPr>
          <p:cNvSpPr/>
          <p:nvPr/>
        </p:nvSpPr>
        <p:spPr>
          <a:xfrm>
            <a:off x="189184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7" name="投影片編號版面配置區 1">
            <a:extLst>
              <a:ext uri="{FF2B5EF4-FFF2-40B4-BE49-F238E27FC236}">
                <a16:creationId xmlns:a16="http://schemas.microsoft.com/office/drawing/2014/main" id="{FD364FD4-C395-4C02-8024-7DBD1A0B6F11}"/>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300869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108C99E5-BD6A-49C4-BE29-B466908DAF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240</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98B5023A-7737-48E8-9362-7A41C443E680}"/>
              </a:ext>
            </a:extLst>
          </p:cNvPr>
          <p:cNvSpPr/>
          <p:nvPr/>
        </p:nvSpPr>
        <p:spPr>
          <a:xfrm>
            <a:off x="537102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5" name="矩形 4">
            <a:extLst>
              <a:ext uri="{FF2B5EF4-FFF2-40B4-BE49-F238E27FC236}">
                <a16:creationId xmlns:a16="http://schemas.microsoft.com/office/drawing/2014/main" id="{D538D044-3C41-4E85-B975-EEB5C5D8E0FE}"/>
              </a:ext>
            </a:extLst>
          </p:cNvPr>
          <p:cNvSpPr/>
          <p:nvPr/>
        </p:nvSpPr>
        <p:spPr>
          <a:xfrm>
            <a:off x="623888" y="2187575"/>
            <a:ext cx="10836275" cy="126753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二、從此過著快樂幸福的日子</a:t>
            </a:r>
            <a:endPar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如果一個人中了樂透，他會多麼的開心？多麼的幸福？答案當然是會非常非常開心，非常非常的幸福。但這樣的狀況之會維持一小段時間。中了樂透的幸運兒在一段時間後接受訪問時，他們報告的幸福水平並不高於沒有中獎的同一社區中的其他人，</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大部分中獎的人甚至覺得自己比以前更不快樂了</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他們剛中獎的時候當然是很開心很幸福的，但他們不會因此而開心一輩子。關於這一現象，心理學家的解釋是，人類有一種適應新環境的能力，無論這一環境是好還是壞，我們都能將自己的心理調劑到適應這一新環境，這種能力能讓我們不會因為負面事件而一直悶悶不樂，同時，這種心理機制也讓我們不會因正面事件而持續心花怒放。心理學家稱這一心理機制為「享樂適應」（</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Hedonic Adaptation</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中樂透的人畢竟是少數，我們比較常見的情況是，我們會因為加薪而開心一到兩個星期，但不會因此而開心一年，我們明年還是會要求更多的加薪；我們會因為獲得他人的認同而開心一陣子，但也不會太久。好消息是，這一心理機制遇上負面情況也一樣，我們不會為了沒加薪而不開心一年，不會因為別人不認同而不開心太久，事實上，人類的心理適應能力之強，還能讓人從那些最具傷害力的事件康復，在</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持續的幸福</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一書中，作者塞利格曼提到：很多人在經歷極端的逆境之後，表現出強烈的抑鬱和焦慮，但隨後，他們成長了。從長遠來看，他們比以前達到了一個更高層次的心理功能。正如尼采所說的「那些殺不死我的，必使我更強大」。在經歷了糟糕的事件之後變得堅強，甚至更加幸福，塞利格曼稱之為「創傷後成長」。</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這當然不是說如果你想獲得幸福，就得經歷一些糟糕的事情，而是說，人類的心理適應能力之強，能讓人們的幸福感維持在一個水平上下游離，你可能</a:t>
            </a:r>
          </a:p>
        </p:txBody>
      </p:sp>
      <p:sp>
        <p:nvSpPr>
          <p:cNvPr id="6" name="投影片編號版面配置區 1">
            <a:extLst>
              <a:ext uri="{FF2B5EF4-FFF2-40B4-BE49-F238E27FC236}">
                <a16:creationId xmlns:a16="http://schemas.microsoft.com/office/drawing/2014/main" id="{CDE8861B-FBD6-4166-AB80-CA0FAAF2B8A2}"/>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3421734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108C99E5-BD6A-49C4-BE29-B466908DAF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241</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5" name="矩形 4">
            <a:extLst>
              <a:ext uri="{FF2B5EF4-FFF2-40B4-BE49-F238E27FC236}">
                <a16:creationId xmlns:a16="http://schemas.microsoft.com/office/drawing/2014/main" id="{D538D044-3C41-4E85-B975-EEB5C5D8E0FE}"/>
              </a:ext>
            </a:extLst>
          </p:cNvPr>
          <p:cNvSpPr/>
          <p:nvPr/>
        </p:nvSpPr>
        <p:spPr>
          <a:xfrm>
            <a:off x="623888" y="2187575"/>
            <a:ext cx="10836275" cy="824334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會遇到重大的喜事或嚴重的壞事，這一些事件會讓你感到幸福或不幸福一陣子，但不會持續一輩子。另外，我們還可以從上面兩個極端的例子（中樂透和經歷了糟糕事件的人）看出，忽然而來的重大事件，似乎會引起反作用，中樂透的人在狂喜之後變得更不快樂了；經歷了糟糕事件的人在復原之後，更堅強也更能感知幸福了。</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而這正是第二個陷阱所指之處</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許多人會認為「只要發生了</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XX</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事」，我就能過上好日子並幸福的活著，這是一個錯誤的觀念，</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事實是，這世上不會有任何單一的事情，可以讓一個人「從此過著快樂幸福的日子」。追求一次性改變命運並獲得幸福，是無用的</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。反之亦然，許多人也會認為，「如果</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XX</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發生了，我的一生就毀了」，例如離婚了，或者得了癌症。但事實是，你不會從此過著不幸福的生活。</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但極端的例子畢竟是罕見的，大部分人更想要知道的是，如何在平凡的生活中獲得幸福。我們也該談談獲得幸福的知識和方法了。首先，你得檢視一下你的「人生模式」。</a:t>
            </a:r>
          </a:p>
        </p:txBody>
      </p:sp>
      <p:sp>
        <p:nvSpPr>
          <p:cNvPr id="6" name="矩形 5">
            <a:extLst>
              <a:ext uri="{FF2B5EF4-FFF2-40B4-BE49-F238E27FC236}">
                <a16:creationId xmlns:a16="http://schemas.microsoft.com/office/drawing/2014/main" id="{A4E58E7B-433A-4000-8DC0-76439BA1556A}"/>
              </a:ext>
            </a:extLst>
          </p:cNvPr>
          <p:cNvSpPr/>
          <p:nvPr/>
        </p:nvSpPr>
        <p:spPr>
          <a:xfrm>
            <a:off x="189184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7" name="投影片編號版面配置區 1">
            <a:extLst>
              <a:ext uri="{FF2B5EF4-FFF2-40B4-BE49-F238E27FC236}">
                <a16:creationId xmlns:a16="http://schemas.microsoft.com/office/drawing/2014/main" id="{6C5149BE-E4D6-4642-BD04-6D6BBACD7342}"/>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037657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43905725-DED7-4418-B41C-82EFB631E6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242</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BB650C97-127B-414F-97E7-E6951ACBDAAE}"/>
              </a:ext>
            </a:extLst>
          </p:cNvPr>
          <p:cNvSpPr/>
          <p:nvPr/>
        </p:nvSpPr>
        <p:spPr>
          <a:xfrm>
            <a:off x="623888" y="2187575"/>
            <a:ext cx="10836275" cy="1235216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三、四種人生模式</a:t>
            </a:r>
            <a:endPar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正向心理學家塔爾．班夏哈（</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Tal Ben-Shahar</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）在</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幸福的方法</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中提出，人們的人生模式可以分成四種，他將這四種人生模型比喻成四種不同的漢堡：</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第一種漢堡是我最先拿起來的漢堡，它雖然口味誘人，卻是標準的垃圾食品。吃它等於</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享受現在的快樂，卻為未來埋下了痛苦。為及時享樂而出賣未來的幸福人生，這樣的人可以被稱為「享樂主義型」</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享樂主義型」的格言就是「及時行樂，逃避痛苦」，他們注重的是眼前的快樂，卻忽視了自己的行為可能帶來的任何負面後果。「享樂主義型」的人總是在尋找快樂並且逃避痛苦。他們只是盲目地滿足欲望，卻從不認真地考慮後果。他們認為，充實的生活就是不斷地滿足自己各種各樣的欲望。眼前的事只要能讓自己開心，就值得去做，等找到下一個更刺激的樂子再說。他們在愛情和友情方面精力旺盛，但新鮮勁兒一過，他們就開始物色下一段感情。由於享樂主義者只看重眼前，短暫的快樂有時會讓他們失去理智。如果吸毒能帶來快感，他就會去吸毒；如果工作辛苦，他就會逃避。享樂主義者注定走上持續追逐快樂的戲碼，他們會要求越來越多的刺激，越來越多的娛樂，猶如狂歡派對後的宿醉，這一切之後剩下的必然只有空虛，然後他們再次以更多刺激來刺激空虛，他們漸漸的變成了「慾望的奴隸」。</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第二種漢堡雖然口味很差，可裡面全是蔬菜和有機食物，食用這類漢堡可以確保日後的健康，但卻讓食用者吃得很痛苦。這類人與「享樂主義型」相反，他們</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只追求未來的快樂，承受著現在的痛苦。我稱這類人為「忙碌奔波型」。這種人認為此刻的一切努力都是為了實現未來的目標，痛苦的過程是獲得未來</a:t>
            </a:r>
          </a:p>
        </p:txBody>
      </p:sp>
      <p:sp>
        <p:nvSpPr>
          <p:cNvPr id="5" name="矩形 4">
            <a:extLst>
              <a:ext uri="{FF2B5EF4-FFF2-40B4-BE49-F238E27FC236}">
                <a16:creationId xmlns:a16="http://schemas.microsoft.com/office/drawing/2014/main" id="{3844C030-6339-4CE0-8BCB-7A774ACF0CB7}"/>
              </a:ext>
            </a:extLst>
          </p:cNvPr>
          <p:cNvSpPr/>
          <p:nvPr/>
        </p:nvSpPr>
        <p:spPr>
          <a:xfrm>
            <a:off x="537102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6" name="投影片編號版面配置區 1">
            <a:extLst>
              <a:ext uri="{FF2B5EF4-FFF2-40B4-BE49-F238E27FC236}">
                <a16:creationId xmlns:a16="http://schemas.microsoft.com/office/drawing/2014/main" id="{395E3AD3-E930-45AC-A9D4-1D375D63BD37}"/>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61461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43905725-DED7-4418-B41C-82EFB631E6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243</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BB650C97-127B-414F-97E7-E6951ACBDAAE}"/>
              </a:ext>
            </a:extLst>
          </p:cNvPr>
          <p:cNvSpPr/>
          <p:nvPr/>
        </p:nvSpPr>
        <p:spPr>
          <a:xfrm>
            <a:off x="623888" y="2187575"/>
            <a:ext cx="10836275" cy="1124416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幸福的必由之路</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忙碌奔波型是許多人的人生寫照，每個人都為了追求更好的未來而拼命努力著，以為成功和成就必然能帶來更好的幸福生活。但由於「享樂適應」的心理機制存在，人們在升職加薪之後，收入變得更高之後，最多只能感到幸福一陣子，之後就會回歸平淡。忙碌奔波者或許會將這現象看作是自己的努力還不夠的結果，也會以為自己擁有的還不夠，於是越發的犧牲現在的幸福快樂，以換取更好更持久的幸福未來，殊不知只有同樣的事情會再次發生，短暫的喜悅之後回歸平淡。因此，心理學家把這類人比喻成「在享樂跑步機上奔跑」，無論他們多麼努力的追逐幸福，都只能原地踏步。</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第三種漢堡最糟糕，既不好吃也不健康，如果吃了它，不但現在無法享受美味，日後還會影響健康。與此類似，有一種人</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對生命已經喪失了希望和欲望，他們既不享受眼前的所有，對未來也沒有任何期望。我稱其為「虛無主義型」</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會不會還有一種漢堡，與第一種一樣好吃，並且與第二種一樣健康呢？會不會有一種能平衡當下及未來益處的漢堡呢？有，那就是第四種漢堡</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「感悟幸福型」漢堡。生活幸福的人，不但能夠享受當下所做的事情，而且通過目前的行為，他們也可以擁有更加滿意的未來。簡而言之，感悟幸福型的人是能夠感知現在的幸福，同時追求未來的幸福的人。</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如果將這四種模型看成四種行為策略，那想讓人生更幸福的人，應該選擇第四種漢堡。那具體來說，怎樣才能成為感悟幸福型的人呢？要解答這一個問題，我們需要一個更具體詳細的正向心理學模型。</a:t>
            </a:r>
          </a:p>
        </p:txBody>
      </p:sp>
      <p:sp>
        <p:nvSpPr>
          <p:cNvPr id="5" name="矩形 4">
            <a:extLst>
              <a:ext uri="{FF2B5EF4-FFF2-40B4-BE49-F238E27FC236}">
                <a16:creationId xmlns:a16="http://schemas.microsoft.com/office/drawing/2014/main" id="{C946BCEF-1AFB-46B4-AC50-EB4B62B417EF}"/>
              </a:ext>
            </a:extLst>
          </p:cNvPr>
          <p:cNvSpPr/>
          <p:nvPr/>
        </p:nvSpPr>
        <p:spPr>
          <a:xfrm>
            <a:off x="189184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6" name="投影片編號版面配置區 1">
            <a:extLst>
              <a:ext uri="{FF2B5EF4-FFF2-40B4-BE49-F238E27FC236}">
                <a16:creationId xmlns:a16="http://schemas.microsoft.com/office/drawing/2014/main" id="{9EC2D514-931D-4F59-848D-BE1AFAF7152C}"/>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223769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5C5D3F01-AFCF-40C0-ABCC-3FFED02B1A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244</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505AE9DD-6D39-4C88-AC5B-1CCAF8FD9E78}"/>
              </a:ext>
            </a:extLst>
          </p:cNvPr>
          <p:cNvSpPr/>
          <p:nvPr/>
        </p:nvSpPr>
        <p:spPr>
          <a:xfrm>
            <a:off x="537102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5" name="矩形 4">
            <a:extLst>
              <a:ext uri="{FF2B5EF4-FFF2-40B4-BE49-F238E27FC236}">
                <a16:creationId xmlns:a16="http://schemas.microsoft.com/office/drawing/2014/main" id="{48DE82B0-A20F-4E55-8ABC-3BE8D22A4A08}"/>
              </a:ext>
            </a:extLst>
          </p:cNvPr>
          <p:cNvSpPr/>
          <p:nvPr/>
        </p:nvSpPr>
        <p:spPr>
          <a:xfrm>
            <a:off x="623888" y="2187575"/>
            <a:ext cx="10836275" cy="1267532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四、持續的幸福</a:t>
            </a:r>
            <a:endPar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塞利格曼在</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持續的幸福</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中提出了「幸福理論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2.0</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PERMA</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），並表示要持續的幸福，我們不可能依賴單一的元素，具體來說，我們需要五個不同的幸福元素：</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一</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正向情緒（</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Positive Emotion</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一個簡單的說法是，你的人生出現多少的正向情緒，你就有多少的幸福。但需要注意的是，正向情緒並不局限於喜悅或狂喜，還包括其他不那麼起眼的情緒，</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主要的正向情緒一共有十種：喜悅、感激、寧靜、興趣、希望、自豪、逗趣、激勵、敬佩和愛</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。我們常常說「開心就好」，認為生活的意義在於開心與否，殊不知開心其實只是其中一種正向情緒，在生命之中，還有許多正向情緒值得我們去注意。</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當你對幫助過你的人表達感激之情時，你的心所感覺到的暖意</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當你聽著樹葉搖擺的聲音，仰望藍天之時，你的心感覺到的平靜；當你享受著閱讀的興趣；當你感覺到自豪；當你對未來還有希望。所有的這些正向情緒都值得我們去注意，而許多研究證明，當這些正向情緒出現的次數越頻繁，人們所報告的幸福感就越大。積極情緒能擴展和建構持久的心理資源，供我們在今後的生活中使用。積極的情緒遠非僅僅使人感到愉快，還能擴展和建構持久的心理資源，供我們在今後的生活中使用。比如，當我們眉飛色舞地跟最好的朋友聊天時，我們也在發展將來可以用到的社交技能。它點亮了一盞指示燈，表明了人生在成長，心理資本在積累。正向情緒是締造持續幸福的元素之一，但不是幸福的全部。</a:t>
            </a:r>
          </a:p>
        </p:txBody>
      </p:sp>
      <p:sp>
        <p:nvSpPr>
          <p:cNvPr id="6" name="投影片編號版面配置區 1">
            <a:extLst>
              <a:ext uri="{FF2B5EF4-FFF2-40B4-BE49-F238E27FC236}">
                <a16:creationId xmlns:a16="http://schemas.microsoft.com/office/drawing/2014/main" id="{9491B53E-FC62-4CED-B1C8-EFC6525C017E}"/>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4171261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67EDC0D3-A7AF-41B0-8351-C615F2AD7EF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245</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19D5E07F-1AF9-4340-A9AE-2CDF11BE8FA1}"/>
              </a:ext>
            </a:extLst>
          </p:cNvPr>
          <p:cNvSpPr/>
          <p:nvPr/>
        </p:nvSpPr>
        <p:spPr>
          <a:xfrm>
            <a:off x="623888" y="2187575"/>
            <a:ext cx="10836275" cy="12352164"/>
          </a:xfrm>
          <a:prstGeom prst="rect">
            <a:avLst/>
          </a:prstGeom>
        </p:spPr>
        <p:txBody>
          <a:bodyPr wrap="square">
            <a:sp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二</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投入（</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Engagement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投入在這裡指的其實就是進入心流（</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Flow</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）的意思，你可以簡單的把它當作武俠小說裡的「忘我境界」，亦即個體沒有意識到時間與自身，完全投入於一項任務之中的狀態。心流狀態之所以有助於人們獲取幸福，是因為一個人</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要進入心流狀態，前提條件就是要面對適度的困難，而這也就意味著進步</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。心流狀態本身是不帶思想和感情的，但我們還是可以在回顧自己的投入的任務時，從中得到「真好玩」「真棒」的正向情緒，而且如果我們發現自己的進步，還會進而產生意義感。</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三</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意義（</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Meaning</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塞利格曼是這樣解釋「意義」的：意義有主觀成分，因此它有可能被納入正向情緒。如前所述，主觀成分是正向情緒的決定性因素。人們對自己的快樂、狂喜或舒適不會感覺錯。你覺得是什麼，就是什麼。不過，意義則不是這樣的：你可能會認為某次通宵臥談會非常有意義，但是當多年以後，你再重新想起它來，就會認識到它很顯然只是青春的囈語。意義不是單純的主觀感受。從歷史、邏輯和一致性的角度出發的冷靜客觀的評判，很可能會與主觀的判斷不同。人類是一種「意義動物」，我們會本能（或習慣）的在每一個事件中找到意義，我們也會本能的為自己的行為找到意義，而如果我們無法從某個事件或行為中得出意義，我們就會產生損失感，覺得時間和精力（作為一種有限的資源）被白白浪費了。這一機制能促使我們更積極的做出有利於自己或他人的行為。無論如何，意義的確對我們的生命來說很重要，一個沒有意義的人生，應該不可能會讓人覺得幸福吧。</a:t>
            </a:r>
          </a:p>
        </p:txBody>
      </p:sp>
      <p:sp>
        <p:nvSpPr>
          <p:cNvPr id="5" name="矩形 4">
            <a:extLst>
              <a:ext uri="{FF2B5EF4-FFF2-40B4-BE49-F238E27FC236}">
                <a16:creationId xmlns:a16="http://schemas.microsoft.com/office/drawing/2014/main" id="{0F12EBC8-900A-48FE-A0A9-2978AFC80E64}"/>
              </a:ext>
            </a:extLst>
          </p:cNvPr>
          <p:cNvSpPr/>
          <p:nvPr/>
        </p:nvSpPr>
        <p:spPr>
          <a:xfrm>
            <a:off x="189184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6" name="投影片編號版面配置區 1">
            <a:extLst>
              <a:ext uri="{FF2B5EF4-FFF2-40B4-BE49-F238E27FC236}">
                <a16:creationId xmlns:a16="http://schemas.microsoft.com/office/drawing/2014/main" id="{68DAA6C6-81D2-417C-BF12-4A7A89D42E9D}"/>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327322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FEC94407-D53A-43E7-842E-9E051F154B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228</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7F551F64-702A-45F8-9FF7-1775EE0C767F}"/>
              </a:ext>
            </a:extLst>
          </p:cNvPr>
          <p:cNvSpPr/>
          <p:nvPr/>
        </p:nvSpPr>
        <p:spPr>
          <a:xfrm>
            <a:off x="442913" y="2114550"/>
            <a:ext cx="86821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srgbClr val="924474"/>
                </a:solidFill>
                <a:effectLst/>
                <a:uLnTx/>
                <a:uFillTx/>
                <a:latin typeface="Times New Roman"/>
                <a:ea typeface="微軟正黑體"/>
                <a:cs typeface="+mn-cs"/>
              </a:rPr>
              <a:t>範例三	臺北市立永春高級中學 </a:t>
            </a:r>
            <a:r>
              <a:rPr kumimoji="0" lang="en-US" altLang="zh-TW" sz="3200" b="1" i="0" u="none" strike="noStrike" kern="1200" cap="none" spc="0" normalizeH="0" baseline="0" noProof="0" dirty="0">
                <a:ln>
                  <a:noFill/>
                </a:ln>
                <a:solidFill>
                  <a:srgbClr val="924474"/>
                </a:solidFill>
                <a:effectLst/>
                <a:uLnTx/>
                <a:uFillTx/>
                <a:latin typeface="Times New Roman"/>
                <a:ea typeface="微軟正黑體"/>
                <a:cs typeface="+mn-cs"/>
              </a:rPr>
              <a:t>─ </a:t>
            </a:r>
            <a:r>
              <a:rPr kumimoji="0" lang="zh-TW" altLang="en-US" sz="3200" b="1" i="0" u="none" strike="noStrike" kern="1200" cap="none" spc="0" normalizeH="0" baseline="0" noProof="0" dirty="0">
                <a:ln>
                  <a:noFill/>
                </a:ln>
                <a:solidFill>
                  <a:srgbClr val="924474"/>
                </a:solidFill>
                <a:effectLst/>
                <a:uLnTx/>
                <a:uFillTx/>
                <a:latin typeface="Times New Roman"/>
                <a:ea typeface="微軟正黑體"/>
                <a:cs typeface="+mn-cs"/>
              </a:rPr>
              <a:t>幸福微革命</a:t>
            </a:r>
          </a:p>
        </p:txBody>
      </p:sp>
      <p:sp>
        <p:nvSpPr>
          <p:cNvPr id="5" name="矩形 4">
            <a:extLst>
              <a:ext uri="{FF2B5EF4-FFF2-40B4-BE49-F238E27FC236}">
                <a16:creationId xmlns:a16="http://schemas.microsoft.com/office/drawing/2014/main" id="{95184A29-02D9-4BDD-B330-7807ECAB136C}"/>
              </a:ext>
            </a:extLst>
          </p:cNvPr>
          <p:cNvSpPr/>
          <p:nvPr/>
        </p:nvSpPr>
        <p:spPr>
          <a:xfrm>
            <a:off x="695325" y="2911296"/>
            <a:ext cx="192873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壹、	前言</a:t>
            </a:r>
          </a:p>
        </p:txBody>
      </p:sp>
      <p:sp>
        <p:nvSpPr>
          <p:cNvPr id="6" name="矩形 5">
            <a:extLst>
              <a:ext uri="{FF2B5EF4-FFF2-40B4-BE49-F238E27FC236}">
                <a16:creationId xmlns:a16="http://schemas.microsoft.com/office/drawing/2014/main" id="{34D48728-47CF-475B-B457-DC55E57144B1}"/>
              </a:ext>
            </a:extLst>
          </p:cNvPr>
          <p:cNvSpPr/>
          <p:nvPr/>
        </p:nvSpPr>
        <p:spPr>
          <a:xfrm>
            <a:off x="695325" y="3708042"/>
            <a:ext cx="10764838" cy="965911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一、緣起</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（一）幸福課程發軔，發現學生困境</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我們期待每一個永春的學生都能夠健康快樂，</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96</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年時校內老師自發組成「生命教育工作坊」，形成愛的力量、善的漣漪。新課綱啟動的關鍵時間，我們開始構思學校的整體課程發展，觀察學生需求，發現每年健康中心的健康數據檢查及輔導室的晤談統計中，學生的</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BMI</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逐年升高、體適能通過率逐年下降，憂鬱自傷的人數逐年攀升，學生的身心健康情形值得堪憂。無獨有偶，衛福部公告國人十大死因，近</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5</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年每十萬人口死亡率上升幅度最多的是</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15</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歲至</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24</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歲的青壯年，主因除事故傷害外，自殺比例年年上升。臺北市學生輔導諮商中心的統計，也呈現同樣的成長趨勢。自傷，成為迫在眉睫的難題。</a:t>
            </a:r>
          </a:p>
          <a:p>
            <a:pPr marL="457200" marR="0" lvl="1" indent="0" algn="just" defTabSz="914400" rtl="0" eaLnBrk="1" fontAlgn="auto" latinLnBrk="0" hangingPunct="1">
              <a:lnSpc>
                <a:spcPct val="150000"/>
              </a:lnSpc>
              <a:spcBef>
                <a:spcPts val="24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（二）紮根身心健康，發想幸福計畫</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經由各科教學研究會、學生代表座談會與家長回饋，學生的「不健康」包含自我身心管理失調，缺乏同理與服務熱忱，對未來生涯學群的想像失真等。因此從教師專業社群凝聚向心力，在多元選修試探各種課程發展的可能性，觀察學生程展與變化，去蕪存菁，引導學生「看見自己」、「看見他人」、「看見未來」，成為身心健康、內心溫暖、幸福洋溢的永春學子。</a:t>
            </a:r>
          </a:p>
        </p:txBody>
      </p:sp>
      <p:sp>
        <p:nvSpPr>
          <p:cNvPr id="8" name="投影片編號版面配置區 1">
            <a:extLst>
              <a:ext uri="{FF2B5EF4-FFF2-40B4-BE49-F238E27FC236}">
                <a16:creationId xmlns:a16="http://schemas.microsoft.com/office/drawing/2014/main" id="{3FC51D88-9EC2-444E-9A9C-5F9D3958F92D}"/>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2141164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45AA2289-8C6D-4FAE-B076-F2C4C07711C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246</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4599F1E1-2423-4F17-A043-6F0513DEB828}"/>
              </a:ext>
            </a:extLst>
          </p:cNvPr>
          <p:cNvSpPr/>
          <p:nvPr/>
        </p:nvSpPr>
        <p:spPr>
          <a:xfrm>
            <a:off x="623888" y="2187575"/>
            <a:ext cx="10836275" cy="12582996"/>
          </a:xfrm>
          <a:prstGeom prst="rect">
            <a:avLst/>
          </a:prstGeom>
        </p:spPr>
        <p:txBody>
          <a:bodyPr wrap="square">
            <a:sp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1" u="none" strike="noStrike" kern="1200" cap="none" spc="0" normalizeH="0" baseline="0" noProof="0" dirty="0">
                <a:ln>
                  <a:noFill/>
                </a:ln>
                <a:solidFill>
                  <a:prstClr val="black"/>
                </a:solidFill>
                <a:effectLst/>
                <a:uLnTx/>
                <a:uFillTx/>
                <a:latin typeface="Times New Roman"/>
                <a:ea typeface="微軟正黑體"/>
                <a:cs typeface="+mn-cs"/>
              </a:rPr>
              <a:t>更新：在研究了其他一些參考資料之後，我發現塞利格曼所說的「意義」指的或許是 </a:t>
            </a:r>
            <a:r>
              <a:rPr kumimoji="0" lang="en-US" altLang="zh-TW" sz="2400" b="0" i="1" u="none" strike="noStrike" kern="1200" cap="none" spc="0" normalizeH="0" baseline="0" noProof="0" dirty="0">
                <a:ln>
                  <a:noFill/>
                </a:ln>
                <a:solidFill>
                  <a:prstClr val="black"/>
                </a:solidFill>
                <a:effectLst/>
                <a:uLnTx/>
                <a:uFillTx/>
                <a:latin typeface="Times New Roman"/>
                <a:ea typeface="微軟正黑體"/>
                <a:cs typeface="+mn-cs"/>
              </a:rPr>
              <a:t>Something bigger than yourself</a:t>
            </a:r>
            <a:r>
              <a:rPr kumimoji="0" lang="zh-TW" altLang="en-US" sz="2400" b="0" i="1" u="none" strike="noStrike" kern="1200" cap="none" spc="0" normalizeH="0" baseline="0" noProof="0" dirty="0">
                <a:ln>
                  <a:noFill/>
                </a:ln>
                <a:solidFill>
                  <a:prstClr val="black"/>
                </a:solidFill>
                <a:effectLst/>
                <a:uLnTx/>
                <a:uFillTx/>
                <a:latin typeface="Times New Roman"/>
                <a:ea typeface="微軟正黑體"/>
                <a:cs typeface="+mn-cs"/>
              </a:rPr>
              <a:t>，亦即「比你自己更重要的東西」。例如，當你幫助了你的家人，或者捐款給慈善機構時，你會覺得這些事情很有意義。</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四</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人際關係（</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Relationship</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關於人際關係對人的幸福感影響，只要想像你擁有了世上的一切，超能力還是什麼的，但你卻住在一個沒有人的星球。</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社交天性</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中寫到一項實驗結果：每週至少參加一次志願活動的人，增加的幸福感與他們的年收入從</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2</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萬美元提高到</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7.5</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萬美元所增加的幸福感相當。擁有一位隨時可以見面的好友，對幸福感的影響相當於年收入增加了</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10</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萬美元。結婚對幸福的貢獻相當年收入增加</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10</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萬美元，而離婚則相當於年薪減少</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9</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萬美元。我們的大腦本身就是為了更好的進行社交、更好的促進人際關係與協作而「設計」的，我們的大腦之所以比其他動物更「大腦化」，是為了理解與分析複雜的人際關係。</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五</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成就（</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Accomplishment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塞利格曼認為，成就不一定與正向情緒有關，前面提到的那些暫時的狀態（愉悅的人生、有意義的生活），不能包括人們所有的終極追求。成就往往是一項終極追求，哪怕它不能帶來任何正向情緒、意義、關係。其短暫的形式是成就，長期的形式是「成就人生」，即把成就作為終極追求的人生。有些富豪積累財富，然後舉辦驚人的慈善活動，把它散去。洛克菲勒和卡內基的後半生都在忙著把他們前半生賺來的錢捐給科學、醫藥、文化和教育事業。他們為自己的後半生創造了意義，但在前半生，他們是為了贏而贏。這段文字的重點是「為贏而贏」，有些人的某些行為不為愉悅、投入、或意義，就只為贏。</a:t>
            </a:r>
          </a:p>
        </p:txBody>
      </p:sp>
      <p:sp>
        <p:nvSpPr>
          <p:cNvPr id="5" name="矩形 4">
            <a:extLst>
              <a:ext uri="{FF2B5EF4-FFF2-40B4-BE49-F238E27FC236}">
                <a16:creationId xmlns:a16="http://schemas.microsoft.com/office/drawing/2014/main" id="{3B9B3CDD-4715-4B25-B6CF-CCB076941442}"/>
              </a:ext>
            </a:extLst>
          </p:cNvPr>
          <p:cNvSpPr/>
          <p:nvPr/>
        </p:nvSpPr>
        <p:spPr>
          <a:xfrm>
            <a:off x="537102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6" name="投影片編號版面配置區 1">
            <a:extLst>
              <a:ext uri="{FF2B5EF4-FFF2-40B4-BE49-F238E27FC236}">
                <a16:creationId xmlns:a16="http://schemas.microsoft.com/office/drawing/2014/main" id="{890C98D5-EB46-4248-8DDF-7EA0B03D46E8}"/>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90057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079DADD5-D9A1-41C6-B967-ED0C5A4242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247</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B54206C6-F8DE-4DC0-A5C8-E51D28C26521}"/>
              </a:ext>
            </a:extLst>
          </p:cNvPr>
          <p:cNvSpPr/>
          <p:nvPr/>
        </p:nvSpPr>
        <p:spPr>
          <a:xfrm>
            <a:off x="189184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5" name="矩形 4">
            <a:extLst>
              <a:ext uri="{FF2B5EF4-FFF2-40B4-BE49-F238E27FC236}">
                <a16:creationId xmlns:a16="http://schemas.microsoft.com/office/drawing/2014/main" id="{1FA8F4B0-5A2A-4A36-A145-2227DF2861B5}"/>
              </a:ext>
            </a:extLst>
          </p:cNvPr>
          <p:cNvSpPr/>
          <p:nvPr/>
        </p:nvSpPr>
        <p:spPr>
          <a:xfrm>
            <a:off x="623888" y="2187575"/>
            <a:ext cx="10836275" cy="87973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這對有些人來說可能比較難理解，畢竟不是每個人都那麼好勝，我覺得把這段解釋理解成「成功完成自己覺得應該做的，或想做的事情」，能更好的理解這一個幸福元素。當然，一個人只有這一種幸福元素是無法被稱為幸福的，持續的幸福需要上面所有五個幸福元素，才會發生。</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回顧「幸福理論」</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PERMA </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的五大元素，請檢視一下你的生命中是否已曾經出現以下的幸福元素呢？</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
            </a:r>
            <a:b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br>
            <a:endPar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P = Positive Emotion </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正向情緒：你感受過愉悅嗎？你體驗過平靜的心境嗎？</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E = Engagement </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投入：你曾經很投入的去完成一件事情嗎？</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R = Relationship </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人際關係：你曾經有過很好的人際關係嗎？</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M = Meaning</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 意義：你曾經做過有意義的事情嗎？</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 = Accomplishment </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成就：不論大小成就，你曾經獲得過成就嗎？</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
            </a:r>
            <a:b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br>
            <a:endPar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我相信大部分的人答案是：都有，這五項幸福元素都曾出現在我的生命中。那既然我並無缺少這五項幸福元素，但為何我從來不覺得自己特別幸福呢？</a:t>
            </a:r>
          </a:p>
        </p:txBody>
      </p:sp>
      <p:sp>
        <p:nvSpPr>
          <p:cNvPr id="6" name="投影片編號版面配置區 1">
            <a:extLst>
              <a:ext uri="{FF2B5EF4-FFF2-40B4-BE49-F238E27FC236}">
                <a16:creationId xmlns:a16="http://schemas.microsoft.com/office/drawing/2014/main" id="{EAFBD1F7-26FB-416B-868B-D56420C78041}"/>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266046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D910292D-4058-42A2-9590-78EC0934A6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248</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07C7197E-9201-4AF7-BDB7-FF3848CEF3D2}"/>
              </a:ext>
            </a:extLst>
          </p:cNvPr>
          <p:cNvSpPr/>
          <p:nvPr/>
        </p:nvSpPr>
        <p:spPr>
          <a:xfrm>
            <a:off x="5371028"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幸福的認知－「遇見幸福」閱讀文本</a:t>
            </a:r>
          </a:p>
        </p:txBody>
      </p:sp>
      <p:sp>
        <p:nvSpPr>
          <p:cNvPr id="5" name="矩形 4">
            <a:extLst>
              <a:ext uri="{FF2B5EF4-FFF2-40B4-BE49-F238E27FC236}">
                <a16:creationId xmlns:a16="http://schemas.microsoft.com/office/drawing/2014/main" id="{D5E3FDC0-F919-424B-8D31-B22B5180F03B}"/>
              </a:ext>
            </a:extLst>
          </p:cNvPr>
          <p:cNvSpPr/>
          <p:nvPr/>
        </p:nvSpPr>
        <p:spPr>
          <a:xfrm>
            <a:off x="623888" y="2187575"/>
            <a:ext cx="10836275" cy="902817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五、看見幸福的眼睛</a:t>
            </a:r>
            <a:endPar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其實你早已擁有了持續幸福的條件，你之所以沒有覺得自己很幸福，很可能是因為你還沒打開「看見幸福的眼睛」。</a:t>
            </a:r>
            <a:endPar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如何看見幸福？</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看見幸福的練習：</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如果讓我只介紹一種正向心理學的「幸福方法」，那將會是「尋找三件好事」練習。這一練習很簡單：每天晚上，請你在睡覺之前花</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10</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分鐘寫下今天的三件好事，以及它們發生的原因。這三件事不一定要驚天動地，可以是平常如「媽媽在下班回家的路上，買了我最喜歡的冰淇淋」，也可以是很重要的如「姐姐剛剛生了一個健康的男孩」。在每件好事的下面，都請寫清楚「它為什麼會發生」。比如「因為媽媽有時候真的很體貼」，或是「因為在他下班前打電話給他，提醒他順便去一下雜貨店」。如果你寫了「我姐姐剛剛生了一個健康的男孩」，你可以把原因寫成「上帝保佑著她」，或是「她在懷孕期間的一切措施都很正確」。</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寫下生活中好事的原因在一開始也許會讓你覺得有點兒彆扭，但請你一定要堅持一個星期，它就會逐漸變得容易了。一般來說，</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6</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個月後，你會更少抑鬱、更幸福，並會喜歡上這個練習。</a:t>
            </a:r>
          </a:p>
        </p:txBody>
      </p:sp>
      <p:sp>
        <p:nvSpPr>
          <p:cNvPr id="6" name="投影片編號版面配置區 1">
            <a:extLst>
              <a:ext uri="{FF2B5EF4-FFF2-40B4-BE49-F238E27FC236}">
                <a16:creationId xmlns:a16="http://schemas.microsoft.com/office/drawing/2014/main" id="{D7E717B7-1462-483B-A57A-3508747A9F90}"/>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486296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94106CF6-7FF8-47D9-A220-B446FC91DB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249</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5" name="矩形 4">
            <a:extLst>
              <a:ext uri="{FF2B5EF4-FFF2-40B4-BE49-F238E27FC236}">
                <a16:creationId xmlns:a16="http://schemas.microsoft.com/office/drawing/2014/main" id="{FEE1BE84-F0A3-4711-A62E-A22A8AC4BB2A}"/>
              </a:ext>
            </a:extLst>
          </p:cNvPr>
          <p:cNvSpPr/>
          <p:nvPr/>
        </p:nvSpPr>
        <p:spPr>
          <a:xfrm>
            <a:off x="623888" y="1956742"/>
            <a:ext cx="4801314"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幸福的認知－「遇見幸福」學習單</a:t>
            </a:r>
          </a:p>
        </p:txBody>
      </p:sp>
      <p:sp>
        <p:nvSpPr>
          <p:cNvPr id="6" name="矩形 5">
            <a:extLst>
              <a:ext uri="{FF2B5EF4-FFF2-40B4-BE49-F238E27FC236}">
                <a16:creationId xmlns:a16="http://schemas.microsoft.com/office/drawing/2014/main" id="{0852380F-3FC8-41E6-883E-0311A56EC38B}"/>
              </a:ext>
            </a:extLst>
          </p:cNvPr>
          <p:cNvSpPr/>
          <p:nvPr/>
        </p:nvSpPr>
        <p:spPr>
          <a:xfrm>
            <a:off x="2117564" y="2581384"/>
            <a:ext cx="8340745" cy="1318374"/>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幸福的定義＜遇見幸福＞學習單</a:t>
            </a:r>
            <a:endPar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年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班  座號：</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姓名：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____________</a:t>
            </a:r>
            <a:endPar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8" name="Rectangle 2">
            <a:extLst>
              <a:ext uri="{FF2B5EF4-FFF2-40B4-BE49-F238E27FC236}">
                <a16:creationId xmlns:a16="http://schemas.microsoft.com/office/drawing/2014/main" id="{F9E47419-A5DF-4EB9-A76B-D57F3200ECB5}"/>
              </a:ext>
            </a:extLst>
          </p:cNvPr>
          <p:cNvSpPr>
            <a:spLocks noChangeArrowheads="1"/>
          </p:cNvSpPr>
          <p:nvPr/>
        </p:nvSpPr>
        <p:spPr bwMode="auto">
          <a:xfrm>
            <a:off x="1308410" y="4103693"/>
            <a:ext cx="10108411" cy="102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23888" marR="0" lvl="0" indent="-623888" algn="l" defTabSz="914400" rtl="0" eaLnBrk="0" fontAlgn="base" latinLnBrk="0" hangingPunct="0">
              <a:lnSpc>
                <a:spcPct val="150000"/>
              </a:lnSpc>
              <a:spcBef>
                <a:spcPct val="0"/>
              </a:spcBef>
              <a:spcAft>
                <a:spcPct val="0"/>
              </a:spcAft>
              <a:buClrTx/>
              <a:buSzTx/>
              <a:buFontTx/>
              <a:buNone/>
              <a:tabLst/>
              <a:defRPr/>
            </a:pPr>
            <a:r>
              <a:rPr kumimoji="0" lang="zh-TW"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一、</a:t>
            </a:r>
            <a:r>
              <a:rPr kumimoji="0"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幸福，是什麼</a:t>
            </a:r>
            <a:r>
              <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（一）幸福讓你聯想到什麼？</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請用樹狀圖呈現</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（二）請統整對幸福的定義</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50000"/>
              </a:lnSpc>
              <a:spcBef>
                <a:spcPts val="1800"/>
              </a:spcBef>
              <a:spcAft>
                <a:spcPct val="0"/>
              </a:spcAft>
              <a:buClrTx/>
              <a:buSzTx/>
              <a:buFontTx/>
              <a:buNone/>
              <a:tabLst/>
              <a:defRPr/>
            </a:pPr>
            <a:r>
              <a:rPr kumimoji="0" lang="zh-TW"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二、</a:t>
            </a:r>
            <a:r>
              <a:rPr kumimoji="0"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幸福的思辨  </a:t>
            </a:r>
            <a:r>
              <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閱讀遇見幸福</a:t>
            </a:r>
            <a:r>
              <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zh-TW"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9" name="矩形: 圓角 8">
            <a:extLst>
              <a:ext uri="{FF2B5EF4-FFF2-40B4-BE49-F238E27FC236}">
                <a16:creationId xmlns:a16="http://schemas.microsoft.com/office/drawing/2014/main" id="{020E092B-7F7B-4BCA-9076-8DFCE950098D}"/>
              </a:ext>
            </a:extLst>
          </p:cNvPr>
          <p:cNvSpPr/>
          <p:nvPr/>
        </p:nvSpPr>
        <p:spPr>
          <a:xfrm>
            <a:off x="2117564" y="5531004"/>
            <a:ext cx="8766026" cy="2943923"/>
          </a:xfrm>
          <a:prstGeom prst="roundRect">
            <a:avLst>
              <a:gd name="adj" fmla="val 8018"/>
            </a:avLst>
          </a:prstGeom>
          <a:noFill/>
          <a:ln w="28575">
            <a:solidFill>
              <a:srgbClr val="924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graphicFrame>
        <p:nvGraphicFramePr>
          <p:cNvPr id="10" name="表格 9">
            <a:extLst>
              <a:ext uri="{FF2B5EF4-FFF2-40B4-BE49-F238E27FC236}">
                <a16:creationId xmlns:a16="http://schemas.microsoft.com/office/drawing/2014/main" id="{8FF0321E-88CD-44FB-BEB8-BA3A2009801B}"/>
              </a:ext>
            </a:extLst>
          </p:cNvPr>
          <p:cNvGraphicFramePr>
            <a:graphicFrameLocks noGrp="1"/>
          </p:cNvGraphicFramePr>
          <p:nvPr/>
        </p:nvGraphicFramePr>
        <p:xfrm>
          <a:off x="2117564" y="11206265"/>
          <a:ext cx="8766026" cy="3531322"/>
        </p:xfrm>
        <a:graphic>
          <a:graphicData uri="http://schemas.openxmlformats.org/drawingml/2006/table">
            <a:tbl>
              <a:tblPr firstRow="1" bandRow="1">
                <a:tableStyleId>{5C22544A-7EE6-4342-B048-85BDC9FD1C3A}</a:tableStyleId>
              </a:tblPr>
              <a:tblGrid>
                <a:gridCol w="4383013">
                  <a:extLst>
                    <a:ext uri="{9D8B030D-6E8A-4147-A177-3AD203B41FA5}">
                      <a16:colId xmlns:a16="http://schemas.microsoft.com/office/drawing/2014/main" val="4027483802"/>
                    </a:ext>
                  </a:extLst>
                </a:gridCol>
                <a:gridCol w="4383013">
                  <a:extLst>
                    <a:ext uri="{9D8B030D-6E8A-4147-A177-3AD203B41FA5}">
                      <a16:colId xmlns:a16="http://schemas.microsoft.com/office/drawing/2014/main" val="1374479272"/>
                    </a:ext>
                  </a:extLst>
                </a:gridCol>
              </a:tblGrid>
              <a:tr h="528338">
                <a:tc>
                  <a:txBody>
                    <a:bodyPr/>
                    <a:lstStyle/>
                    <a:p>
                      <a:pPr algn="ctr"/>
                      <a:r>
                        <a:rPr lang="zh-TW" altLang="en-US" dirty="0">
                          <a:solidFill>
                            <a:schemeClr val="tx1"/>
                          </a:solidFill>
                        </a:rPr>
                        <a:t>錯誤的迷思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r>
                        <a:rPr lang="zh-TW" altLang="en-US" dirty="0">
                          <a:solidFill>
                            <a:schemeClr val="tx1"/>
                          </a:solidFill>
                        </a:rPr>
                        <a:t>正確的思辨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extLst>
                  <a:ext uri="{0D108BD9-81ED-4DB2-BD59-A6C34878D82A}">
                    <a16:rowId xmlns:a16="http://schemas.microsoft.com/office/drawing/2014/main" val="3038505495"/>
                  </a:ext>
                </a:extLst>
              </a:tr>
              <a:tr h="3002984">
                <a:tc>
                  <a:txBody>
                    <a:bodyPr/>
                    <a:lstStyle/>
                    <a:p>
                      <a:endParaRPr lang="zh-TW"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724929"/>
                  </a:ext>
                </a:extLst>
              </a:tr>
            </a:tbl>
          </a:graphicData>
        </a:graphic>
      </p:graphicFrame>
      <p:sp>
        <p:nvSpPr>
          <p:cNvPr id="11" name="投影片編號版面配置區 1">
            <a:extLst>
              <a:ext uri="{FF2B5EF4-FFF2-40B4-BE49-F238E27FC236}">
                <a16:creationId xmlns:a16="http://schemas.microsoft.com/office/drawing/2014/main" id="{B6A6AA82-9399-4EE6-A2E1-2384D56AF9B4}"/>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2545140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3A9C05F8-744E-4DAF-8E10-35BDB8F77B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250</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5F5FEAFB-6862-49D9-ACB2-BECDC52154F8}"/>
              </a:ext>
            </a:extLst>
          </p:cNvPr>
          <p:cNvSpPr/>
          <p:nvPr/>
        </p:nvSpPr>
        <p:spPr>
          <a:xfrm>
            <a:off x="5487718" y="754865"/>
            <a:ext cx="4801314"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幸福的認知－「遇見幸福」學習單</a:t>
            </a:r>
          </a:p>
        </p:txBody>
      </p:sp>
      <p:sp>
        <p:nvSpPr>
          <p:cNvPr id="5" name="Rectangle 2">
            <a:extLst>
              <a:ext uri="{FF2B5EF4-FFF2-40B4-BE49-F238E27FC236}">
                <a16:creationId xmlns:a16="http://schemas.microsoft.com/office/drawing/2014/main" id="{DA249569-9475-4879-9717-31A40525FBDB}"/>
              </a:ext>
            </a:extLst>
          </p:cNvPr>
          <p:cNvSpPr>
            <a:spLocks noChangeArrowheads="1"/>
          </p:cNvSpPr>
          <p:nvPr/>
        </p:nvSpPr>
        <p:spPr bwMode="auto">
          <a:xfrm>
            <a:off x="1041794" y="2094633"/>
            <a:ext cx="10108411" cy="1133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23888" marR="0" lvl="0" indent="-623888" algn="l" defTabSz="914400" rtl="0" eaLnBrk="0" fontAlgn="base" latinLnBrk="0" hangingPunct="0">
              <a:lnSpc>
                <a:spcPct val="150000"/>
              </a:lnSpc>
              <a:spcBef>
                <a:spcPct val="0"/>
              </a:spcBef>
              <a:spcAft>
                <a:spcPct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三</a:t>
            </a:r>
            <a:r>
              <a:rPr kumimoji="0" lang="zh-TW"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幸福的元素</a:t>
            </a:r>
            <a:r>
              <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（一）請以簡單圖表，畫出文中四種人生模式</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623888" algn="l" defTabSz="914400" rtl="0" eaLnBrk="0" fontAlgn="base" latinLnBrk="0" hangingPunct="0">
              <a:lnSpc>
                <a:spcPct val="150000"/>
              </a:lnSpc>
              <a:spcBef>
                <a:spcPct val="0"/>
              </a:spcBef>
              <a:spcAft>
                <a:spcPct val="0"/>
              </a:spcAft>
              <a:buClrTx/>
              <a:buSzTx/>
              <a:buFontTx/>
              <a:buNone/>
              <a:tabLst/>
              <a:defRPr/>
            </a:pP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（二）你覺得自己屬於哪一型</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為什麼</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a:t>
            </a: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2300" marR="0" lvl="0" indent="0" algn="l" defTabSz="914400" rtl="0" eaLnBrk="0" fontAlgn="base" latinLnBrk="0" hangingPunct="0">
              <a:lnSpc>
                <a:spcPct val="150000"/>
              </a:lnSpc>
              <a:spcBef>
                <a:spcPts val="1800"/>
              </a:spcBef>
              <a:spcAft>
                <a:spcPct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（三）幸福需要哪些元素</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p>
          <a:p>
            <a:pPr marL="623888" marR="0" lvl="0" indent="0" algn="l" defTabSz="914400" rtl="0" eaLnBrk="0" fontAlgn="base" latinLnBrk="0" hangingPunct="0">
              <a:lnSpc>
                <a:spcPct val="15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a:t>
            </a: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矩形: 圓角 5">
            <a:extLst>
              <a:ext uri="{FF2B5EF4-FFF2-40B4-BE49-F238E27FC236}">
                <a16:creationId xmlns:a16="http://schemas.microsoft.com/office/drawing/2014/main" id="{8E89682B-6860-4BFD-85E7-47D6A42CCF3D}"/>
              </a:ext>
            </a:extLst>
          </p:cNvPr>
          <p:cNvSpPr/>
          <p:nvPr/>
        </p:nvSpPr>
        <p:spPr>
          <a:xfrm>
            <a:off x="1634247" y="3638145"/>
            <a:ext cx="9105089" cy="3287949"/>
          </a:xfrm>
          <a:prstGeom prst="roundRect">
            <a:avLst>
              <a:gd name="adj" fmla="val 4833"/>
            </a:avLst>
          </a:prstGeom>
          <a:noFill/>
          <a:ln w="28575">
            <a:solidFill>
              <a:srgbClr val="924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cxnSp>
        <p:nvCxnSpPr>
          <p:cNvPr id="8" name="直線單箭頭接點 7">
            <a:extLst>
              <a:ext uri="{FF2B5EF4-FFF2-40B4-BE49-F238E27FC236}">
                <a16:creationId xmlns:a16="http://schemas.microsoft.com/office/drawing/2014/main" id="{D413DF92-2866-4057-A3D0-10166942B960}"/>
              </a:ext>
            </a:extLst>
          </p:cNvPr>
          <p:cNvCxnSpPr/>
          <p:nvPr/>
        </p:nvCxnSpPr>
        <p:spPr>
          <a:xfrm>
            <a:off x="2062264" y="5214026"/>
            <a:ext cx="8226768" cy="0"/>
          </a:xfrm>
          <a:prstGeom prst="straightConnector1">
            <a:avLst/>
          </a:prstGeom>
          <a:ln w="38100">
            <a:solidFill>
              <a:srgbClr val="92447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FB956672-3B6B-4DCD-818D-33E819BA4FBC}"/>
              </a:ext>
            </a:extLst>
          </p:cNvPr>
          <p:cNvCxnSpPr>
            <a:cxnSpLocks/>
          </p:cNvCxnSpPr>
          <p:nvPr/>
        </p:nvCxnSpPr>
        <p:spPr>
          <a:xfrm flipV="1">
            <a:off x="6175648" y="4007526"/>
            <a:ext cx="0" cy="2413000"/>
          </a:xfrm>
          <a:prstGeom prst="straightConnector1">
            <a:avLst/>
          </a:prstGeom>
          <a:ln w="38100">
            <a:solidFill>
              <a:srgbClr val="92447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C32D37A4-D302-4D6C-B04E-A485DC8B74DE}"/>
              </a:ext>
            </a:extLst>
          </p:cNvPr>
          <p:cNvSpPr/>
          <p:nvPr/>
        </p:nvSpPr>
        <p:spPr>
          <a:xfrm>
            <a:off x="5748209" y="3638194"/>
            <a:ext cx="8771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未來好</a:t>
            </a:r>
            <a:endParaRPr kumimoji="0" lang="zh-TW" altLang="en-US" sz="1800" b="0"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13" name="矩形 12">
            <a:extLst>
              <a:ext uri="{FF2B5EF4-FFF2-40B4-BE49-F238E27FC236}">
                <a16:creationId xmlns:a16="http://schemas.microsoft.com/office/drawing/2014/main" id="{A77B269E-E145-4738-8624-356F9DB9B27B}"/>
              </a:ext>
            </a:extLst>
          </p:cNvPr>
          <p:cNvSpPr/>
          <p:nvPr/>
        </p:nvSpPr>
        <p:spPr>
          <a:xfrm>
            <a:off x="5621650" y="6495670"/>
            <a:ext cx="110799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未來不好</a:t>
            </a:r>
            <a:endParaRPr kumimoji="0" lang="zh-TW" altLang="en-US" sz="1800" b="0"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14" name="矩形 13">
            <a:extLst>
              <a:ext uri="{FF2B5EF4-FFF2-40B4-BE49-F238E27FC236}">
                <a16:creationId xmlns:a16="http://schemas.microsoft.com/office/drawing/2014/main" id="{9CB79F30-412C-4C77-9A54-3326B4D7F186}"/>
              </a:ext>
            </a:extLst>
          </p:cNvPr>
          <p:cNvSpPr/>
          <p:nvPr/>
        </p:nvSpPr>
        <p:spPr>
          <a:xfrm>
            <a:off x="1600599" y="4706194"/>
            <a:ext cx="461665" cy="1015663"/>
          </a:xfrm>
          <a:prstGeom prst="rect">
            <a:avLst/>
          </a:prstGeom>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現在不好</a:t>
            </a:r>
            <a:endParaRPr kumimoji="0" lang="zh-TW" altLang="en-US" sz="1800" b="0"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15" name="矩形 14">
            <a:extLst>
              <a:ext uri="{FF2B5EF4-FFF2-40B4-BE49-F238E27FC236}">
                <a16:creationId xmlns:a16="http://schemas.microsoft.com/office/drawing/2014/main" id="{AE1A1F9E-FC59-4C2F-902A-731AEF7DE7E9}"/>
              </a:ext>
            </a:extLst>
          </p:cNvPr>
          <p:cNvSpPr/>
          <p:nvPr/>
        </p:nvSpPr>
        <p:spPr>
          <a:xfrm>
            <a:off x="10249286" y="4807794"/>
            <a:ext cx="461665" cy="784830"/>
          </a:xfrm>
          <a:prstGeom prst="rect">
            <a:avLst/>
          </a:prstGeom>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現在好</a:t>
            </a:r>
            <a:endParaRPr kumimoji="0" lang="zh-TW" altLang="en-US" sz="1800" b="0"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16" name="投影片編號版面配置區 1">
            <a:extLst>
              <a:ext uri="{FF2B5EF4-FFF2-40B4-BE49-F238E27FC236}">
                <a16:creationId xmlns:a16="http://schemas.microsoft.com/office/drawing/2014/main" id="{FA84E702-F1A4-4DD0-9503-C84B0617BEC5}"/>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007576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E0E25A3D-7B3E-4162-B92F-C7D31B5D06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251</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D161BFAF-0FE3-415F-906F-A72F851FC4E1}"/>
              </a:ext>
            </a:extLst>
          </p:cNvPr>
          <p:cNvSpPr/>
          <p:nvPr/>
        </p:nvSpPr>
        <p:spPr>
          <a:xfrm>
            <a:off x="623888" y="1801102"/>
            <a:ext cx="5109091"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幸福的認知－</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漫漫回家路</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學習單</a:t>
            </a:r>
          </a:p>
        </p:txBody>
      </p:sp>
      <p:sp>
        <p:nvSpPr>
          <p:cNvPr id="5" name="矩形 4">
            <a:extLst>
              <a:ext uri="{FF2B5EF4-FFF2-40B4-BE49-F238E27FC236}">
                <a16:creationId xmlns:a16="http://schemas.microsoft.com/office/drawing/2014/main" id="{798A967E-679F-4181-9129-FC4700E0D420}"/>
              </a:ext>
            </a:extLst>
          </p:cNvPr>
          <p:cNvSpPr/>
          <p:nvPr/>
        </p:nvSpPr>
        <p:spPr>
          <a:xfrm>
            <a:off x="2117564" y="2250649"/>
            <a:ext cx="8340745" cy="1318374"/>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幸福的覺察</a:t>
            </a:r>
            <a:r>
              <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漫漫回家路</a:t>
            </a:r>
            <a:r>
              <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學習單</a:t>
            </a:r>
            <a:endPar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年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班  座號：</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姓名：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____________</a:t>
            </a:r>
            <a:endPar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6" name="矩形 5">
            <a:extLst>
              <a:ext uri="{FF2B5EF4-FFF2-40B4-BE49-F238E27FC236}">
                <a16:creationId xmlns:a16="http://schemas.microsoft.com/office/drawing/2014/main" id="{AA4AA937-B37B-45CC-9995-564AD1C42804}"/>
              </a:ext>
            </a:extLst>
          </p:cNvPr>
          <p:cNvSpPr/>
          <p:nvPr/>
        </p:nvSpPr>
        <p:spPr>
          <a:xfrm>
            <a:off x="623888" y="3877179"/>
            <a:ext cx="527099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一、影片省思</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 </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事件與幸福之間的關聯</a:t>
            </a:r>
          </a:p>
        </p:txBody>
      </p:sp>
      <p:graphicFrame>
        <p:nvGraphicFramePr>
          <p:cNvPr id="7" name="表格 6">
            <a:extLst>
              <a:ext uri="{FF2B5EF4-FFF2-40B4-BE49-F238E27FC236}">
                <a16:creationId xmlns:a16="http://schemas.microsoft.com/office/drawing/2014/main" id="{1779C03C-9371-4D8D-8214-4EDE33C17F52}"/>
              </a:ext>
            </a:extLst>
          </p:cNvPr>
          <p:cNvGraphicFramePr>
            <a:graphicFrameLocks noGrp="1"/>
          </p:cNvGraphicFramePr>
          <p:nvPr/>
        </p:nvGraphicFramePr>
        <p:xfrm>
          <a:off x="1047730" y="4552553"/>
          <a:ext cx="10061257" cy="8732962"/>
        </p:xfrm>
        <a:graphic>
          <a:graphicData uri="http://schemas.openxmlformats.org/drawingml/2006/table">
            <a:tbl>
              <a:tblPr firstRow="1" firstCol="1" bandRow="1">
                <a:tableStyleId>{5C22544A-7EE6-4342-B048-85BDC9FD1C3A}</a:tableStyleId>
              </a:tblPr>
              <a:tblGrid>
                <a:gridCol w="443394">
                  <a:extLst>
                    <a:ext uri="{9D8B030D-6E8A-4147-A177-3AD203B41FA5}">
                      <a16:colId xmlns:a16="http://schemas.microsoft.com/office/drawing/2014/main" val="2769818888"/>
                    </a:ext>
                  </a:extLst>
                </a:gridCol>
                <a:gridCol w="1876420">
                  <a:extLst>
                    <a:ext uri="{9D8B030D-6E8A-4147-A177-3AD203B41FA5}">
                      <a16:colId xmlns:a16="http://schemas.microsoft.com/office/drawing/2014/main" val="2698716312"/>
                    </a:ext>
                  </a:extLst>
                </a:gridCol>
                <a:gridCol w="3897403">
                  <a:extLst>
                    <a:ext uri="{9D8B030D-6E8A-4147-A177-3AD203B41FA5}">
                      <a16:colId xmlns:a16="http://schemas.microsoft.com/office/drawing/2014/main" val="942421739"/>
                    </a:ext>
                  </a:extLst>
                </a:gridCol>
                <a:gridCol w="3844040">
                  <a:extLst>
                    <a:ext uri="{9D8B030D-6E8A-4147-A177-3AD203B41FA5}">
                      <a16:colId xmlns:a16="http://schemas.microsoft.com/office/drawing/2014/main" val="1838328983"/>
                    </a:ext>
                  </a:extLst>
                </a:gridCol>
              </a:tblGrid>
              <a:tr h="1018867">
                <a:tc>
                  <a:txBody>
                    <a:bodyPr/>
                    <a:lstStyle/>
                    <a:p>
                      <a:pPr algn="ctr">
                        <a:lnSpc>
                          <a:spcPct val="150000"/>
                        </a:lnSpc>
                        <a:spcAft>
                          <a:spcPts val="0"/>
                        </a:spcAft>
                      </a:pPr>
                      <a:r>
                        <a:rPr lang="en-US" sz="2000" kern="0">
                          <a:solidFill>
                            <a:schemeClr val="tx1"/>
                          </a:solidFill>
                          <a:effectLst/>
                          <a:latin typeface="微軟正黑體" panose="020B0604030504040204" pitchFamily="34" charset="-120"/>
                          <a:ea typeface="微軟正黑體" panose="020B0604030504040204" pitchFamily="34" charset="-120"/>
                        </a:rPr>
                        <a:t>編號</a:t>
                      </a:r>
                      <a:endParaRPr lang="zh-TW" sz="20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lnSpc>
                          <a:spcPct val="150000"/>
                        </a:lnSpc>
                        <a:spcAft>
                          <a:spcPts val="0"/>
                        </a:spcAft>
                      </a:pPr>
                      <a:r>
                        <a:rPr lang="en-US" sz="2000" kern="0">
                          <a:solidFill>
                            <a:schemeClr val="tx1"/>
                          </a:solidFill>
                          <a:effectLst/>
                          <a:latin typeface="微軟正黑體" panose="020B0604030504040204" pitchFamily="34" charset="-120"/>
                          <a:ea typeface="微軟正黑體" panose="020B0604030504040204" pitchFamily="34" charset="-120"/>
                        </a:rPr>
                        <a:t>人物與事件</a:t>
                      </a:r>
                      <a:endParaRPr lang="zh-TW" sz="20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zh-TW" sz="2000" kern="0" dirty="0">
                          <a:solidFill>
                            <a:schemeClr val="tx1"/>
                          </a:solidFill>
                          <a:effectLst/>
                          <a:latin typeface="微軟正黑體" panose="020B0604030504040204" pitchFamily="34" charset="-120"/>
                          <a:ea typeface="微軟正黑體" panose="020B0604030504040204" pitchFamily="34" charset="-120"/>
                        </a:rPr>
                        <a:t>現在（當下）</a:t>
                      </a:r>
                      <a:endParaRPr lang="zh-TW" sz="20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000" kern="0" dirty="0">
                          <a:solidFill>
                            <a:schemeClr val="tx1"/>
                          </a:solidFill>
                          <a:effectLst/>
                          <a:latin typeface="微軟正黑體" panose="020B0604030504040204" pitchFamily="34" charset="-120"/>
                          <a:ea typeface="微軟正黑體" panose="020B0604030504040204" pitchFamily="34" charset="-120"/>
                        </a:rPr>
                        <a:t>人物產生什麼幸福或不幸</a:t>
                      </a:r>
                      <a:endParaRPr lang="zh-TW" sz="20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000" kern="0" dirty="0" err="1">
                          <a:solidFill>
                            <a:schemeClr val="tx1"/>
                          </a:solidFill>
                          <a:effectLst/>
                          <a:latin typeface="微軟正黑體" panose="020B0604030504040204" pitchFamily="34" charset="-120"/>
                          <a:ea typeface="微軟正黑體" panose="020B0604030504040204" pitchFamily="34" charset="-120"/>
                        </a:rPr>
                        <a:t>的感受，為什麼</a:t>
                      </a:r>
                      <a:r>
                        <a:rPr lang="en-US" sz="2000" kern="0" dirty="0">
                          <a:solidFill>
                            <a:schemeClr val="tx1"/>
                          </a:solidFill>
                          <a:effectLst/>
                          <a:latin typeface="微軟正黑體" panose="020B0604030504040204" pitchFamily="34" charset="-120"/>
                          <a:ea typeface="微軟正黑體" panose="020B0604030504040204" pitchFamily="34" charset="-120"/>
                        </a:rPr>
                        <a:t>？</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zh-TW" sz="2000" kern="0" dirty="0">
                          <a:solidFill>
                            <a:schemeClr val="tx1"/>
                          </a:solidFill>
                          <a:effectLst/>
                          <a:latin typeface="微軟正黑體" panose="020B0604030504040204" pitchFamily="34" charset="-120"/>
                          <a:ea typeface="微軟正黑體" panose="020B0604030504040204" pitchFamily="34" charset="-120"/>
                        </a:rPr>
                        <a:t>未來（後來）</a:t>
                      </a:r>
                      <a:endParaRPr lang="zh-TW" sz="20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zh-TW" sz="2000" kern="0" dirty="0">
                          <a:solidFill>
                            <a:schemeClr val="tx1"/>
                          </a:solidFill>
                          <a:effectLst/>
                          <a:latin typeface="微軟正黑體" panose="020B0604030504040204" pitchFamily="34" charset="-120"/>
                          <a:ea typeface="微軟正黑體" panose="020B0604030504040204" pitchFamily="34" charset="-120"/>
                        </a:rPr>
                        <a:t>帶來什麼幸福或不幸</a:t>
                      </a:r>
                      <a:endParaRPr lang="zh-TW" sz="200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000" kern="0" dirty="0" err="1">
                          <a:solidFill>
                            <a:schemeClr val="tx1"/>
                          </a:solidFill>
                          <a:effectLst/>
                          <a:latin typeface="微軟正黑體" panose="020B0604030504040204" pitchFamily="34" charset="-120"/>
                          <a:ea typeface="微軟正黑體" panose="020B0604030504040204" pitchFamily="34" charset="-120"/>
                        </a:rPr>
                        <a:t>的後果，為什麼</a:t>
                      </a:r>
                      <a:r>
                        <a:rPr lang="en-US" sz="2000" kern="0" dirty="0">
                          <a:solidFill>
                            <a:schemeClr val="tx1"/>
                          </a:solidFill>
                          <a:effectLst/>
                          <a:latin typeface="微軟正黑體" panose="020B0604030504040204" pitchFamily="34" charset="-120"/>
                          <a:ea typeface="微軟正黑體" panose="020B0604030504040204" pitchFamily="34" charset="-120"/>
                        </a:rPr>
                        <a:t>？</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extLst>
                  <a:ext uri="{0D108BD9-81ED-4DB2-BD59-A6C34878D82A}">
                    <a16:rowId xmlns:a16="http://schemas.microsoft.com/office/drawing/2014/main" val="903008397"/>
                  </a:ext>
                </a:extLst>
              </a:tr>
              <a:tr h="956461">
                <a:tc>
                  <a:txBody>
                    <a:bodyPr/>
                    <a:lstStyle/>
                    <a:p>
                      <a:pPr>
                        <a:lnSpc>
                          <a:spcPct val="150000"/>
                        </a:lnSpc>
                        <a:spcAft>
                          <a:spcPts val="0"/>
                        </a:spcAft>
                      </a:pPr>
                      <a:r>
                        <a:rPr lang="en-US" sz="2000" b="1" kern="0">
                          <a:solidFill>
                            <a:schemeClr val="tx1"/>
                          </a:solidFill>
                          <a:effectLst/>
                          <a:latin typeface="微軟正黑體" panose="020B0604030504040204" pitchFamily="34" charset="-120"/>
                          <a:ea typeface="微軟正黑體" panose="020B0604030504040204" pitchFamily="34" charset="-120"/>
                        </a:rPr>
                        <a:t>1.</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dirty="0">
                          <a:solidFill>
                            <a:schemeClr val="tx1"/>
                          </a:solidFill>
                          <a:effectLst/>
                          <a:latin typeface="微軟正黑體" panose="020B0604030504040204" pitchFamily="34" charset="-120"/>
                          <a:ea typeface="微軟正黑體" panose="020B0604030504040204" pitchFamily="34" charset="-120"/>
                        </a:rPr>
                        <a:t>薩魯要求哥哥帶他去上夜工</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endParaRPr>
                    </a:p>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000" kern="0">
                          <a:solidFill>
                            <a:schemeClr val="tx1"/>
                          </a:solidFill>
                          <a:effectLst/>
                          <a:latin typeface="微軟正黑體" panose="020B0604030504040204" pitchFamily="34" charset="-120"/>
                          <a:ea typeface="微軟正黑體" panose="020B0604030504040204" pitchFamily="34" charset="-120"/>
                        </a:rPr>
                        <a:t> </a:t>
                      </a:r>
                      <a:endParaRPr lang="zh-TW" sz="20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056333"/>
                  </a:ext>
                </a:extLst>
              </a:tr>
              <a:tr h="956461">
                <a:tc>
                  <a:txBody>
                    <a:bodyPr/>
                    <a:lstStyle/>
                    <a:p>
                      <a:pPr>
                        <a:lnSpc>
                          <a:spcPct val="150000"/>
                        </a:lnSpc>
                        <a:spcAft>
                          <a:spcPts val="0"/>
                        </a:spcAft>
                      </a:pPr>
                      <a:r>
                        <a:rPr lang="en-US" sz="2000" b="1" kern="0">
                          <a:solidFill>
                            <a:schemeClr val="tx1"/>
                          </a:solidFill>
                          <a:effectLst/>
                          <a:latin typeface="微軟正黑體" panose="020B0604030504040204" pitchFamily="34" charset="-120"/>
                          <a:ea typeface="微軟正黑體" panose="020B0604030504040204" pitchFamily="34" charset="-120"/>
                        </a:rPr>
                        <a:t>2.</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a:solidFill>
                            <a:schemeClr val="tx1"/>
                          </a:solidFill>
                          <a:effectLst/>
                          <a:latin typeface="微軟正黑體" panose="020B0604030504040204" pitchFamily="34" charset="-120"/>
                          <a:ea typeface="微軟正黑體" panose="020B0604030504040204" pitchFamily="34" charset="-120"/>
                        </a:rPr>
                        <a:t>薩魯遇見給他吃住的女士</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endParaRPr>
                    </a:p>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9750420"/>
                  </a:ext>
                </a:extLst>
              </a:tr>
              <a:tr h="956461">
                <a:tc>
                  <a:txBody>
                    <a:bodyPr/>
                    <a:lstStyle/>
                    <a:p>
                      <a:pPr>
                        <a:lnSpc>
                          <a:spcPct val="150000"/>
                        </a:lnSpc>
                        <a:spcAft>
                          <a:spcPts val="0"/>
                        </a:spcAft>
                      </a:pPr>
                      <a:r>
                        <a:rPr lang="en-US" sz="2000" b="1" kern="0">
                          <a:solidFill>
                            <a:schemeClr val="tx1"/>
                          </a:solidFill>
                          <a:effectLst/>
                          <a:latin typeface="微軟正黑體" panose="020B0604030504040204" pitchFamily="34" charset="-120"/>
                          <a:ea typeface="微軟正黑體" panose="020B0604030504040204" pitchFamily="34" charset="-120"/>
                        </a:rPr>
                        <a:t>3.</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a:solidFill>
                            <a:schemeClr val="tx1"/>
                          </a:solidFill>
                          <a:effectLst/>
                          <a:latin typeface="微軟正黑體" panose="020B0604030504040204" pitchFamily="34" charset="-120"/>
                          <a:ea typeface="微軟正黑體" panose="020B0604030504040204" pitchFamily="34" charset="-120"/>
                        </a:rPr>
                        <a:t>薩魯遇見在餐廳用餐的男子</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endParaRPr>
                    </a:p>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4013053"/>
                  </a:ext>
                </a:extLst>
              </a:tr>
              <a:tr h="956461">
                <a:tc>
                  <a:txBody>
                    <a:bodyPr/>
                    <a:lstStyle/>
                    <a:p>
                      <a:pPr>
                        <a:lnSpc>
                          <a:spcPct val="150000"/>
                        </a:lnSpc>
                        <a:spcAft>
                          <a:spcPts val="0"/>
                        </a:spcAft>
                      </a:pPr>
                      <a:r>
                        <a:rPr lang="en-US" sz="2000" b="1" kern="0">
                          <a:solidFill>
                            <a:schemeClr val="tx1"/>
                          </a:solidFill>
                          <a:effectLst/>
                          <a:latin typeface="微軟正黑體" panose="020B0604030504040204" pitchFamily="34" charset="-120"/>
                          <a:ea typeface="微軟正黑體" panose="020B0604030504040204" pitchFamily="34" charset="-120"/>
                        </a:rPr>
                        <a:t>4.</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a:solidFill>
                            <a:schemeClr val="tx1"/>
                          </a:solidFill>
                          <a:effectLst/>
                          <a:latin typeface="微軟正黑體" panose="020B0604030504040204" pitchFamily="34" charset="-120"/>
                          <a:ea typeface="微軟正黑體" panose="020B0604030504040204" pitchFamily="34" charset="-120"/>
                        </a:rPr>
                        <a:t>薩魯認識社工蘇德太太</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endParaRPr>
                    </a:p>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145231"/>
                  </a:ext>
                </a:extLst>
              </a:tr>
              <a:tr h="1465895">
                <a:tc>
                  <a:txBody>
                    <a:bodyPr/>
                    <a:lstStyle/>
                    <a:p>
                      <a:pPr>
                        <a:lnSpc>
                          <a:spcPct val="150000"/>
                        </a:lnSpc>
                        <a:spcAft>
                          <a:spcPts val="0"/>
                        </a:spcAft>
                      </a:pPr>
                      <a:r>
                        <a:rPr lang="en-US" sz="2000" b="1" kern="0">
                          <a:solidFill>
                            <a:schemeClr val="tx1"/>
                          </a:solidFill>
                          <a:effectLst/>
                          <a:latin typeface="微軟正黑體" panose="020B0604030504040204" pitchFamily="34" charset="-120"/>
                          <a:ea typeface="微軟正黑體" panose="020B0604030504040204" pitchFamily="34" charset="-120"/>
                        </a:rPr>
                        <a:t>5.</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b="1" kern="0">
                          <a:solidFill>
                            <a:schemeClr val="tx1"/>
                          </a:solidFill>
                          <a:effectLst/>
                          <a:latin typeface="微軟正黑體" panose="020B0604030504040204" pitchFamily="34" charset="-120"/>
                          <a:ea typeface="微軟正黑體" panose="020B0604030504040204" pitchFamily="34" charset="-120"/>
                        </a:rPr>
                        <a:t>澳洲夫婦(John &amp; Sue )收養薩魯和曼托許</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1421360"/>
                  </a:ext>
                </a:extLst>
              </a:tr>
              <a:tr h="1465895">
                <a:tc>
                  <a:txBody>
                    <a:bodyPr/>
                    <a:lstStyle/>
                    <a:p>
                      <a:pPr algn="ctr">
                        <a:lnSpc>
                          <a:spcPct val="150000"/>
                        </a:lnSpc>
                        <a:spcAft>
                          <a:spcPts val="0"/>
                        </a:spcAft>
                      </a:pPr>
                      <a:r>
                        <a:rPr lang="en-US" sz="2000" b="1" kern="0">
                          <a:solidFill>
                            <a:schemeClr val="tx1"/>
                          </a:solidFill>
                          <a:effectLst/>
                          <a:latin typeface="微軟正黑體" panose="020B0604030504040204" pitchFamily="34" charset="-120"/>
                          <a:ea typeface="微軟正黑體" panose="020B0604030504040204" pitchFamily="34" charset="-120"/>
                        </a:rPr>
                        <a:t>6.</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a:solidFill>
                            <a:schemeClr val="tx1"/>
                          </a:solidFill>
                          <a:effectLst/>
                          <a:latin typeface="微軟正黑體" panose="020B0604030504040204" pitchFamily="34" charset="-120"/>
                          <a:ea typeface="微軟正黑體" panose="020B0604030504040204" pitchFamily="34" charset="-120"/>
                        </a:rPr>
                        <a:t>薩魯在餐桌上和弟弟曼托許發生衝突</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gn="ct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kern="0" dirty="0">
                          <a:solidFill>
                            <a:schemeClr val="tx1"/>
                          </a:solidFill>
                          <a:effectLst/>
                          <a:latin typeface="微軟正黑體" panose="020B0604030504040204" pitchFamily="34" charset="-120"/>
                          <a:ea typeface="微軟正黑體" panose="020B0604030504040204" pitchFamily="34" charset="-120"/>
                        </a:rPr>
                        <a:t> </a:t>
                      </a: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249675"/>
                  </a:ext>
                </a:extLst>
              </a:tr>
              <a:tr h="956461">
                <a:tc>
                  <a:txBody>
                    <a:bodyPr/>
                    <a:lstStyle/>
                    <a:p>
                      <a:pPr algn="ctr">
                        <a:lnSpc>
                          <a:spcPct val="150000"/>
                        </a:lnSpc>
                        <a:spcAft>
                          <a:spcPts val="0"/>
                        </a:spcAft>
                      </a:pPr>
                      <a:r>
                        <a:rPr lang="en-US" sz="2000" b="1" kern="0">
                          <a:solidFill>
                            <a:schemeClr val="tx1"/>
                          </a:solidFill>
                          <a:effectLst/>
                          <a:latin typeface="微軟正黑體" panose="020B0604030504040204" pitchFamily="34" charset="-120"/>
                          <a:ea typeface="微軟正黑體" panose="020B0604030504040204" pitchFamily="34" charset="-120"/>
                        </a:rPr>
                        <a:t>7.</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dirty="0">
                          <a:solidFill>
                            <a:schemeClr val="tx1"/>
                          </a:solidFill>
                          <a:effectLst/>
                          <a:latin typeface="微軟正黑體" panose="020B0604030504040204" pitchFamily="34" charset="-120"/>
                          <a:ea typeface="微軟正黑體" panose="020B0604030504040204" pitchFamily="34" charset="-120"/>
                        </a:rPr>
                        <a:t>薩魯回家探望生病的養母</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Aft>
                          <a:spcPts val="0"/>
                        </a:spcAft>
                      </a:pPr>
                      <a:endParaRPr lang="zh-TW" sz="20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7989204"/>
                  </a:ext>
                </a:extLst>
              </a:tr>
            </a:tbl>
          </a:graphicData>
        </a:graphic>
      </p:graphicFrame>
      <p:sp>
        <p:nvSpPr>
          <p:cNvPr id="8" name="矩形 7">
            <a:extLst>
              <a:ext uri="{FF2B5EF4-FFF2-40B4-BE49-F238E27FC236}">
                <a16:creationId xmlns:a16="http://schemas.microsoft.com/office/drawing/2014/main" id="{8063F05D-490E-4DB9-91AF-CE14D12C7AB5}"/>
              </a:ext>
            </a:extLst>
          </p:cNvPr>
          <p:cNvSpPr/>
          <p:nvPr/>
        </p:nvSpPr>
        <p:spPr>
          <a:xfrm>
            <a:off x="864254" y="13529503"/>
            <a:ext cx="1038092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 在追尋幸福的過程，什麼樣的觀念、行為、關係、情況或環境會讓人得不到或失去幸福？</a:t>
            </a:r>
          </a:p>
        </p:txBody>
      </p:sp>
      <p:sp>
        <p:nvSpPr>
          <p:cNvPr id="9" name="Rectangle 2">
            <a:extLst>
              <a:ext uri="{FF2B5EF4-FFF2-40B4-BE49-F238E27FC236}">
                <a16:creationId xmlns:a16="http://schemas.microsoft.com/office/drawing/2014/main" id="{8F19C4C1-36E6-4E46-A587-634826FE5E4E}"/>
              </a:ext>
            </a:extLst>
          </p:cNvPr>
          <p:cNvSpPr>
            <a:spLocks noChangeArrowheads="1"/>
          </p:cNvSpPr>
          <p:nvPr/>
        </p:nvSpPr>
        <p:spPr bwMode="auto">
          <a:xfrm>
            <a:off x="509200" y="13880913"/>
            <a:ext cx="110179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23888"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_________________________________________________________________</a:t>
            </a:r>
          </a:p>
          <a:p>
            <a:pPr marL="623888"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_________________________________________________________________</a:t>
            </a: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投影片編號版面配置區 1">
            <a:extLst>
              <a:ext uri="{FF2B5EF4-FFF2-40B4-BE49-F238E27FC236}">
                <a16:creationId xmlns:a16="http://schemas.microsoft.com/office/drawing/2014/main" id="{D1F443EF-05A5-4D4A-95EF-F44331C975DA}"/>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258347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3BFC2522-419D-446F-9DD2-76B7B07A70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252</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3EA3739D-E7E2-44BD-8CFB-25E23B458562}"/>
              </a:ext>
            </a:extLst>
          </p:cNvPr>
          <p:cNvSpPr/>
          <p:nvPr/>
        </p:nvSpPr>
        <p:spPr>
          <a:xfrm>
            <a:off x="5176433" y="754865"/>
            <a:ext cx="5109091"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a:t>
            </a:r>
            <a:r>
              <a:rPr kumimoji="0" lang="en-US" altLang="zh-TW"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漫漫回家路</a:t>
            </a:r>
            <a:r>
              <a:rPr kumimoji="0" lang="en-US" altLang="zh-TW"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學習單</a:t>
            </a:r>
          </a:p>
        </p:txBody>
      </p:sp>
      <p:sp>
        <p:nvSpPr>
          <p:cNvPr id="5" name="矩形 4">
            <a:extLst>
              <a:ext uri="{FF2B5EF4-FFF2-40B4-BE49-F238E27FC236}">
                <a16:creationId xmlns:a16="http://schemas.microsoft.com/office/drawing/2014/main" id="{D90C95A9-63E0-426B-84B9-DBDA5740F7B6}"/>
              </a:ext>
            </a:extLst>
          </p:cNvPr>
          <p:cNvSpPr/>
          <p:nvPr/>
        </p:nvSpPr>
        <p:spPr>
          <a:xfrm>
            <a:off x="623888" y="2398575"/>
            <a:ext cx="35702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二、我對幸福認知的轉變</a:t>
            </a:r>
          </a:p>
        </p:txBody>
      </p:sp>
      <p:graphicFrame>
        <p:nvGraphicFramePr>
          <p:cNvPr id="6" name="表格 5">
            <a:extLst>
              <a:ext uri="{FF2B5EF4-FFF2-40B4-BE49-F238E27FC236}">
                <a16:creationId xmlns:a16="http://schemas.microsoft.com/office/drawing/2014/main" id="{1D7C000E-1A27-4E36-ABDE-C82440A01FA6}"/>
              </a:ext>
            </a:extLst>
          </p:cNvPr>
          <p:cNvGraphicFramePr>
            <a:graphicFrameLocks noGrp="1"/>
          </p:cNvGraphicFramePr>
          <p:nvPr/>
        </p:nvGraphicFramePr>
        <p:xfrm>
          <a:off x="1095848" y="3089890"/>
          <a:ext cx="10000303" cy="5804916"/>
        </p:xfrm>
        <a:graphic>
          <a:graphicData uri="http://schemas.openxmlformats.org/drawingml/2006/table">
            <a:tbl>
              <a:tblPr firstRow="1" firstCol="1" bandRow="1">
                <a:tableStyleId>{5C22544A-7EE6-4342-B048-85BDC9FD1C3A}</a:tableStyleId>
              </a:tblPr>
              <a:tblGrid>
                <a:gridCol w="791318">
                  <a:extLst>
                    <a:ext uri="{9D8B030D-6E8A-4147-A177-3AD203B41FA5}">
                      <a16:colId xmlns:a16="http://schemas.microsoft.com/office/drawing/2014/main" val="3770317907"/>
                    </a:ext>
                  </a:extLst>
                </a:gridCol>
                <a:gridCol w="3929974">
                  <a:extLst>
                    <a:ext uri="{9D8B030D-6E8A-4147-A177-3AD203B41FA5}">
                      <a16:colId xmlns:a16="http://schemas.microsoft.com/office/drawing/2014/main" val="157946997"/>
                    </a:ext>
                  </a:extLst>
                </a:gridCol>
                <a:gridCol w="5279011">
                  <a:extLst>
                    <a:ext uri="{9D8B030D-6E8A-4147-A177-3AD203B41FA5}">
                      <a16:colId xmlns:a16="http://schemas.microsoft.com/office/drawing/2014/main" val="358910354"/>
                    </a:ext>
                  </a:extLst>
                </a:gridCol>
              </a:tblGrid>
              <a:tr h="587325">
                <a:tc>
                  <a:txBody>
                    <a:bodyPr/>
                    <a:lstStyle/>
                    <a:p>
                      <a:pPr algn="ctr">
                        <a:lnSpc>
                          <a:spcPct val="150000"/>
                        </a:lnSpc>
                        <a:spcAft>
                          <a:spcPts val="0"/>
                        </a:spcAft>
                      </a:pPr>
                      <a:r>
                        <a:rPr lang="en-US" sz="2000" kern="0" dirty="0" err="1">
                          <a:solidFill>
                            <a:schemeClr val="tx1"/>
                          </a:solidFill>
                          <a:effectLst/>
                        </a:rPr>
                        <a:t>編號</a:t>
                      </a: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lnSpc>
                          <a:spcPct val="150000"/>
                        </a:lnSpc>
                        <a:spcAft>
                          <a:spcPts val="0"/>
                        </a:spcAft>
                      </a:pPr>
                      <a:r>
                        <a:rPr lang="en-US" sz="2000" kern="0">
                          <a:solidFill>
                            <a:schemeClr val="tx1"/>
                          </a:solidFill>
                          <a:effectLst/>
                        </a:rPr>
                        <a:t>人物與事件</a:t>
                      </a:r>
                      <a:endParaRPr lang="zh-TW" sz="20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zh-TW" sz="2000" kern="0" dirty="0">
                          <a:solidFill>
                            <a:schemeClr val="tx1"/>
                          </a:solidFill>
                          <a:effectLst/>
                        </a:rPr>
                        <a:t>從人物、事件</a:t>
                      </a:r>
                      <a:endParaRPr lang="en-US" altLang="zh-TW" sz="2000" kern="0" dirty="0">
                        <a:solidFill>
                          <a:schemeClr val="tx1"/>
                        </a:solidFill>
                        <a:effectLst/>
                      </a:endParaRPr>
                    </a:p>
                    <a:p>
                      <a:pPr algn="ctr">
                        <a:spcAft>
                          <a:spcPts val="0"/>
                        </a:spcAft>
                      </a:pPr>
                      <a:r>
                        <a:rPr lang="zh-TW" sz="2000" kern="0" dirty="0">
                          <a:solidFill>
                            <a:schemeClr val="tx1"/>
                          </a:solidFill>
                          <a:effectLst/>
                        </a:rPr>
                        <a:t>我學到的幸福認知為何</a:t>
                      </a:r>
                      <a:r>
                        <a:rPr lang="en-US" sz="2000" kern="0" dirty="0">
                          <a:solidFill>
                            <a:schemeClr val="tx1"/>
                          </a:solidFill>
                          <a:effectLst/>
                        </a:rPr>
                        <a:t>?</a:t>
                      </a: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extLst>
                  <a:ext uri="{0D108BD9-81ED-4DB2-BD59-A6C34878D82A}">
                    <a16:rowId xmlns:a16="http://schemas.microsoft.com/office/drawing/2014/main" val="3548673255"/>
                  </a:ext>
                </a:extLst>
              </a:tr>
              <a:tr h="393386">
                <a:tc>
                  <a:txBody>
                    <a:bodyPr/>
                    <a:lstStyle/>
                    <a:p>
                      <a:pPr algn="ctr">
                        <a:lnSpc>
                          <a:spcPct val="150000"/>
                        </a:lnSpc>
                        <a:spcAft>
                          <a:spcPts val="0"/>
                        </a:spcAft>
                      </a:pPr>
                      <a:r>
                        <a:rPr lang="en-US" sz="2000" b="1" kern="0" dirty="0">
                          <a:solidFill>
                            <a:schemeClr val="tx1"/>
                          </a:solidFill>
                          <a:effectLst/>
                        </a:rPr>
                        <a:t>1.</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dirty="0">
                          <a:solidFill>
                            <a:schemeClr val="tx1"/>
                          </a:solidFill>
                          <a:effectLst/>
                        </a:rPr>
                        <a:t>薩魯要求哥哥帶他去上夜工</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kern="0" dirty="0">
                          <a:solidFill>
                            <a:schemeClr val="tx1"/>
                          </a:solidFill>
                          <a:effectLst/>
                        </a:rPr>
                        <a:t> </a:t>
                      </a:r>
                    </a:p>
                    <a:p>
                      <a:pPr>
                        <a:lnSpc>
                          <a:spcPct val="150000"/>
                        </a:lnSpc>
                        <a:spcAft>
                          <a:spcPts val="0"/>
                        </a:spcAft>
                      </a:pP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2079907"/>
                  </a:ext>
                </a:extLst>
              </a:tr>
              <a:tr h="396445">
                <a:tc>
                  <a:txBody>
                    <a:bodyPr/>
                    <a:lstStyle/>
                    <a:p>
                      <a:pPr algn="ctr">
                        <a:lnSpc>
                          <a:spcPct val="150000"/>
                        </a:lnSpc>
                        <a:spcAft>
                          <a:spcPts val="0"/>
                        </a:spcAft>
                      </a:pPr>
                      <a:r>
                        <a:rPr lang="en-US" sz="2000" b="1" kern="0" dirty="0">
                          <a:solidFill>
                            <a:schemeClr val="tx1"/>
                          </a:solidFill>
                          <a:effectLst/>
                        </a:rPr>
                        <a:t>2.</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dirty="0">
                          <a:solidFill>
                            <a:schemeClr val="tx1"/>
                          </a:solidFill>
                          <a:effectLst/>
                        </a:rPr>
                        <a:t>薩魯遇見給他吃住的女士</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kern="0" dirty="0">
                          <a:solidFill>
                            <a:schemeClr val="tx1"/>
                          </a:solidFill>
                          <a:effectLst/>
                        </a:rPr>
                        <a:t> </a:t>
                      </a:r>
                    </a:p>
                    <a:p>
                      <a:pPr>
                        <a:lnSpc>
                          <a:spcPct val="150000"/>
                        </a:lnSpc>
                        <a:spcAft>
                          <a:spcPts val="0"/>
                        </a:spcAft>
                      </a:pP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9265298"/>
                  </a:ext>
                </a:extLst>
              </a:tr>
              <a:tr h="833635">
                <a:tc>
                  <a:txBody>
                    <a:bodyPr/>
                    <a:lstStyle/>
                    <a:p>
                      <a:pPr algn="ctr">
                        <a:lnSpc>
                          <a:spcPct val="150000"/>
                        </a:lnSpc>
                        <a:spcAft>
                          <a:spcPts val="0"/>
                        </a:spcAft>
                      </a:pPr>
                      <a:r>
                        <a:rPr lang="en-US" sz="2000" b="1" kern="0" dirty="0">
                          <a:solidFill>
                            <a:schemeClr val="tx1"/>
                          </a:solidFill>
                          <a:effectLst/>
                        </a:rPr>
                        <a:t>3.</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dirty="0">
                          <a:solidFill>
                            <a:schemeClr val="tx1"/>
                          </a:solidFill>
                          <a:effectLst/>
                        </a:rPr>
                        <a:t>薩魯遇見餐廳用餐的男子；</a:t>
                      </a:r>
                      <a:endParaRPr lang="zh-TW" sz="2000" b="1" kern="100" dirty="0">
                        <a:solidFill>
                          <a:schemeClr val="tx1"/>
                        </a:solidFill>
                        <a:effectLst/>
                      </a:endParaRPr>
                    </a:p>
                    <a:p>
                      <a:pPr>
                        <a:lnSpc>
                          <a:spcPct val="150000"/>
                        </a:lnSpc>
                        <a:spcAft>
                          <a:spcPts val="0"/>
                        </a:spcAft>
                      </a:pPr>
                      <a:r>
                        <a:rPr lang="en-US" sz="2000" b="1" kern="0" dirty="0" err="1">
                          <a:solidFill>
                            <a:schemeClr val="tx1"/>
                          </a:solidFill>
                          <a:effectLst/>
                        </a:rPr>
                        <a:t>認識社工蘇德太太</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kern="0">
                          <a:solidFill>
                            <a:schemeClr val="tx1"/>
                          </a:solidFill>
                          <a:effectLst/>
                        </a:rPr>
                        <a:t> </a:t>
                      </a:r>
                      <a:endParaRPr lang="zh-TW" sz="20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9967987"/>
                  </a:ext>
                </a:extLst>
              </a:tr>
              <a:tr h="833635">
                <a:tc>
                  <a:txBody>
                    <a:bodyPr/>
                    <a:lstStyle/>
                    <a:p>
                      <a:pPr algn="ctr">
                        <a:lnSpc>
                          <a:spcPct val="150000"/>
                        </a:lnSpc>
                        <a:spcAft>
                          <a:spcPts val="0"/>
                        </a:spcAft>
                      </a:pPr>
                      <a:r>
                        <a:rPr lang="en-US" sz="2000" b="1" kern="0" dirty="0">
                          <a:solidFill>
                            <a:schemeClr val="tx1"/>
                          </a:solidFill>
                          <a:effectLst/>
                        </a:rPr>
                        <a:t>4.</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dirty="0">
                          <a:solidFill>
                            <a:schemeClr val="tx1"/>
                          </a:solidFill>
                          <a:effectLst/>
                        </a:rPr>
                        <a:t>澳洲夫婦</a:t>
                      </a:r>
                      <a:r>
                        <a:rPr lang="en-US" sz="2000" b="1" kern="0" dirty="0">
                          <a:solidFill>
                            <a:schemeClr val="tx1"/>
                          </a:solidFill>
                          <a:effectLst/>
                        </a:rPr>
                        <a:t>(John &amp; Sue )</a:t>
                      </a:r>
                      <a:r>
                        <a:rPr lang="zh-TW" sz="2000" b="1" kern="0" dirty="0">
                          <a:solidFill>
                            <a:schemeClr val="tx1"/>
                          </a:solidFill>
                          <a:effectLst/>
                        </a:rPr>
                        <a:t>選擇不生育，收養薩魯及曼托許</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kern="0">
                          <a:solidFill>
                            <a:schemeClr val="tx1"/>
                          </a:solidFill>
                          <a:effectLst/>
                        </a:rPr>
                        <a:t> </a:t>
                      </a:r>
                      <a:endParaRPr lang="zh-TW" sz="20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8117686"/>
                  </a:ext>
                </a:extLst>
              </a:tr>
              <a:tr h="833635">
                <a:tc>
                  <a:txBody>
                    <a:bodyPr/>
                    <a:lstStyle/>
                    <a:p>
                      <a:pPr algn="ctr">
                        <a:lnSpc>
                          <a:spcPct val="150000"/>
                        </a:lnSpc>
                        <a:spcAft>
                          <a:spcPts val="0"/>
                        </a:spcAft>
                      </a:pPr>
                      <a:r>
                        <a:rPr lang="en-US" sz="2000" b="1" kern="0" dirty="0">
                          <a:solidFill>
                            <a:schemeClr val="tx1"/>
                          </a:solidFill>
                          <a:effectLst/>
                        </a:rPr>
                        <a:t>5.</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dirty="0">
                          <a:solidFill>
                            <a:schemeClr val="tx1"/>
                          </a:solidFill>
                          <a:effectLst/>
                        </a:rPr>
                        <a:t>薩魯在餐桌上痛恨弟弟曼托許折磨養母因而發生衝突</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kern="0">
                          <a:solidFill>
                            <a:schemeClr val="tx1"/>
                          </a:solidFill>
                          <a:effectLst/>
                        </a:rPr>
                        <a:t> </a:t>
                      </a:r>
                      <a:endParaRPr lang="zh-TW" sz="20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160921"/>
                  </a:ext>
                </a:extLst>
              </a:tr>
              <a:tr h="833635">
                <a:tc>
                  <a:txBody>
                    <a:bodyPr/>
                    <a:lstStyle/>
                    <a:p>
                      <a:pPr algn="ctr">
                        <a:lnSpc>
                          <a:spcPct val="150000"/>
                        </a:lnSpc>
                        <a:spcAft>
                          <a:spcPts val="0"/>
                        </a:spcAft>
                      </a:pPr>
                      <a:r>
                        <a:rPr lang="en-US" sz="2000" b="1" kern="0" dirty="0">
                          <a:solidFill>
                            <a:schemeClr val="tx1"/>
                          </a:solidFill>
                          <a:effectLst/>
                        </a:rPr>
                        <a:t>6.</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zh-TW" sz="2000" b="1" kern="0" dirty="0">
                          <a:solidFill>
                            <a:schemeClr val="tx1"/>
                          </a:solidFill>
                          <a:effectLst/>
                        </a:rPr>
                        <a:t>薩魯回家探望生病的養母，養母說出收養他和曼托許的原因</a:t>
                      </a:r>
                      <a:endParaRPr lang="zh-TW" sz="20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CCDD"/>
                    </a:solidFill>
                  </a:tcPr>
                </a:tc>
                <a:tc>
                  <a:txBody>
                    <a:bodyPr/>
                    <a:lstStyle/>
                    <a:p>
                      <a:pPr>
                        <a:lnSpc>
                          <a:spcPct val="150000"/>
                        </a:lnSpc>
                        <a:spcAft>
                          <a:spcPts val="0"/>
                        </a:spcAft>
                      </a:pPr>
                      <a:r>
                        <a:rPr lang="en-US" sz="2000" kern="0" dirty="0">
                          <a:solidFill>
                            <a:schemeClr val="tx1"/>
                          </a:solidFill>
                          <a:effectLst/>
                        </a:rPr>
                        <a:t> </a:t>
                      </a:r>
                      <a:endParaRPr lang="zh-TW" sz="20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401784"/>
                  </a:ext>
                </a:extLst>
              </a:tr>
            </a:tbl>
          </a:graphicData>
        </a:graphic>
      </p:graphicFrame>
      <p:sp>
        <p:nvSpPr>
          <p:cNvPr id="7" name="文字方塊 163">
            <a:extLst>
              <a:ext uri="{FF2B5EF4-FFF2-40B4-BE49-F238E27FC236}">
                <a16:creationId xmlns:a16="http://schemas.microsoft.com/office/drawing/2014/main" id="{4E5D3358-CE4F-4F9C-8069-908C9D89D071}"/>
              </a:ext>
            </a:extLst>
          </p:cNvPr>
          <p:cNvSpPr txBox="1">
            <a:spLocks noChangeArrowheads="1"/>
          </p:cNvSpPr>
          <p:nvPr/>
        </p:nvSpPr>
        <p:spPr bwMode="auto">
          <a:xfrm>
            <a:off x="1095848" y="9394472"/>
            <a:ext cx="2925076" cy="1111399"/>
          </a:xfrm>
          <a:prstGeom prst="rect">
            <a:avLst/>
          </a:prstGeom>
          <a:solidFill>
            <a:srgbClr val="FFFFFF"/>
          </a:solidFill>
          <a:ln w="9525">
            <a:solidFill>
              <a:srgbClr val="924474"/>
            </a:solidFill>
            <a:miter lim="800000"/>
            <a:headEnd/>
            <a:tailEnd/>
          </a:ln>
        </p:spPr>
        <p:txBody>
          <a:bodyPr rot="0" vert="horz" wrap="square" lIns="91440" tIns="45720" rIns="91440" bIns="45720" anchor="ctr" anchorCtr="0" upright="1">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00" cap="none" spc="0" normalizeH="0" baseline="0" noProof="0">
                <a:ln>
                  <a:noFill/>
                </a:ln>
                <a:solidFill>
                  <a:srgbClr val="222222"/>
                </a:solidFill>
                <a:effectLst/>
                <a:uLnTx/>
                <a:uFillTx/>
                <a:latin typeface="Times New Roman"/>
                <a:ea typeface="微軟正黑體"/>
                <a:cs typeface="Arial" panose="020B0604020202020204" pitchFamily="34" charset="0"/>
              </a:rPr>
              <a:t>Saroo</a:t>
            </a:r>
            <a:r>
              <a:rPr kumimoji="0" lang="zh-TW" altLang="en-US" sz="2000" b="0" i="0" u="none" strike="noStrike" kern="100" cap="none" spc="0" normalizeH="0" baseline="0" noProof="0">
                <a:ln>
                  <a:noFill/>
                </a:ln>
                <a:solidFill>
                  <a:srgbClr val="222222"/>
                </a:solidFill>
                <a:effectLst/>
                <a:uLnTx/>
                <a:uFillTx/>
                <a:latin typeface="Times New Roman"/>
                <a:ea typeface="微軟正黑體"/>
                <a:cs typeface="Arial" panose="020B0604020202020204" pitchFamily="34" charset="0"/>
              </a:rPr>
              <a:t>在餐桌上與弟弟</a:t>
            </a:r>
            <a:r>
              <a:rPr kumimoji="0" lang="en-US" sz="2000" b="0" i="0" u="none" strike="noStrike" kern="100" cap="none" spc="0" normalizeH="0" baseline="0" noProof="0">
                <a:ln>
                  <a:noFill/>
                </a:ln>
                <a:solidFill>
                  <a:srgbClr val="222222"/>
                </a:solidFill>
                <a:effectLst/>
                <a:uLnTx/>
                <a:uFillTx/>
                <a:latin typeface="Times New Roman"/>
                <a:ea typeface="微軟正黑體"/>
                <a:cs typeface="Arial" panose="020B0604020202020204" pitchFamily="34" charset="0"/>
              </a:rPr>
              <a:t>Mantosh</a:t>
            </a:r>
            <a:r>
              <a:rPr kumimoji="0" lang="zh-TW" altLang="en-US" sz="2000" b="0" i="0" u="none" strike="noStrike" kern="100" cap="none" spc="0" normalizeH="0" baseline="0" noProof="0">
                <a:ln>
                  <a:noFill/>
                </a:ln>
                <a:solidFill>
                  <a:srgbClr val="222222"/>
                </a:solidFill>
                <a:effectLst/>
                <a:uLnTx/>
                <a:uFillTx/>
                <a:latin typeface="Times New Roman"/>
                <a:ea typeface="微軟正黑體"/>
                <a:cs typeface="Arial" panose="020B0604020202020204" pitchFamily="34" charset="0"/>
              </a:rPr>
              <a:t>發生衝突，因為他痛恨</a:t>
            </a:r>
            <a:r>
              <a:rPr kumimoji="0" lang="en-US" sz="2000" b="0" i="0" u="none" strike="noStrike" kern="100" cap="none" spc="0" normalizeH="0" baseline="0" noProof="0">
                <a:ln>
                  <a:noFill/>
                </a:ln>
                <a:solidFill>
                  <a:srgbClr val="222222"/>
                </a:solidFill>
                <a:effectLst/>
                <a:uLnTx/>
                <a:uFillTx/>
                <a:latin typeface="Times New Roman"/>
                <a:ea typeface="微軟正黑體"/>
                <a:cs typeface="Arial" panose="020B0604020202020204" pitchFamily="34" charset="0"/>
              </a:rPr>
              <a:t>Mantosh</a:t>
            </a:r>
            <a:r>
              <a:rPr kumimoji="0" lang="zh-TW" altLang="en-US" sz="2000" b="0" i="0" u="none" strike="noStrike" kern="100" cap="none" spc="0" normalizeH="0" baseline="0" noProof="0">
                <a:ln>
                  <a:noFill/>
                </a:ln>
                <a:solidFill>
                  <a:srgbClr val="222222"/>
                </a:solidFill>
                <a:effectLst/>
                <a:uLnTx/>
                <a:uFillTx/>
                <a:latin typeface="Times New Roman"/>
                <a:ea typeface="微軟正黑體"/>
                <a:cs typeface="Arial" panose="020B0604020202020204" pitchFamily="34" charset="0"/>
              </a:rPr>
              <a:t>折磨養母</a:t>
            </a:r>
            <a:endParaRPr kumimoji="0" lang="zh-TW" altLang="en-US" sz="2000" b="0" i="0" u="none" strike="noStrike" kern="100" cap="none" spc="0" normalizeH="0" baseline="0" noProof="0">
              <a:ln>
                <a:noFill/>
              </a:ln>
              <a:solidFill>
                <a:prstClr val="black"/>
              </a:solidFill>
              <a:effectLst/>
              <a:uLnTx/>
              <a:uFillTx/>
              <a:latin typeface="Times New Roman"/>
              <a:ea typeface="微軟正黑體"/>
              <a:cs typeface="Times New Roman" panose="02020603050405020304" pitchFamily="18" charset="0"/>
            </a:endParaRPr>
          </a:p>
        </p:txBody>
      </p:sp>
      <p:sp>
        <p:nvSpPr>
          <p:cNvPr id="8" name="箭號: 向右 7">
            <a:extLst>
              <a:ext uri="{FF2B5EF4-FFF2-40B4-BE49-F238E27FC236}">
                <a16:creationId xmlns:a16="http://schemas.microsoft.com/office/drawing/2014/main" id="{29C4BE44-CAE9-4780-80F8-A3B0EEEFD4A3}"/>
              </a:ext>
            </a:extLst>
          </p:cNvPr>
          <p:cNvSpPr/>
          <p:nvPr/>
        </p:nvSpPr>
        <p:spPr>
          <a:xfrm>
            <a:off x="4481207" y="9798780"/>
            <a:ext cx="3229583" cy="302782"/>
          </a:xfrm>
          <a:prstGeom prst="rightArrow">
            <a:avLst/>
          </a:prstGeom>
          <a:solidFill>
            <a:srgbClr val="924474"/>
          </a:solidFill>
          <a:ln>
            <a:solidFill>
              <a:srgbClr val="924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9" name="矩形 8">
            <a:extLst>
              <a:ext uri="{FF2B5EF4-FFF2-40B4-BE49-F238E27FC236}">
                <a16:creationId xmlns:a16="http://schemas.microsoft.com/office/drawing/2014/main" id="{D7350065-3260-4BAD-B03B-7DD37952B30B}"/>
              </a:ext>
            </a:extLst>
          </p:cNvPr>
          <p:cNvSpPr/>
          <p:nvPr/>
        </p:nvSpPr>
        <p:spPr>
          <a:xfrm>
            <a:off x="4771683" y="9222004"/>
            <a:ext cx="24929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924474"/>
                </a:solidFill>
                <a:effectLst/>
                <a:uLnTx/>
                <a:uFillTx/>
                <a:latin typeface="Times New Roman"/>
                <a:ea typeface="微軟正黑體"/>
                <a:cs typeface="+mn-cs"/>
              </a:rPr>
              <a:t>轉變的關鍵為何</a:t>
            </a:r>
            <a:r>
              <a:rPr kumimoji="0" lang="en-US" altLang="zh-TW" sz="2400" b="0" i="0" u="none" strike="noStrike" kern="1200" cap="none" spc="0" normalizeH="0" baseline="0" noProof="0" dirty="0">
                <a:ln>
                  <a:noFill/>
                </a:ln>
                <a:solidFill>
                  <a:srgbClr val="924474"/>
                </a:solidFill>
                <a:effectLst/>
                <a:uLnTx/>
                <a:uFillTx/>
                <a:latin typeface="Times New Roman"/>
                <a:ea typeface="微軟正黑體"/>
                <a:cs typeface="+mn-cs"/>
              </a:rPr>
              <a:t>?</a:t>
            </a:r>
            <a:endParaRPr kumimoji="0" lang="zh-TW" altLang="en-US" sz="2400" b="0" i="0" u="none" strike="noStrike" kern="1200" cap="none" spc="0" normalizeH="0" baseline="0" noProof="0" dirty="0">
              <a:ln>
                <a:noFill/>
              </a:ln>
              <a:solidFill>
                <a:srgbClr val="924474"/>
              </a:solidFill>
              <a:effectLst/>
              <a:uLnTx/>
              <a:uFillTx/>
              <a:latin typeface="Times New Roman"/>
              <a:ea typeface="微軟正黑體"/>
              <a:cs typeface="+mn-cs"/>
            </a:endParaRPr>
          </a:p>
        </p:txBody>
      </p:sp>
      <p:sp>
        <p:nvSpPr>
          <p:cNvPr id="10" name="文字方塊 162">
            <a:extLst>
              <a:ext uri="{FF2B5EF4-FFF2-40B4-BE49-F238E27FC236}">
                <a16:creationId xmlns:a16="http://schemas.microsoft.com/office/drawing/2014/main" id="{AFE8D446-D548-4886-937D-3A391CB62EF0}"/>
              </a:ext>
            </a:extLst>
          </p:cNvPr>
          <p:cNvSpPr txBox="1">
            <a:spLocks noChangeArrowheads="1"/>
          </p:cNvSpPr>
          <p:nvPr/>
        </p:nvSpPr>
        <p:spPr bwMode="auto">
          <a:xfrm>
            <a:off x="8352951" y="9392023"/>
            <a:ext cx="2743200" cy="1111399"/>
          </a:xfrm>
          <a:prstGeom prst="rect">
            <a:avLst/>
          </a:prstGeom>
          <a:solidFill>
            <a:srgbClr val="FFFFFF"/>
          </a:solidFill>
          <a:ln w="9525">
            <a:solidFill>
              <a:srgbClr val="924474"/>
            </a:solidFill>
            <a:miter lim="800000"/>
            <a:headEnd/>
            <a:tailEnd/>
          </a:ln>
        </p:spPr>
        <p:txBody>
          <a:bodyPr rot="0" vert="horz" wrap="square" lIns="91440" tIns="45720" rIns="91440" bIns="45720" anchor="ctr" anchorCtr="0" upright="1">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00" cap="none" spc="0" normalizeH="0" baseline="0" noProof="0" dirty="0" err="1">
                <a:ln>
                  <a:noFill/>
                </a:ln>
                <a:solidFill>
                  <a:srgbClr val="222222"/>
                </a:solidFill>
                <a:effectLst/>
                <a:uLnTx/>
                <a:uFillTx/>
                <a:latin typeface="Times New Roman"/>
                <a:ea typeface="微軟正黑體" panose="020B0604030504040204" pitchFamily="34" charset="-120"/>
                <a:cs typeface="Arial" panose="020B0604020202020204" pitchFamily="34" charset="0"/>
              </a:rPr>
              <a:t>Saroo</a:t>
            </a:r>
            <a:r>
              <a:rPr kumimoji="0" lang="zh-TW" altLang="en-US" sz="2000" b="0" i="0" u="none" strike="noStrike" kern="100" cap="none" spc="0" normalizeH="0" baseline="0" noProof="0" dirty="0">
                <a:ln>
                  <a:noFill/>
                </a:ln>
                <a:solidFill>
                  <a:srgbClr val="222222"/>
                </a:solidFill>
                <a:effectLst/>
                <a:uLnTx/>
                <a:uFillTx/>
                <a:latin typeface="Times New Roman"/>
                <a:ea typeface="微軟正黑體" panose="020B0604030504040204" pitchFamily="34" charset="-120"/>
                <a:cs typeface="Arial" panose="020B0604020202020204" pitchFamily="34" charset="0"/>
              </a:rPr>
              <a:t>之後去找</a:t>
            </a:r>
            <a:r>
              <a:rPr kumimoji="0" lang="en-US" sz="2000" b="0" i="0" u="none" strike="noStrike" kern="100" cap="none" spc="0" normalizeH="0" baseline="0" noProof="0" dirty="0" err="1">
                <a:ln>
                  <a:noFill/>
                </a:ln>
                <a:solidFill>
                  <a:srgbClr val="222222"/>
                </a:solidFill>
                <a:effectLst/>
                <a:uLnTx/>
                <a:uFillTx/>
                <a:latin typeface="Times New Roman"/>
                <a:ea typeface="微軟正黑體" panose="020B0604030504040204" pitchFamily="34" charset="-120"/>
                <a:cs typeface="Arial" panose="020B0604020202020204" pitchFamily="34" charset="0"/>
              </a:rPr>
              <a:t>Mantosh</a:t>
            </a:r>
            <a:r>
              <a:rPr kumimoji="0" lang="zh-TW" altLang="en-US" sz="2000" b="0" i="0" u="none" strike="noStrike" kern="100" cap="none" spc="0" normalizeH="0" baseline="0" noProof="0" dirty="0">
                <a:ln>
                  <a:noFill/>
                </a:ln>
                <a:solidFill>
                  <a:srgbClr val="222222"/>
                </a:solidFill>
                <a:effectLst/>
                <a:uLnTx/>
                <a:uFillTx/>
                <a:latin typeface="Times New Roman"/>
                <a:ea typeface="微軟正黑體" panose="020B0604030504040204" pitchFamily="34" charset="-120"/>
                <a:cs typeface="Arial" panose="020B0604020202020204" pitchFamily="34" charset="0"/>
              </a:rPr>
              <a:t>，溫柔地摸他的頭並跟他道歉</a:t>
            </a:r>
            <a:endParaRPr kumimoji="0" lang="zh-TW" altLang="en-US" sz="20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endParaRPr>
          </a:p>
        </p:txBody>
      </p:sp>
      <p:sp>
        <p:nvSpPr>
          <p:cNvPr id="11" name="矩形 10">
            <a:extLst>
              <a:ext uri="{FF2B5EF4-FFF2-40B4-BE49-F238E27FC236}">
                <a16:creationId xmlns:a16="http://schemas.microsoft.com/office/drawing/2014/main" id="{E2A82219-23D3-471C-8D77-010975B1158F}"/>
              </a:ext>
            </a:extLst>
          </p:cNvPr>
          <p:cNvSpPr/>
          <p:nvPr/>
        </p:nvSpPr>
        <p:spPr>
          <a:xfrm>
            <a:off x="864254" y="10800584"/>
            <a:ext cx="1038092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 深入探討</a:t>
            </a: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轉變的關鍵為何？與幸福的關係？</a:t>
            </a:r>
          </a:p>
        </p:txBody>
      </p:sp>
      <p:sp>
        <p:nvSpPr>
          <p:cNvPr id="12" name="Rectangle 2">
            <a:extLst>
              <a:ext uri="{FF2B5EF4-FFF2-40B4-BE49-F238E27FC236}">
                <a16:creationId xmlns:a16="http://schemas.microsoft.com/office/drawing/2014/main" id="{11AFC87E-9532-46C5-ACFE-39F017451776}"/>
              </a:ext>
            </a:extLst>
          </p:cNvPr>
          <p:cNvSpPr>
            <a:spLocks noChangeArrowheads="1"/>
          </p:cNvSpPr>
          <p:nvPr/>
        </p:nvSpPr>
        <p:spPr bwMode="auto">
          <a:xfrm>
            <a:off x="509200" y="11151994"/>
            <a:ext cx="110179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23888"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_________________________________________________________________</a:t>
            </a:r>
          </a:p>
          <a:p>
            <a:pPr marL="623888"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_________________________________________________________________</a:t>
            </a: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 name="矩形 12">
            <a:extLst>
              <a:ext uri="{FF2B5EF4-FFF2-40B4-BE49-F238E27FC236}">
                <a16:creationId xmlns:a16="http://schemas.microsoft.com/office/drawing/2014/main" id="{419EAE75-2B24-4B49-9490-1C0C2D472257}"/>
              </a:ext>
            </a:extLst>
          </p:cNvPr>
          <p:cNvSpPr/>
          <p:nvPr/>
        </p:nvSpPr>
        <p:spPr>
          <a:xfrm>
            <a:off x="864254" y="12242385"/>
            <a:ext cx="10380920"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 從這部影片所學習到幸福的認知，我最認同的是哪一點？為什麼？</a:t>
            </a:r>
          </a:p>
        </p:txBody>
      </p:sp>
      <p:sp>
        <p:nvSpPr>
          <p:cNvPr id="14" name="Rectangle 2">
            <a:extLst>
              <a:ext uri="{FF2B5EF4-FFF2-40B4-BE49-F238E27FC236}">
                <a16:creationId xmlns:a16="http://schemas.microsoft.com/office/drawing/2014/main" id="{84363927-0A52-4434-91C2-101F6FB3310B}"/>
              </a:ext>
            </a:extLst>
          </p:cNvPr>
          <p:cNvSpPr>
            <a:spLocks noChangeArrowheads="1"/>
          </p:cNvSpPr>
          <p:nvPr/>
        </p:nvSpPr>
        <p:spPr bwMode="auto">
          <a:xfrm>
            <a:off x="509200" y="12593795"/>
            <a:ext cx="110179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623888"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_________________________________________________________________</a:t>
            </a:r>
          </a:p>
          <a:p>
            <a:pPr marL="623888"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400" b="0" i="0" u="none" strike="noStrike" kern="100" cap="none" spc="0" normalizeH="0" baseline="0" noProof="0" dirty="0">
                <a:ln>
                  <a:noFill/>
                </a:ln>
                <a:solidFill>
                  <a:prstClr val="black"/>
                </a:solidFill>
                <a:effectLst/>
                <a:uLnTx/>
                <a:uFillTx/>
                <a:latin typeface="Times New Roman"/>
                <a:ea typeface="微軟正黑體" panose="020B0604030504040204" pitchFamily="34" charset="-120"/>
                <a:cs typeface="Times New Roman" panose="02020603050405020304" pitchFamily="18" charset="0"/>
              </a:rPr>
              <a:t>_________________________________________________________________</a:t>
            </a: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投影片編號版面配置區 1">
            <a:extLst>
              <a:ext uri="{FF2B5EF4-FFF2-40B4-BE49-F238E27FC236}">
                <a16:creationId xmlns:a16="http://schemas.microsoft.com/office/drawing/2014/main" id="{7DC60F54-F710-434F-9A15-911161481719}"/>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549220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BF95EB23-10E8-4F3A-8939-5FD307D163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253</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D5D73880-C620-4AD8-BD52-DFEC72630BAE}"/>
              </a:ext>
            </a:extLst>
          </p:cNvPr>
          <p:cNvSpPr/>
          <p:nvPr/>
        </p:nvSpPr>
        <p:spPr>
          <a:xfrm>
            <a:off x="623887" y="1829785"/>
            <a:ext cx="5279009"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幸福的認知－「情緒</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OK</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繃」閱讀文本</a:t>
            </a:r>
          </a:p>
        </p:txBody>
      </p:sp>
      <p:sp>
        <p:nvSpPr>
          <p:cNvPr id="5" name="矩形 4">
            <a:extLst>
              <a:ext uri="{FF2B5EF4-FFF2-40B4-BE49-F238E27FC236}">
                <a16:creationId xmlns:a16="http://schemas.microsoft.com/office/drawing/2014/main" id="{CB08CF23-3110-4889-B3A5-82A0EAF03BFF}"/>
              </a:ext>
            </a:extLst>
          </p:cNvPr>
          <p:cNvSpPr/>
          <p:nvPr/>
        </p:nvSpPr>
        <p:spPr>
          <a:xfrm>
            <a:off x="3296091" y="2590210"/>
            <a:ext cx="559981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情緒</a:t>
            </a:r>
            <a:r>
              <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rPr>
              <a:t>OK</a:t>
            </a: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繃</a:t>
            </a:r>
            <a:r>
              <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重溫快樂的感受</a:t>
            </a:r>
            <a:endPar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7" name="矩形 6">
            <a:extLst>
              <a:ext uri="{FF2B5EF4-FFF2-40B4-BE49-F238E27FC236}">
                <a16:creationId xmlns:a16="http://schemas.microsoft.com/office/drawing/2014/main" id="{4DA76555-EE79-49FB-A437-AC7A31741F89}"/>
              </a:ext>
            </a:extLst>
          </p:cNvPr>
          <p:cNvSpPr/>
          <p:nvPr/>
        </p:nvSpPr>
        <p:spPr>
          <a:xfrm>
            <a:off x="623887" y="3220126"/>
            <a:ext cx="10836275" cy="1156733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最近疫情嚴峻，偏又沒有疫苗可打，恐慌引起的焦慮使人脾氣暴躁，加上學校停課、公司停班，一家人一天廿四小時擠在小小的空間裡，累積的摩擦使人一不小心，就說出藏在心中不該說的話，難怪最近焦慮症大大增加。</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要對付這個現象，心理學上有二個方法：一是防禦性的悲觀，二是控制負面思想。防禦性的悲觀是鼓勵病人把最壞的情況想像出來，然後寫下可能的解決方法。人一旦知道了怎麼應付，焦慮就減輕了許多。負面思想較難控制，因為它的臨界點很低，只要一點提示，馬上促發。過去醫生是勸病人不要這樣想，後來發現它一點用也沒有，越不要這樣想，越是會這樣想（這個實驗是叫學生「不要想白熊」，結果所有的學生都去想白熊了）。唯一的方式，是用你要的念頭去取代你不要的。所以在焦慮煩躁時，手邊要有一些能讓你啟動快樂感覺的回憶。</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過去研究發現，人可以很仔細地提取過去的情境，也可以重溫一次那個情境的感受，因此只要一感到焦慮快要出現，就立刻去啟動那個快樂的感覺，阻止焦慮出來。所以人需要有個快樂銀行，平日儲存最喜歡的照片或歌曲到裡頭，並練習提取，使一想到，快樂的感覺就能立刻出來。</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人不太可能整天快樂，所以只要正向的感覺，大於負面的情緒即可。一味追求快樂反而會使自己不快樂。情緒很抽象，不容易捉摸，心理學上有個測量情緒的方法：實驗者每天隨機打電話給參與實驗的大學生，問他們現在在做什麼，在零到六的情緒量表中（零</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沒感覺，六</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感覺強烈</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，你的數字是多少？再從快樂、緊張、憤怒、擔憂等情緒形容詞中，選一個出來描述你現在的感覺。</a:t>
            </a:r>
          </a:p>
        </p:txBody>
      </p:sp>
      <p:sp>
        <p:nvSpPr>
          <p:cNvPr id="8" name="投影片編號版面配置區 1">
            <a:extLst>
              <a:ext uri="{FF2B5EF4-FFF2-40B4-BE49-F238E27FC236}">
                <a16:creationId xmlns:a16="http://schemas.microsoft.com/office/drawing/2014/main" id="{C0876D11-79ED-4096-AA55-087EFD1F5CE1}"/>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3952230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799BE066-0C05-4B7D-8CA0-F00B34B974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254</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996D911A-4839-44E2-9E1A-FC278B4B2847}"/>
              </a:ext>
            </a:extLst>
          </p:cNvPr>
          <p:cNvSpPr/>
          <p:nvPr/>
        </p:nvSpPr>
        <p:spPr>
          <a:xfrm>
            <a:off x="623887" y="2187575"/>
            <a:ext cx="10836275" cy="847417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這個方法可以算出情緒指數，如一天清醒十六小時，有四個小時是在不愉快狀態，那麼你的負面情緒指數便是廿五％。知道自己平日的情緒狀態後，便可以去改變它，即從情緒著手，改變心情，最後穩定成性情。</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情緒是個很容易受到環境影響的心理狀態，所以在疫情時，要盡量說好話，做好事，因為真正的快樂，來自使別人的快樂。</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一個周六早晨，我在市場看到一個國中女生替她母親賣菜。那時正好有個人問：這菜怎麼賣？她臭著臉，回頭大聲吼她媽媽說：「媽！這個菜怎麼賣？你不標價錢，是要我怎麼替你賣？」我聽了很驚訝，這怎麼是跟媽媽講話的態度？正要出聲，旁邊有個太太跟我眨個眼，也大聲說：「你真乖，星期六沒跟同學去玩，來幫媽媽賣菜」，她聽了一驚，緊繃的臉馬上和緩下來，她那汗流浹背的母親也趁機討好地說：「是啊！這麼熱的天，幸好有女兒幫忙！」現場氣氛就輕鬆很多。後來有人再問價錢時，我注意到她的口氣好了許多。</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在沒有疫苗可打時，唯一自保方式，便是提升自己免疫力。千萬不要被政客激怒，活著便是贏家，我們一定要活到疫苗到來，哪怕地老天荒。</a:t>
            </a:r>
          </a:p>
        </p:txBody>
      </p:sp>
      <p:sp>
        <p:nvSpPr>
          <p:cNvPr id="5" name="矩形 4">
            <a:extLst>
              <a:ext uri="{FF2B5EF4-FFF2-40B4-BE49-F238E27FC236}">
                <a16:creationId xmlns:a16="http://schemas.microsoft.com/office/drawing/2014/main" id="{78A3E9B5-F86F-4FFF-939F-8F88447DD841}"/>
              </a:ext>
            </a:extLst>
          </p:cNvPr>
          <p:cNvSpPr/>
          <p:nvPr/>
        </p:nvSpPr>
        <p:spPr>
          <a:xfrm>
            <a:off x="5001334" y="754865"/>
            <a:ext cx="5279009"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幸福的認知－「情緒</a:t>
            </a:r>
            <a:r>
              <a:rPr kumimoji="0" lang="en-US" altLang="zh-TW"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OK</a:t>
            </a: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繃」閱讀文本</a:t>
            </a:r>
          </a:p>
        </p:txBody>
      </p:sp>
      <p:sp>
        <p:nvSpPr>
          <p:cNvPr id="6" name="矩形 5">
            <a:extLst>
              <a:ext uri="{FF2B5EF4-FFF2-40B4-BE49-F238E27FC236}">
                <a16:creationId xmlns:a16="http://schemas.microsoft.com/office/drawing/2014/main" id="{4316A75E-EE63-4B9D-91A7-B2C1117D70BC}"/>
              </a:ext>
            </a:extLst>
          </p:cNvPr>
          <p:cNvSpPr/>
          <p:nvPr/>
        </p:nvSpPr>
        <p:spPr>
          <a:xfrm>
            <a:off x="2727175" y="11030780"/>
            <a:ext cx="873298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1" u="none" strike="noStrike" kern="1200" cap="none" spc="0" normalizeH="0" baseline="0" noProof="0" dirty="0">
                <a:ln>
                  <a:noFill/>
                </a:ln>
                <a:solidFill>
                  <a:prstClr val="black"/>
                </a:solidFill>
                <a:effectLst/>
                <a:uLnTx/>
                <a:uFillTx/>
                <a:latin typeface="Times New Roman"/>
                <a:ea typeface="微軟正黑體"/>
                <a:cs typeface="+mn-cs"/>
              </a:rPr>
              <a:t>改寫自洪蘭教授刊登在聯合報文章＜千萬不要被政客激怒，活著便是贏家＞</a:t>
            </a:r>
          </a:p>
        </p:txBody>
      </p:sp>
      <p:sp>
        <p:nvSpPr>
          <p:cNvPr id="7" name="投影片編號版面配置區 1">
            <a:extLst>
              <a:ext uri="{FF2B5EF4-FFF2-40B4-BE49-F238E27FC236}">
                <a16:creationId xmlns:a16="http://schemas.microsoft.com/office/drawing/2014/main" id="{F22E86C7-2A43-49FE-A916-4BB8F820422B}"/>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20173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6829474D-732E-4F09-B908-64B8A3948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255</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6AFDC81C-A3D1-4868-9D5D-AD31BEC1577E}"/>
              </a:ext>
            </a:extLst>
          </p:cNvPr>
          <p:cNvSpPr/>
          <p:nvPr/>
        </p:nvSpPr>
        <p:spPr>
          <a:xfrm>
            <a:off x="623887" y="1829785"/>
            <a:ext cx="4971233"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幸福的認知－「情緒</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OK</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繃」學習單</a:t>
            </a:r>
          </a:p>
        </p:txBody>
      </p:sp>
      <p:sp>
        <p:nvSpPr>
          <p:cNvPr id="5" name="矩形 4">
            <a:extLst>
              <a:ext uri="{FF2B5EF4-FFF2-40B4-BE49-F238E27FC236}">
                <a16:creationId xmlns:a16="http://schemas.microsoft.com/office/drawing/2014/main" id="{91C5BF2F-9DCD-4201-ADBB-6C40B14E7384}"/>
              </a:ext>
            </a:extLst>
          </p:cNvPr>
          <p:cNvSpPr/>
          <p:nvPr/>
        </p:nvSpPr>
        <p:spPr>
          <a:xfrm>
            <a:off x="2117564" y="2434924"/>
            <a:ext cx="8340745" cy="1318374"/>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幸福的覺察 ─ 調節情緒的練習學習單</a:t>
            </a:r>
            <a:endPar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年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班  座號：</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姓名：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____________</a:t>
            </a:r>
            <a:endPar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6" name="矩形 5">
            <a:extLst>
              <a:ext uri="{FF2B5EF4-FFF2-40B4-BE49-F238E27FC236}">
                <a16:creationId xmlns:a16="http://schemas.microsoft.com/office/drawing/2014/main" id="{16CCD097-FD50-4467-976D-0DD0CDC85CB2}"/>
              </a:ext>
            </a:extLst>
          </p:cNvPr>
          <p:cNvSpPr/>
          <p:nvPr/>
        </p:nvSpPr>
        <p:spPr>
          <a:xfrm>
            <a:off x="623888" y="4141569"/>
            <a:ext cx="4185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一、記錄自己一天的情緒變化</a:t>
            </a:r>
          </a:p>
        </p:txBody>
      </p:sp>
      <p:sp>
        <p:nvSpPr>
          <p:cNvPr id="7" name="箭號: 向右 6">
            <a:extLst>
              <a:ext uri="{FF2B5EF4-FFF2-40B4-BE49-F238E27FC236}">
                <a16:creationId xmlns:a16="http://schemas.microsoft.com/office/drawing/2014/main" id="{F9F86C5A-499C-4282-8850-F7A27CEA09DD}"/>
              </a:ext>
            </a:extLst>
          </p:cNvPr>
          <p:cNvSpPr/>
          <p:nvPr/>
        </p:nvSpPr>
        <p:spPr>
          <a:xfrm rot="16200000">
            <a:off x="-459353" y="7369822"/>
            <a:ext cx="4328726" cy="336609"/>
          </a:xfrm>
          <a:prstGeom prst="rightArrow">
            <a:avLst>
              <a:gd name="adj1" fmla="val 16917"/>
              <a:gd name="adj2" fmla="val 64163"/>
            </a:avLst>
          </a:prstGeom>
          <a:solidFill>
            <a:srgbClr val="924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8" name="箭號: 向右 7">
            <a:extLst>
              <a:ext uri="{FF2B5EF4-FFF2-40B4-BE49-F238E27FC236}">
                <a16:creationId xmlns:a16="http://schemas.microsoft.com/office/drawing/2014/main" id="{89885A29-2B18-4302-B34B-E8C3E2F6368E}"/>
              </a:ext>
            </a:extLst>
          </p:cNvPr>
          <p:cNvSpPr/>
          <p:nvPr/>
        </p:nvSpPr>
        <p:spPr>
          <a:xfrm>
            <a:off x="1696542" y="9505443"/>
            <a:ext cx="9415958" cy="336609"/>
          </a:xfrm>
          <a:prstGeom prst="rightArrow">
            <a:avLst>
              <a:gd name="adj1" fmla="val 16917"/>
              <a:gd name="adj2" fmla="val 64163"/>
            </a:avLst>
          </a:prstGeom>
          <a:solidFill>
            <a:srgbClr val="924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cxnSp>
        <p:nvCxnSpPr>
          <p:cNvPr id="10" name="直線接點 9">
            <a:extLst>
              <a:ext uri="{FF2B5EF4-FFF2-40B4-BE49-F238E27FC236}">
                <a16:creationId xmlns:a16="http://schemas.microsoft.com/office/drawing/2014/main" id="{F57BA2CD-0827-4FA7-9681-0EEBD6511956}"/>
              </a:ext>
            </a:extLst>
          </p:cNvPr>
          <p:cNvCxnSpPr/>
          <p:nvPr/>
        </p:nvCxnSpPr>
        <p:spPr>
          <a:xfrm>
            <a:off x="1873314" y="7526930"/>
            <a:ext cx="8814520" cy="0"/>
          </a:xfrm>
          <a:prstGeom prst="line">
            <a:avLst/>
          </a:prstGeom>
          <a:ln w="28575">
            <a:solidFill>
              <a:srgbClr val="924474"/>
            </a:solidFill>
            <a:prstDash val="dash"/>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32D24F6B-09A6-48E0-A49B-DF5391E1D28D}"/>
              </a:ext>
            </a:extLst>
          </p:cNvPr>
          <p:cNvSpPr txBox="1"/>
          <p:nvPr/>
        </p:nvSpPr>
        <p:spPr bwMode="auto">
          <a:xfrm>
            <a:off x="1053759" y="5547201"/>
            <a:ext cx="495649" cy="3902479"/>
          </a:xfrm>
          <a:prstGeom prst="rect">
            <a:avLst/>
          </a:prstGeom>
          <a:solidFill>
            <a:srgbClr val="FFFFFF"/>
          </a:solid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3</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2</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1</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0</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-1</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-2</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-3</a:t>
            </a:r>
            <a:endParaRPr kumimoji="0" lang="zh-TW" altLang="en-US"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endParaRPr>
          </a:p>
        </p:txBody>
      </p:sp>
      <p:sp>
        <p:nvSpPr>
          <p:cNvPr id="12" name="文字方塊 11">
            <a:extLst>
              <a:ext uri="{FF2B5EF4-FFF2-40B4-BE49-F238E27FC236}">
                <a16:creationId xmlns:a16="http://schemas.microsoft.com/office/drawing/2014/main" id="{6F26282B-0108-4501-8B69-C716B7843373}"/>
              </a:ext>
            </a:extLst>
          </p:cNvPr>
          <p:cNvSpPr txBox="1"/>
          <p:nvPr/>
        </p:nvSpPr>
        <p:spPr bwMode="auto">
          <a:xfrm>
            <a:off x="661221" y="5373763"/>
            <a:ext cx="492443" cy="1569660"/>
          </a:xfrm>
          <a:prstGeom prst="rect">
            <a:avLst/>
          </a:prstGeom>
          <a:no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情</a:t>
            </a:r>
            <a:endParaRPr kumimoji="0" lang="en-US" altLang="zh-TW"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續</a:t>
            </a:r>
            <a:endParaRPr kumimoji="0" lang="en-US" altLang="zh-TW"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強</a:t>
            </a:r>
            <a:endParaRPr kumimoji="0" lang="en-US" altLang="zh-TW"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度</a:t>
            </a:r>
          </a:p>
        </p:txBody>
      </p:sp>
      <p:sp>
        <p:nvSpPr>
          <p:cNvPr id="14" name="文字方塊 13">
            <a:extLst>
              <a:ext uri="{FF2B5EF4-FFF2-40B4-BE49-F238E27FC236}">
                <a16:creationId xmlns:a16="http://schemas.microsoft.com/office/drawing/2014/main" id="{67530B16-DC3E-44D2-AF3B-07D29A335C55}"/>
              </a:ext>
            </a:extLst>
          </p:cNvPr>
          <p:cNvSpPr txBox="1"/>
          <p:nvPr/>
        </p:nvSpPr>
        <p:spPr bwMode="auto">
          <a:xfrm>
            <a:off x="10044391" y="10151808"/>
            <a:ext cx="1415772" cy="461665"/>
          </a:xfrm>
          <a:prstGeom prst="rect">
            <a:avLst/>
          </a:prstGeom>
          <a:no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生活事件</a:t>
            </a:r>
          </a:p>
        </p:txBody>
      </p:sp>
      <p:sp>
        <p:nvSpPr>
          <p:cNvPr id="15" name="文字方塊 14">
            <a:extLst>
              <a:ext uri="{FF2B5EF4-FFF2-40B4-BE49-F238E27FC236}">
                <a16:creationId xmlns:a16="http://schemas.microsoft.com/office/drawing/2014/main" id="{BCE56639-1157-4925-AEFB-883F37CD9C27}"/>
              </a:ext>
            </a:extLst>
          </p:cNvPr>
          <p:cNvSpPr txBox="1"/>
          <p:nvPr/>
        </p:nvSpPr>
        <p:spPr bwMode="auto">
          <a:xfrm>
            <a:off x="1975906" y="7538126"/>
            <a:ext cx="697627" cy="400110"/>
          </a:xfrm>
          <a:prstGeom prst="rect">
            <a:avLst/>
          </a:prstGeom>
          <a:no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起床</a:t>
            </a:r>
          </a:p>
        </p:txBody>
      </p:sp>
      <p:sp>
        <p:nvSpPr>
          <p:cNvPr id="16" name="文字方塊 15">
            <a:extLst>
              <a:ext uri="{FF2B5EF4-FFF2-40B4-BE49-F238E27FC236}">
                <a16:creationId xmlns:a16="http://schemas.microsoft.com/office/drawing/2014/main" id="{EF78B4F8-0976-45DC-8F0C-BDF12A718FBF}"/>
              </a:ext>
            </a:extLst>
          </p:cNvPr>
          <p:cNvSpPr txBox="1"/>
          <p:nvPr/>
        </p:nvSpPr>
        <p:spPr bwMode="auto">
          <a:xfrm>
            <a:off x="3068418" y="7538126"/>
            <a:ext cx="1210588" cy="400110"/>
          </a:xfrm>
          <a:prstGeom prst="rect">
            <a:avLst/>
          </a:prstGeom>
          <a:no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上學途中</a:t>
            </a:r>
          </a:p>
        </p:txBody>
      </p:sp>
      <p:sp>
        <p:nvSpPr>
          <p:cNvPr id="17" name="文字方塊 16">
            <a:extLst>
              <a:ext uri="{FF2B5EF4-FFF2-40B4-BE49-F238E27FC236}">
                <a16:creationId xmlns:a16="http://schemas.microsoft.com/office/drawing/2014/main" id="{677D7EB5-E748-4FA5-B0E5-BCF07CCA9C91}"/>
              </a:ext>
            </a:extLst>
          </p:cNvPr>
          <p:cNvSpPr txBox="1"/>
          <p:nvPr/>
        </p:nvSpPr>
        <p:spPr bwMode="auto">
          <a:xfrm>
            <a:off x="4673891" y="7538126"/>
            <a:ext cx="697627" cy="400110"/>
          </a:xfrm>
          <a:prstGeom prst="rect">
            <a:avLst/>
          </a:prstGeom>
          <a:no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到校</a:t>
            </a:r>
          </a:p>
        </p:txBody>
      </p:sp>
      <p:sp>
        <p:nvSpPr>
          <p:cNvPr id="18" name="文字方塊 17">
            <a:extLst>
              <a:ext uri="{FF2B5EF4-FFF2-40B4-BE49-F238E27FC236}">
                <a16:creationId xmlns:a16="http://schemas.microsoft.com/office/drawing/2014/main" id="{0C8B3D93-CBE0-4CA9-A187-9F0FAD1D08A3}"/>
              </a:ext>
            </a:extLst>
          </p:cNvPr>
          <p:cNvSpPr txBox="1"/>
          <p:nvPr/>
        </p:nvSpPr>
        <p:spPr bwMode="auto">
          <a:xfrm>
            <a:off x="5766403" y="7538126"/>
            <a:ext cx="697627" cy="400110"/>
          </a:xfrm>
          <a:prstGeom prst="rect">
            <a:avLst/>
          </a:prstGeom>
          <a:no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上課</a:t>
            </a:r>
          </a:p>
        </p:txBody>
      </p:sp>
      <p:sp>
        <p:nvSpPr>
          <p:cNvPr id="19" name="文字方塊 18">
            <a:extLst>
              <a:ext uri="{FF2B5EF4-FFF2-40B4-BE49-F238E27FC236}">
                <a16:creationId xmlns:a16="http://schemas.microsoft.com/office/drawing/2014/main" id="{10D56CC5-D6C0-440F-A57D-677ED7C00BEB}"/>
              </a:ext>
            </a:extLst>
          </p:cNvPr>
          <p:cNvSpPr txBox="1"/>
          <p:nvPr/>
        </p:nvSpPr>
        <p:spPr bwMode="auto">
          <a:xfrm>
            <a:off x="6858915" y="7538126"/>
            <a:ext cx="697627" cy="400110"/>
          </a:xfrm>
          <a:prstGeom prst="rect">
            <a:avLst/>
          </a:prstGeom>
          <a:no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下課</a:t>
            </a:r>
          </a:p>
        </p:txBody>
      </p:sp>
      <p:sp>
        <p:nvSpPr>
          <p:cNvPr id="20" name="文字方塊 19">
            <a:extLst>
              <a:ext uri="{FF2B5EF4-FFF2-40B4-BE49-F238E27FC236}">
                <a16:creationId xmlns:a16="http://schemas.microsoft.com/office/drawing/2014/main" id="{51348C44-55C7-4B55-96B3-B1B8B8827554}"/>
              </a:ext>
            </a:extLst>
          </p:cNvPr>
          <p:cNvSpPr txBox="1"/>
          <p:nvPr/>
        </p:nvSpPr>
        <p:spPr bwMode="auto">
          <a:xfrm>
            <a:off x="7951427" y="7538126"/>
            <a:ext cx="697627" cy="400110"/>
          </a:xfrm>
          <a:prstGeom prst="rect">
            <a:avLst/>
          </a:prstGeom>
          <a:no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午餐</a:t>
            </a:r>
          </a:p>
        </p:txBody>
      </p:sp>
      <p:sp>
        <p:nvSpPr>
          <p:cNvPr id="21" name="文字方塊 20">
            <a:extLst>
              <a:ext uri="{FF2B5EF4-FFF2-40B4-BE49-F238E27FC236}">
                <a16:creationId xmlns:a16="http://schemas.microsoft.com/office/drawing/2014/main" id="{E5EBD128-B20B-4748-ADF1-5768559588B1}"/>
              </a:ext>
            </a:extLst>
          </p:cNvPr>
          <p:cNvSpPr txBox="1"/>
          <p:nvPr/>
        </p:nvSpPr>
        <p:spPr bwMode="auto">
          <a:xfrm>
            <a:off x="9043937" y="7538126"/>
            <a:ext cx="697627" cy="400110"/>
          </a:xfrm>
          <a:prstGeom prst="rect">
            <a:avLst/>
          </a:prstGeom>
          <a:no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午休</a:t>
            </a:r>
          </a:p>
        </p:txBody>
      </p:sp>
      <p:sp>
        <p:nvSpPr>
          <p:cNvPr id="22" name="文字方塊 21">
            <a:extLst>
              <a:ext uri="{FF2B5EF4-FFF2-40B4-BE49-F238E27FC236}">
                <a16:creationId xmlns:a16="http://schemas.microsoft.com/office/drawing/2014/main" id="{1DB8C844-D04E-4D6F-A07E-F40ED50DD18F}"/>
              </a:ext>
            </a:extLst>
          </p:cNvPr>
          <p:cNvSpPr txBox="1"/>
          <p:nvPr/>
        </p:nvSpPr>
        <p:spPr bwMode="auto">
          <a:xfrm>
            <a:off x="10216094" y="7538126"/>
            <a:ext cx="697627" cy="400110"/>
          </a:xfrm>
          <a:prstGeom prst="rect">
            <a:avLst/>
          </a:prstGeom>
          <a:noFill/>
          <a:ln w="9525">
            <a:noFill/>
            <a:miter lim="800000"/>
            <a:headEnd/>
            <a:tailEnd/>
          </a:ln>
        </p:spPr>
        <p:txBody>
          <a:bodyPr rot="0" vert="horz" wrap="none" lIns="91440" tIns="45720" rIns="91440" bIns="45720" rtlCol="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924474"/>
                </a:solidFill>
                <a:effectLst/>
                <a:uLnTx/>
                <a:uFillTx/>
                <a:latin typeface="微軟正黑體" panose="020B0604030504040204" pitchFamily="34" charset="-120"/>
                <a:ea typeface="微軟正黑體" panose="020B0604030504040204" pitchFamily="34" charset="-120"/>
                <a:cs typeface="+mn-cs"/>
              </a:rPr>
              <a:t>打掃</a:t>
            </a:r>
          </a:p>
        </p:txBody>
      </p:sp>
      <p:sp>
        <p:nvSpPr>
          <p:cNvPr id="24" name="投影片編號版面配置區 1">
            <a:extLst>
              <a:ext uri="{FF2B5EF4-FFF2-40B4-BE49-F238E27FC236}">
                <a16:creationId xmlns:a16="http://schemas.microsoft.com/office/drawing/2014/main" id="{D006B934-1417-48FF-AF20-D34E704BDE0D}"/>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98237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F594C961-1247-4D32-94A9-9E00E5E287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229</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A1734764-CE40-45B5-8C8F-B3EDC5F9DEAD}"/>
              </a:ext>
            </a:extLst>
          </p:cNvPr>
          <p:cNvSpPr/>
          <p:nvPr/>
        </p:nvSpPr>
        <p:spPr>
          <a:xfrm>
            <a:off x="695325" y="2187575"/>
            <a:ext cx="10764838" cy="436536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二、目標</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「幸福」不歸屬學科知識，脫離知識與技能的框架，構思學校課程總體計畫。經由親師生對學生長期的觀察，校內教師凝聚共識，與校本六大核心素養整合，建構本課程的教學目標：</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（一）學生能解決個人日常生活困境，達成身心健康</a:t>
            </a:r>
          </a:p>
          <a:p>
            <a:pPr marL="1338263" marR="0" lvl="1" indent="-881063"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（二）學生能己立立人，透過社會服務活動，涵育學生自利利他的關懷能力，開創永續、共好的幸福生活。</a:t>
            </a:r>
          </a:p>
        </p:txBody>
      </p:sp>
      <p:sp>
        <p:nvSpPr>
          <p:cNvPr id="5" name="投影片編號版面配置區 1">
            <a:extLst>
              <a:ext uri="{FF2B5EF4-FFF2-40B4-BE49-F238E27FC236}">
                <a16:creationId xmlns:a16="http://schemas.microsoft.com/office/drawing/2014/main" id="{4A33A4D2-D25F-4F08-A610-C08A6097274E}"/>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137182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72F8A121-D3A9-4CFD-9954-F458FF3330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256</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C7368837-7E8E-477A-974E-B2CA0DF0798F}"/>
              </a:ext>
            </a:extLst>
          </p:cNvPr>
          <p:cNvSpPr/>
          <p:nvPr/>
        </p:nvSpPr>
        <p:spPr>
          <a:xfrm>
            <a:off x="623888" y="2354848"/>
            <a:ext cx="10725069" cy="16877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二、情緒</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OK </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繃</a:t>
            </a:r>
            <a:endPar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情緒是可調節的，學習善用情境、心境轉換調整身心狀態。請觀察生活經驗，從下列面向，寫下至少一種讓自己情緒回穩的方法。</a:t>
            </a:r>
          </a:p>
        </p:txBody>
      </p:sp>
      <p:graphicFrame>
        <p:nvGraphicFramePr>
          <p:cNvPr id="5" name="表格 4">
            <a:extLst>
              <a:ext uri="{FF2B5EF4-FFF2-40B4-BE49-F238E27FC236}">
                <a16:creationId xmlns:a16="http://schemas.microsoft.com/office/drawing/2014/main" id="{C8CBEA2C-C4FF-4D8C-97BC-A25522B24341}"/>
              </a:ext>
            </a:extLst>
          </p:cNvPr>
          <p:cNvGraphicFramePr>
            <a:graphicFrameLocks noGrp="1"/>
          </p:cNvGraphicFramePr>
          <p:nvPr/>
        </p:nvGraphicFramePr>
        <p:xfrm>
          <a:off x="1351118" y="4426997"/>
          <a:ext cx="8590550" cy="4755912"/>
        </p:xfrm>
        <a:graphic>
          <a:graphicData uri="http://schemas.openxmlformats.org/drawingml/2006/table">
            <a:tbl>
              <a:tblPr firstRow="1" firstCol="1" bandRow="1">
                <a:tableStyleId>{5C22544A-7EE6-4342-B048-85BDC9FD1C3A}</a:tableStyleId>
              </a:tblPr>
              <a:tblGrid>
                <a:gridCol w="2263150">
                  <a:extLst>
                    <a:ext uri="{9D8B030D-6E8A-4147-A177-3AD203B41FA5}">
                      <a16:colId xmlns:a16="http://schemas.microsoft.com/office/drawing/2014/main" val="1537675052"/>
                    </a:ext>
                  </a:extLst>
                </a:gridCol>
                <a:gridCol w="6327400">
                  <a:extLst>
                    <a:ext uri="{9D8B030D-6E8A-4147-A177-3AD203B41FA5}">
                      <a16:colId xmlns:a16="http://schemas.microsoft.com/office/drawing/2014/main" val="1150780607"/>
                    </a:ext>
                  </a:extLst>
                </a:gridCol>
              </a:tblGrid>
              <a:tr h="792652">
                <a:tc>
                  <a:txBody>
                    <a:bodyPr/>
                    <a:lstStyle/>
                    <a:p>
                      <a:pPr algn="ctr">
                        <a:lnSpc>
                          <a:spcPct val="100000"/>
                        </a:lnSpc>
                        <a:spcAft>
                          <a:spcPts val="0"/>
                        </a:spcAft>
                      </a:pPr>
                      <a:r>
                        <a:rPr lang="en-US" sz="2000" kern="0" dirty="0" err="1">
                          <a:solidFill>
                            <a:schemeClr val="tx1"/>
                          </a:solidFill>
                          <a:effectLst/>
                          <a:latin typeface="+mn-ea"/>
                          <a:ea typeface="+mn-ea"/>
                        </a:rPr>
                        <a:t>美好的畫面</a:t>
                      </a:r>
                      <a:endParaRPr lang="zh-TW"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0EA"/>
                    </a:solidFill>
                  </a:tcPr>
                </a:tc>
                <a:tc>
                  <a:txBody>
                    <a:bodyPr/>
                    <a:lstStyle/>
                    <a:p>
                      <a:pPr algn="l">
                        <a:lnSpc>
                          <a:spcPct val="250000"/>
                        </a:lnSpc>
                        <a:spcAft>
                          <a:spcPts val="0"/>
                        </a:spcAft>
                      </a:pPr>
                      <a:r>
                        <a:rPr lang="en-US" sz="2000" kern="0" dirty="0">
                          <a:solidFill>
                            <a:schemeClr val="tx1"/>
                          </a:solidFill>
                          <a:effectLst/>
                          <a:latin typeface="+mn-lt"/>
                          <a:ea typeface="+mn-ea"/>
                        </a:rPr>
                        <a:t> </a:t>
                      </a:r>
                      <a:endParaRPr lang="zh-TW" sz="20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8659252"/>
                  </a:ext>
                </a:extLst>
              </a:tr>
              <a:tr h="792652">
                <a:tc>
                  <a:txBody>
                    <a:bodyPr/>
                    <a:lstStyle/>
                    <a:p>
                      <a:pPr algn="ctr">
                        <a:lnSpc>
                          <a:spcPct val="100000"/>
                        </a:lnSpc>
                        <a:spcAft>
                          <a:spcPts val="0"/>
                        </a:spcAft>
                      </a:pPr>
                      <a:r>
                        <a:rPr lang="en-US" sz="2000" kern="0" dirty="0" err="1">
                          <a:solidFill>
                            <a:schemeClr val="tx1"/>
                          </a:solidFill>
                          <a:effectLst/>
                          <a:latin typeface="+mn-ea"/>
                          <a:ea typeface="+mn-ea"/>
                        </a:rPr>
                        <a:t>美好的聲音</a:t>
                      </a:r>
                      <a:r>
                        <a:rPr lang="en-US" sz="2000" kern="0" dirty="0">
                          <a:solidFill>
                            <a:schemeClr val="tx1"/>
                          </a:solidFill>
                          <a:effectLst/>
                          <a:latin typeface="+mn-ea"/>
                          <a:ea typeface="+mn-ea"/>
                        </a:rPr>
                        <a:t>/</a:t>
                      </a:r>
                      <a:r>
                        <a:rPr lang="en-US" sz="2000" kern="0" dirty="0" err="1">
                          <a:solidFill>
                            <a:schemeClr val="tx1"/>
                          </a:solidFill>
                          <a:effectLst/>
                          <a:latin typeface="+mn-ea"/>
                          <a:ea typeface="+mn-ea"/>
                        </a:rPr>
                        <a:t>音樂</a:t>
                      </a:r>
                      <a:endParaRPr lang="zh-TW"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0EA"/>
                    </a:solidFill>
                  </a:tcPr>
                </a:tc>
                <a:tc>
                  <a:txBody>
                    <a:bodyPr/>
                    <a:lstStyle/>
                    <a:p>
                      <a:pPr algn="l">
                        <a:lnSpc>
                          <a:spcPct val="250000"/>
                        </a:lnSpc>
                        <a:spcAft>
                          <a:spcPts val="0"/>
                        </a:spcAft>
                      </a:pPr>
                      <a:r>
                        <a:rPr lang="en-US" sz="2000" kern="0">
                          <a:solidFill>
                            <a:schemeClr val="tx1"/>
                          </a:solidFill>
                          <a:effectLst/>
                          <a:latin typeface="+mn-lt"/>
                          <a:ea typeface="+mn-ea"/>
                        </a:rPr>
                        <a:t> </a:t>
                      </a:r>
                      <a:endParaRPr lang="zh-TW" sz="20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637901"/>
                  </a:ext>
                </a:extLst>
              </a:tr>
              <a:tr h="792652">
                <a:tc>
                  <a:txBody>
                    <a:bodyPr/>
                    <a:lstStyle/>
                    <a:p>
                      <a:pPr algn="ctr">
                        <a:lnSpc>
                          <a:spcPct val="100000"/>
                        </a:lnSpc>
                        <a:spcAft>
                          <a:spcPts val="0"/>
                        </a:spcAft>
                      </a:pPr>
                      <a:r>
                        <a:rPr lang="en-US" sz="2000" kern="0" dirty="0" err="1">
                          <a:solidFill>
                            <a:schemeClr val="tx1"/>
                          </a:solidFill>
                          <a:effectLst/>
                          <a:latin typeface="+mn-ea"/>
                          <a:ea typeface="+mn-ea"/>
                        </a:rPr>
                        <a:t>美好的味道</a:t>
                      </a:r>
                      <a:endParaRPr lang="zh-TW"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0EA"/>
                    </a:solidFill>
                  </a:tcPr>
                </a:tc>
                <a:tc>
                  <a:txBody>
                    <a:bodyPr/>
                    <a:lstStyle/>
                    <a:p>
                      <a:pPr algn="l">
                        <a:lnSpc>
                          <a:spcPct val="250000"/>
                        </a:lnSpc>
                        <a:spcAft>
                          <a:spcPts val="0"/>
                        </a:spcAft>
                      </a:pPr>
                      <a:r>
                        <a:rPr lang="en-US" sz="2000" kern="0">
                          <a:solidFill>
                            <a:schemeClr val="tx1"/>
                          </a:solidFill>
                          <a:effectLst/>
                          <a:latin typeface="+mn-lt"/>
                          <a:ea typeface="+mn-ea"/>
                        </a:rPr>
                        <a:t> </a:t>
                      </a:r>
                      <a:endParaRPr lang="zh-TW" sz="20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771726"/>
                  </a:ext>
                </a:extLst>
              </a:tr>
              <a:tr h="792652">
                <a:tc>
                  <a:txBody>
                    <a:bodyPr/>
                    <a:lstStyle/>
                    <a:p>
                      <a:pPr algn="ctr">
                        <a:lnSpc>
                          <a:spcPct val="100000"/>
                        </a:lnSpc>
                        <a:spcAft>
                          <a:spcPts val="0"/>
                        </a:spcAft>
                      </a:pPr>
                      <a:r>
                        <a:rPr lang="en-US" sz="2000" kern="0" dirty="0" err="1">
                          <a:solidFill>
                            <a:schemeClr val="tx1"/>
                          </a:solidFill>
                          <a:effectLst/>
                          <a:latin typeface="+mn-ea"/>
                          <a:ea typeface="+mn-ea"/>
                        </a:rPr>
                        <a:t>喜歡的食物</a:t>
                      </a:r>
                      <a:endParaRPr lang="zh-TW"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0EA"/>
                    </a:solidFill>
                  </a:tcPr>
                </a:tc>
                <a:tc>
                  <a:txBody>
                    <a:bodyPr/>
                    <a:lstStyle/>
                    <a:p>
                      <a:pPr algn="l">
                        <a:lnSpc>
                          <a:spcPct val="250000"/>
                        </a:lnSpc>
                        <a:spcAft>
                          <a:spcPts val="0"/>
                        </a:spcAft>
                      </a:pPr>
                      <a:r>
                        <a:rPr lang="en-US" sz="2000" kern="0">
                          <a:solidFill>
                            <a:schemeClr val="tx1"/>
                          </a:solidFill>
                          <a:effectLst/>
                          <a:latin typeface="+mn-lt"/>
                          <a:ea typeface="+mn-ea"/>
                        </a:rPr>
                        <a:t> </a:t>
                      </a:r>
                      <a:endParaRPr lang="zh-TW" sz="20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2866971"/>
                  </a:ext>
                </a:extLst>
              </a:tr>
              <a:tr h="792652">
                <a:tc>
                  <a:txBody>
                    <a:bodyPr/>
                    <a:lstStyle/>
                    <a:p>
                      <a:pPr algn="ctr">
                        <a:lnSpc>
                          <a:spcPct val="100000"/>
                        </a:lnSpc>
                        <a:spcAft>
                          <a:spcPts val="0"/>
                        </a:spcAft>
                      </a:pPr>
                      <a:r>
                        <a:rPr lang="en-US" sz="2000" kern="0" dirty="0" err="1">
                          <a:solidFill>
                            <a:schemeClr val="tx1"/>
                          </a:solidFill>
                          <a:effectLst/>
                          <a:latin typeface="+mn-ea"/>
                          <a:ea typeface="+mn-ea"/>
                        </a:rPr>
                        <a:t>喜愛的物品</a:t>
                      </a:r>
                      <a:endParaRPr lang="zh-TW"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0EA"/>
                    </a:solidFill>
                  </a:tcPr>
                </a:tc>
                <a:tc>
                  <a:txBody>
                    <a:bodyPr/>
                    <a:lstStyle/>
                    <a:p>
                      <a:pPr algn="l">
                        <a:lnSpc>
                          <a:spcPct val="250000"/>
                        </a:lnSpc>
                        <a:spcAft>
                          <a:spcPts val="0"/>
                        </a:spcAft>
                      </a:pPr>
                      <a:r>
                        <a:rPr lang="en-US" sz="2000" kern="0" dirty="0">
                          <a:solidFill>
                            <a:schemeClr val="tx1"/>
                          </a:solidFill>
                          <a:effectLst/>
                          <a:latin typeface="+mn-lt"/>
                          <a:ea typeface="+mn-ea"/>
                        </a:rPr>
                        <a:t> </a:t>
                      </a:r>
                      <a:endParaRPr lang="zh-TW" sz="20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560133"/>
                  </a:ext>
                </a:extLst>
              </a:tr>
              <a:tr h="792652">
                <a:tc>
                  <a:txBody>
                    <a:bodyPr/>
                    <a:lstStyle/>
                    <a:p>
                      <a:pPr algn="ctr">
                        <a:lnSpc>
                          <a:spcPct val="100000"/>
                        </a:lnSpc>
                        <a:spcAft>
                          <a:spcPts val="0"/>
                        </a:spcAft>
                      </a:pPr>
                      <a:r>
                        <a:rPr lang="en-US" sz="2000" kern="0" dirty="0" err="1">
                          <a:solidFill>
                            <a:schemeClr val="tx1"/>
                          </a:solidFill>
                          <a:effectLst/>
                          <a:latin typeface="+mn-ea"/>
                          <a:ea typeface="+mn-ea"/>
                        </a:rPr>
                        <a:t>美好的回憶</a:t>
                      </a:r>
                      <a:endParaRPr lang="zh-TW"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E0EA"/>
                    </a:solidFill>
                  </a:tcPr>
                </a:tc>
                <a:tc>
                  <a:txBody>
                    <a:bodyPr/>
                    <a:lstStyle/>
                    <a:p>
                      <a:pPr algn="l">
                        <a:lnSpc>
                          <a:spcPct val="250000"/>
                        </a:lnSpc>
                        <a:spcAft>
                          <a:spcPts val="0"/>
                        </a:spcAft>
                      </a:pPr>
                      <a:r>
                        <a:rPr lang="en-US" sz="2000" kern="0" dirty="0">
                          <a:solidFill>
                            <a:schemeClr val="tx1"/>
                          </a:solidFill>
                          <a:effectLst/>
                          <a:latin typeface="+mn-lt"/>
                          <a:ea typeface="+mn-ea"/>
                        </a:rPr>
                        <a:t> </a:t>
                      </a:r>
                      <a:endParaRPr lang="zh-TW" sz="20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442417"/>
                  </a:ext>
                </a:extLst>
              </a:tr>
            </a:tbl>
          </a:graphicData>
        </a:graphic>
      </p:graphicFrame>
      <p:sp>
        <p:nvSpPr>
          <p:cNvPr id="6" name="矩形 5">
            <a:extLst>
              <a:ext uri="{FF2B5EF4-FFF2-40B4-BE49-F238E27FC236}">
                <a16:creationId xmlns:a16="http://schemas.microsoft.com/office/drawing/2014/main" id="{EB84940D-2913-4A35-BFF2-155B4E3E6658}"/>
              </a:ext>
            </a:extLst>
          </p:cNvPr>
          <p:cNvSpPr/>
          <p:nvPr/>
        </p:nvSpPr>
        <p:spPr>
          <a:xfrm>
            <a:off x="5508886" y="754865"/>
            <a:ext cx="4971233" cy="461665"/>
          </a:xfrm>
          <a:prstGeom prst="rect">
            <a:avLst/>
          </a:prstGeom>
          <a:ln>
            <a:solidFill>
              <a:schemeClr val="bg1">
                <a:lumMod val="65000"/>
              </a:schemeClr>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幸福的認知－「情緒</a:t>
            </a:r>
            <a:r>
              <a:rPr kumimoji="0" lang="en-US" altLang="zh-TW"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OK</a:t>
            </a:r>
            <a:r>
              <a:rPr kumimoji="0" lang="zh-TW" altLang="en-US" sz="2400" b="1" i="0" u="none" strike="noStrike" kern="1200" cap="none" spc="0" normalizeH="0" baseline="0" noProof="0" dirty="0">
                <a:ln>
                  <a:noFill/>
                </a:ln>
                <a:solidFill>
                  <a:prstClr val="white">
                    <a:lumMod val="65000"/>
                  </a:prstClr>
                </a:solidFill>
                <a:effectLst/>
                <a:uLnTx/>
                <a:uFillTx/>
                <a:latin typeface="Times New Roman"/>
                <a:ea typeface="微軟正黑體"/>
                <a:cs typeface="+mn-cs"/>
              </a:rPr>
              <a:t>繃」學習單</a:t>
            </a:r>
          </a:p>
        </p:txBody>
      </p:sp>
      <p:sp>
        <p:nvSpPr>
          <p:cNvPr id="7" name="投影片編號版面配置區 1">
            <a:extLst>
              <a:ext uri="{FF2B5EF4-FFF2-40B4-BE49-F238E27FC236}">
                <a16:creationId xmlns:a16="http://schemas.microsoft.com/office/drawing/2014/main" id="{0E30D6AC-D08C-4879-8FA5-E569C904F9BD}"/>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387482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5EA29F37-E3E0-4857-9624-244057CA6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257</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13DCC09B-67BA-42BC-B650-4EDFF1CF4366}"/>
              </a:ext>
            </a:extLst>
          </p:cNvPr>
          <p:cNvSpPr/>
          <p:nvPr/>
        </p:nvSpPr>
        <p:spPr>
          <a:xfrm>
            <a:off x="623887" y="1829785"/>
            <a:ext cx="4801314"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幸福的認知－觀察自心練習學習單</a:t>
            </a:r>
          </a:p>
        </p:txBody>
      </p:sp>
      <p:sp>
        <p:nvSpPr>
          <p:cNvPr id="5" name="矩形 4">
            <a:extLst>
              <a:ext uri="{FF2B5EF4-FFF2-40B4-BE49-F238E27FC236}">
                <a16:creationId xmlns:a16="http://schemas.microsoft.com/office/drawing/2014/main" id="{17F648B9-F021-4862-80CC-E30557D4D595}"/>
              </a:ext>
            </a:extLst>
          </p:cNvPr>
          <p:cNvSpPr/>
          <p:nvPr/>
        </p:nvSpPr>
        <p:spPr>
          <a:xfrm>
            <a:off x="2117564" y="2434924"/>
            <a:ext cx="8340745" cy="1318374"/>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幸福的覺察 ─ 觀察自心的練習學習單</a:t>
            </a:r>
            <a:endPar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年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班  座號：</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姓名：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____________</a:t>
            </a:r>
            <a:endPar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6" name="矩形 5">
            <a:extLst>
              <a:ext uri="{FF2B5EF4-FFF2-40B4-BE49-F238E27FC236}">
                <a16:creationId xmlns:a16="http://schemas.microsoft.com/office/drawing/2014/main" id="{88794448-C036-49C8-AF94-DE032ECDBD8A}"/>
              </a:ext>
            </a:extLst>
          </p:cNvPr>
          <p:cNvSpPr/>
          <p:nvPr/>
        </p:nvSpPr>
        <p:spPr>
          <a:xfrm>
            <a:off x="912314" y="4047645"/>
            <a:ext cx="10547849"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從觀察自心的運作開始練習：遇到事情時，請觀察並寫出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我的見解或情緒→→</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(2)</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我的行為反應→→（</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3</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）帶來的後果</a:t>
            </a:r>
          </a:p>
        </p:txBody>
      </p:sp>
      <p:graphicFrame>
        <p:nvGraphicFramePr>
          <p:cNvPr id="7" name="表格 6">
            <a:extLst>
              <a:ext uri="{FF2B5EF4-FFF2-40B4-BE49-F238E27FC236}">
                <a16:creationId xmlns:a16="http://schemas.microsoft.com/office/drawing/2014/main" id="{B8F46980-AEE5-4FF2-8319-5F30913BEBEB}"/>
              </a:ext>
            </a:extLst>
          </p:cNvPr>
          <p:cNvGraphicFramePr>
            <a:graphicFrameLocks noGrp="1"/>
          </p:cNvGraphicFramePr>
          <p:nvPr/>
        </p:nvGraphicFramePr>
        <p:xfrm>
          <a:off x="1108667" y="5172989"/>
          <a:ext cx="10155142" cy="7924800"/>
        </p:xfrm>
        <a:graphic>
          <a:graphicData uri="http://schemas.openxmlformats.org/drawingml/2006/table">
            <a:tbl>
              <a:tblPr firstRow="1" firstCol="1" bandRow="1">
                <a:tableStyleId>{5C22544A-7EE6-4342-B048-85BDC9FD1C3A}</a:tableStyleId>
              </a:tblPr>
              <a:tblGrid>
                <a:gridCol w="2042273">
                  <a:extLst>
                    <a:ext uri="{9D8B030D-6E8A-4147-A177-3AD203B41FA5}">
                      <a16:colId xmlns:a16="http://schemas.microsoft.com/office/drawing/2014/main" val="4165149094"/>
                    </a:ext>
                  </a:extLst>
                </a:gridCol>
                <a:gridCol w="2782111">
                  <a:extLst>
                    <a:ext uri="{9D8B030D-6E8A-4147-A177-3AD203B41FA5}">
                      <a16:colId xmlns:a16="http://schemas.microsoft.com/office/drawing/2014/main" val="2607617240"/>
                    </a:ext>
                  </a:extLst>
                </a:gridCol>
                <a:gridCol w="3238191">
                  <a:extLst>
                    <a:ext uri="{9D8B030D-6E8A-4147-A177-3AD203B41FA5}">
                      <a16:colId xmlns:a16="http://schemas.microsoft.com/office/drawing/2014/main" val="3762068250"/>
                    </a:ext>
                  </a:extLst>
                </a:gridCol>
                <a:gridCol w="2092567">
                  <a:extLst>
                    <a:ext uri="{9D8B030D-6E8A-4147-A177-3AD203B41FA5}">
                      <a16:colId xmlns:a16="http://schemas.microsoft.com/office/drawing/2014/main" val="2698223299"/>
                    </a:ext>
                  </a:extLst>
                </a:gridCol>
              </a:tblGrid>
              <a:tr h="0">
                <a:tc>
                  <a:txBody>
                    <a:bodyPr/>
                    <a:lstStyle/>
                    <a:p>
                      <a:pPr algn="ctr">
                        <a:spcAft>
                          <a:spcPts val="0"/>
                        </a:spcAft>
                      </a:pPr>
                      <a:r>
                        <a:rPr lang="zh-TW" sz="2000" b="1" u="sng" kern="0" dirty="0">
                          <a:solidFill>
                            <a:schemeClr val="tx1"/>
                          </a:solidFill>
                          <a:effectLst/>
                          <a:latin typeface="+mn-lt"/>
                          <a:ea typeface="微軟正黑體" panose="020B0604030504040204" pitchFamily="34" charset="-120"/>
                        </a:rPr>
                        <a:t>境界</a:t>
                      </a:r>
                      <a:endParaRPr lang="zh-TW" sz="2000" b="1" u="sng" kern="100" dirty="0">
                        <a:solidFill>
                          <a:schemeClr val="tx1"/>
                        </a:solidFill>
                        <a:effectLst/>
                        <a:latin typeface="+mn-lt"/>
                        <a:ea typeface="微軟正黑體" panose="020B0604030504040204" pitchFamily="34" charset="-120"/>
                      </a:endParaRPr>
                    </a:p>
                    <a:p>
                      <a:pPr algn="ctr">
                        <a:spcAft>
                          <a:spcPts val="0"/>
                        </a:spcAft>
                      </a:pPr>
                      <a:r>
                        <a:rPr lang="zh-TW" sz="2000" b="0" kern="0" dirty="0">
                          <a:solidFill>
                            <a:schemeClr val="tx1"/>
                          </a:solidFill>
                          <a:effectLst/>
                          <a:latin typeface="+mn-lt"/>
                          <a:ea typeface="微軟正黑體" panose="020B0604030504040204" pitchFamily="34" charset="-120"/>
                        </a:rPr>
                        <a:t>寫出自己面對的</a:t>
                      </a:r>
                      <a:endParaRPr lang="zh-TW" sz="2000" b="0" kern="100" dirty="0">
                        <a:solidFill>
                          <a:schemeClr val="tx1"/>
                        </a:solidFill>
                        <a:effectLst/>
                        <a:latin typeface="+mn-lt"/>
                        <a:ea typeface="微軟正黑體" panose="020B0604030504040204" pitchFamily="34" charset="-120"/>
                      </a:endParaRPr>
                    </a:p>
                    <a:p>
                      <a:pPr algn="ctr">
                        <a:spcAft>
                          <a:spcPts val="0"/>
                        </a:spcAft>
                      </a:pPr>
                      <a:r>
                        <a:rPr lang="zh-TW" sz="2000" b="0" kern="0" dirty="0">
                          <a:solidFill>
                            <a:schemeClr val="tx1"/>
                          </a:solidFill>
                          <a:effectLst/>
                          <a:latin typeface="+mn-lt"/>
                          <a:ea typeface="微軟正黑體" panose="020B0604030504040204" pitchFamily="34" charset="-120"/>
                        </a:rPr>
                        <a:t>某一個人或事件</a:t>
                      </a:r>
                      <a:endParaRPr lang="zh-TW" sz="2000" b="0" kern="100" dirty="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en-US" sz="2000" b="1" u="sng" kern="0" dirty="0">
                          <a:solidFill>
                            <a:schemeClr val="tx1"/>
                          </a:solidFill>
                          <a:effectLst/>
                          <a:latin typeface="+mn-lt"/>
                          <a:ea typeface="微軟正黑體" panose="020B0604030504040204" pitchFamily="34" charset="-120"/>
                        </a:rPr>
                        <a:t>1</a:t>
                      </a:r>
                      <a:r>
                        <a:rPr lang="zh-TW" sz="2000" b="1" u="sng" kern="0" dirty="0">
                          <a:solidFill>
                            <a:schemeClr val="tx1"/>
                          </a:solidFill>
                          <a:effectLst/>
                          <a:latin typeface="+mn-lt"/>
                          <a:ea typeface="微軟正黑體" panose="020B0604030504040204" pitchFamily="34" charset="-120"/>
                        </a:rPr>
                        <a:t>我的見解或情緒</a:t>
                      </a:r>
                      <a:endParaRPr lang="zh-TW" sz="2000" b="1" u="sng" kern="100" dirty="0">
                        <a:solidFill>
                          <a:schemeClr val="tx1"/>
                        </a:solidFill>
                        <a:effectLst/>
                        <a:latin typeface="+mn-lt"/>
                        <a:ea typeface="微軟正黑體" panose="020B0604030504040204" pitchFamily="34" charset="-120"/>
                      </a:endParaRPr>
                    </a:p>
                    <a:p>
                      <a:pPr algn="ctr">
                        <a:spcAft>
                          <a:spcPts val="0"/>
                        </a:spcAft>
                      </a:pPr>
                      <a:r>
                        <a:rPr lang="zh-TW" sz="2000" b="0" kern="0" dirty="0">
                          <a:solidFill>
                            <a:schemeClr val="tx1"/>
                          </a:solidFill>
                          <a:effectLst/>
                          <a:latin typeface="+mn-lt"/>
                          <a:ea typeface="微軟正黑體" panose="020B0604030504040204" pitchFamily="34" charset="-120"/>
                        </a:rPr>
                        <a:t>我用什麼見解去看境界</a:t>
                      </a:r>
                      <a:endParaRPr lang="zh-TW" sz="2000" b="0" kern="100" dirty="0">
                        <a:solidFill>
                          <a:schemeClr val="tx1"/>
                        </a:solidFill>
                        <a:effectLst/>
                        <a:latin typeface="+mn-lt"/>
                        <a:ea typeface="微軟正黑體" panose="020B0604030504040204" pitchFamily="34" charset="-120"/>
                      </a:endParaRPr>
                    </a:p>
                    <a:p>
                      <a:pPr algn="ctr">
                        <a:spcAft>
                          <a:spcPts val="0"/>
                        </a:spcAft>
                      </a:pPr>
                      <a:r>
                        <a:rPr lang="en-US" sz="2000" b="0" kern="0" dirty="0" err="1">
                          <a:solidFill>
                            <a:schemeClr val="tx1"/>
                          </a:solidFill>
                          <a:effectLst/>
                          <a:latin typeface="+mn-lt"/>
                          <a:ea typeface="微軟正黑體" panose="020B0604030504040204" pitchFamily="34" charset="-120"/>
                        </a:rPr>
                        <a:t>或產生什麼情緒感受</a:t>
                      </a:r>
                      <a:endParaRPr lang="zh-TW" sz="2000" b="0" kern="100" dirty="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en-US" sz="2000" b="1" u="sng" kern="0" dirty="0">
                          <a:solidFill>
                            <a:schemeClr val="tx1"/>
                          </a:solidFill>
                          <a:effectLst/>
                          <a:latin typeface="+mn-lt"/>
                          <a:ea typeface="微軟正黑體" panose="020B0604030504040204" pitchFamily="34" charset="-120"/>
                        </a:rPr>
                        <a:t>2</a:t>
                      </a:r>
                      <a:r>
                        <a:rPr lang="zh-TW" sz="2000" b="1" u="sng" kern="0" dirty="0">
                          <a:solidFill>
                            <a:schemeClr val="tx1"/>
                          </a:solidFill>
                          <a:effectLst/>
                          <a:latin typeface="+mn-lt"/>
                          <a:ea typeface="微軟正黑體" panose="020B0604030504040204" pitchFamily="34" charset="-120"/>
                        </a:rPr>
                        <a:t>我的行為反應</a:t>
                      </a:r>
                      <a:endParaRPr lang="zh-TW" sz="2000" b="1" u="sng" kern="100" dirty="0">
                        <a:solidFill>
                          <a:schemeClr val="tx1"/>
                        </a:solidFill>
                        <a:effectLst/>
                        <a:latin typeface="+mn-lt"/>
                        <a:ea typeface="微軟正黑體" panose="020B0604030504040204" pitchFamily="34" charset="-120"/>
                      </a:endParaRPr>
                    </a:p>
                    <a:p>
                      <a:pPr algn="ctr">
                        <a:spcAft>
                          <a:spcPts val="0"/>
                        </a:spcAft>
                      </a:pPr>
                      <a:r>
                        <a:rPr lang="zh-TW" sz="2000" b="0" kern="0" dirty="0">
                          <a:solidFill>
                            <a:schemeClr val="tx1"/>
                          </a:solidFill>
                          <a:effectLst/>
                          <a:latin typeface="+mn-lt"/>
                          <a:ea typeface="微軟正黑體" panose="020B0604030504040204" pitchFamily="34" charset="-120"/>
                        </a:rPr>
                        <a:t>因為見解或情緒而</a:t>
                      </a:r>
                      <a:endParaRPr lang="zh-TW" sz="2000" b="0" kern="100" dirty="0">
                        <a:solidFill>
                          <a:schemeClr val="tx1"/>
                        </a:solidFill>
                        <a:effectLst/>
                        <a:latin typeface="+mn-lt"/>
                        <a:ea typeface="微軟正黑體" panose="020B0604030504040204" pitchFamily="34" charset="-120"/>
                      </a:endParaRPr>
                    </a:p>
                    <a:p>
                      <a:pPr algn="ctr">
                        <a:spcAft>
                          <a:spcPts val="0"/>
                        </a:spcAft>
                      </a:pPr>
                      <a:r>
                        <a:rPr lang="zh-TW" sz="2000" b="0" kern="0" dirty="0">
                          <a:solidFill>
                            <a:schemeClr val="tx1"/>
                          </a:solidFill>
                          <a:effectLst/>
                          <a:latin typeface="+mn-lt"/>
                          <a:ea typeface="微軟正黑體" panose="020B0604030504040204" pitchFamily="34" charset="-120"/>
                        </a:rPr>
                        <a:t>引發什麼行為反應―</a:t>
                      </a:r>
                      <a:endParaRPr lang="zh-TW" sz="2000" b="0" kern="100" dirty="0">
                        <a:solidFill>
                          <a:schemeClr val="tx1"/>
                        </a:solidFill>
                        <a:effectLst/>
                        <a:latin typeface="+mn-lt"/>
                        <a:ea typeface="微軟正黑體" panose="020B0604030504040204" pitchFamily="34" charset="-120"/>
                      </a:endParaRPr>
                    </a:p>
                    <a:p>
                      <a:pPr algn="ctr">
                        <a:spcAft>
                          <a:spcPts val="0"/>
                        </a:spcAft>
                      </a:pPr>
                      <a:r>
                        <a:rPr lang="zh-TW" sz="2000" b="0" kern="0" dirty="0">
                          <a:solidFill>
                            <a:schemeClr val="tx1"/>
                          </a:solidFill>
                          <a:effectLst/>
                          <a:latin typeface="+mn-lt"/>
                          <a:ea typeface="微軟正黑體" panose="020B0604030504040204" pitchFamily="34" charset="-120"/>
                        </a:rPr>
                        <a:t>想些什麼？或說些什麼？或做些什麼？</a:t>
                      </a:r>
                      <a:endParaRPr lang="zh-TW" sz="2000" b="0" kern="100" dirty="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en-US" sz="2000" b="1" u="sng" kern="0" dirty="0">
                          <a:solidFill>
                            <a:schemeClr val="tx1"/>
                          </a:solidFill>
                          <a:effectLst/>
                          <a:latin typeface="+mn-lt"/>
                          <a:ea typeface="微軟正黑體" panose="020B0604030504040204" pitchFamily="34" charset="-120"/>
                        </a:rPr>
                        <a:t>3</a:t>
                      </a:r>
                      <a:r>
                        <a:rPr lang="zh-TW" sz="2000" b="1" u="sng" kern="0" dirty="0">
                          <a:solidFill>
                            <a:schemeClr val="tx1"/>
                          </a:solidFill>
                          <a:effectLst/>
                          <a:latin typeface="+mn-lt"/>
                          <a:ea typeface="微軟正黑體" panose="020B0604030504040204" pitchFamily="34" charset="-120"/>
                        </a:rPr>
                        <a:t>帶來後果</a:t>
                      </a:r>
                      <a:endParaRPr lang="zh-TW" sz="2000" b="1" u="sng" kern="100" dirty="0">
                        <a:solidFill>
                          <a:schemeClr val="tx1"/>
                        </a:solidFill>
                        <a:effectLst/>
                        <a:latin typeface="+mn-lt"/>
                        <a:ea typeface="微軟正黑體" panose="020B0604030504040204" pitchFamily="34" charset="-120"/>
                      </a:endParaRPr>
                    </a:p>
                    <a:p>
                      <a:pPr algn="ctr">
                        <a:spcAft>
                          <a:spcPts val="0"/>
                        </a:spcAft>
                      </a:pPr>
                      <a:r>
                        <a:rPr lang="zh-TW" sz="2000" b="0" kern="0" dirty="0">
                          <a:solidFill>
                            <a:schemeClr val="tx1"/>
                          </a:solidFill>
                          <a:effectLst/>
                          <a:latin typeface="+mn-lt"/>
                          <a:ea typeface="微軟正黑體" panose="020B0604030504040204" pitchFamily="34" charset="-120"/>
                        </a:rPr>
                        <a:t>行為反應帶來什麼新的痛苦或是快樂？</a:t>
                      </a:r>
                      <a:endParaRPr lang="zh-TW" sz="2000" b="0" kern="100" dirty="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extLst>
                  <a:ext uri="{0D108BD9-81ED-4DB2-BD59-A6C34878D82A}">
                    <a16:rowId xmlns:a16="http://schemas.microsoft.com/office/drawing/2014/main" val="4201229234"/>
                  </a:ext>
                </a:extLst>
              </a:tr>
              <a:tr h="0">
                <a:tc>
                  <a:txBody>
                    <a:bodyPr/>
                    <a:lstStyle/>
                    <a:p>
                      <a:pPr>
                        <a:spcAft>
                          <a:spcPts val="0"/>
                        </a:spcAft>
                      </a:pPr>
                      <a:r>
                        <a:rPr lang="en-US" sz="2000" b="1" kern="0">
                          <a:solidFill>
                            <a:schemeClr val="tx1"/>
                          </a:solidFill>
                          <a:effectLst/>
                          <a:latin typeface="+mn-lt"/>
                          <a:ea typeface="微軟正黑體" panose="020B0604030504040204" pitchFamily="34" charset="-120"/>
                        </a:rPr>
                        <a:t>1.</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000" b="1" kern="0" dirty="0">
                          <a:solidFill>
                            <a:schemeClr val="tx1"/>
                          </a:solidFill>
                          <a:effectLst/>
                          <a:latin typeface="+mn-lt"/>
                          <a:ea typeface="微軟正黑體" panose="020B0604030504040204" pitchFamily="34" charset="-120"/>
                        </a:rPr>
                        <a:t> </a:t>
                      </a:r>
                      <a:endParaRPr lang="zh-TW" sz="2000" b="1" kern="100" dirty="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887819"/>
                  </a:ext>
                </a:extLst>
              </a:tr>
              <a:tr h="0">
                <a:tc>
                  <a:txBody>
                    <a:bodyPr/>
                    <a:lstStyle/>
                    <a:p>
                      <a:pPr>
                        <a:spcAft>
                          <a:spcPts val="0"/>
                        </a:spcAft>
                      </a:pPr>
                      <a:r>
                        <a:rPr lang="en-US" sz="2000" b="1" kern="0">
                          <a:solidFill>
                            <a:schemeClr val="tx1"/>
                          </a:solidFill>
                          <a:effectLst/>
                          <a:latin typeface="+mn-lt"/>
                          <a:ea typeface="微軟正黑體" panose="020B0604030504040204" pitchFamily="34" charset="-120"/>
                        </a:rPr>
                        <a:t>2.</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9065109"/>
                  </a:ext>
                </a:extLst>
              </a:tr>
              <a:tr h="0">
                <a:tc>
                  <a:txBody>
                    <a:bodyPr/>
                    <a:lstStyle/>
                    <a:p>
                      <a:pPr>
                        <a:spcAft>
                          <a:spcPts val="0"/>
                        </a:spcAft>
                      </a:pPr>
                      <a:r>
                        <a:rPr lang="en-US" sz="2000" b="1" kern="0">
                          <a:solidFill>
                            <a:schemeClr val="tx1"/>
                          </a:solidFill>
                          <a:effectLst/>
                          <a:latin typeface="+mn-lt"/>
                          <a:ea typeface="微軟正黑體" panose="020B0604030504040204" pitchFamily="34" charset="-120"/>
                        </a:rPr>
                        <a:t>3.</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endParaRPr>
                    </a:p>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000" b="1" kern="0">
                          <a:solidFill>
                            <a:schemeClr val="tx1"/>
                          </a:solidFill>
                          <a:effectLst/>
                          <a:latin typeface="+mn-lt"/>
                          <a:ea typeface="微軟正黑體" panose="020B0604030504040204" pitchFamily="34" charset="-120"/>
                        </a:rPr>
                        <a:t> </a:t>
                      </a:r>
                      <a:endParaRPr lang="zh-TW" sz="2000" b="1" kern="10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000" b="1" kern="0" dirty="0">
                          <a:solidFill>
                            <a:schemeClr val="tx1"/>
                          </a:solidFill>
                          <a:effectLst/>
                          <a:latin typeface="+mn-lt"/>
                          <a:ea typeface="微軟正黑體" panose="020B0604030504040204" pitchFamily="34" charset="-120"/>
                        </a:rPr>
                        <a:t> </a:t>
                      </a:r>
                      <a:endParaRPr lang="zh-TW" sz="2000" b="1" kern="100" dirty="0">
                        <a:solidFill>
                          <a:schemeClr val="tx1"/>
                        </a:solidFill>
                        <a:effectLst/>
                        <a:latin typeface="+mn-lt"/>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7920562"/>
                  </a:ext>
                </a:extLst>
              </a:tr>
            </a:tbl>
          </a:graphicData>
        </a:graphic>
      </p:graphicFrame>
      <p:sp>
        <p:nvSpPr>
          <p:cNvPr id="8" name="投影片編號版面配置區 1">
            <a:extLst>
              <a:ext uri="{FF2B5EF4-FFF2-40B4-BE49-F238E27FC236}">
                <a16:creationId xmlns:a16="http://schemas.microsoft.com/office/drawing/2014/main" id="{B747144E-4134-405F-BEC5-C92473461C2B}"/>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2916216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AF605DF8-50A1-461A-9E6C-5A755328D5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258</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4D073DD2-3D50-410D-B549-8055CDE30AA5}"/>
              </a:ext>
            </a:extLst>
          </p:cNvPr>
          <p:cNvSpPr/>
          <p:nvPr/>
        </p:nvSpPr>
        <p:spPr>
          <a:xfrm>
            <a:off x="623887" y="1829785"/>
            <a:ext cx="4185761"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幸福的認知－念恩練習學習單</a:t>
            </a:r>
          </a:p>
        </p:txBody>
      </p:sp>
      <p:sp>
        <p:nvSpPr>
          <p:cNvPr id="5" name="矩形 4">
            <a:extLst>
              <a:ext uri="{FF2B5EF4-FFF2-40B4-BE49-F238E27FC236}">
                <a16:creationId xmlns:a16="http://schemas.microsoft.com/office/drawing/2014/main" id="{B048D2EE-1B75-4C57-AED7-5893198F845A}"/>
              </a:ext>
            </a:extLst>
          </p:cNvPr>
          <p:cNvSpPr/>
          <p:nvPr/>
        </p:nvSpPr>
        <p:spPr>
          <a:xfrm>
            <a:off x="2117564" y="2434924"/>
            <a:ext cx="8340745" cy="1318374"/>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幸福的覺察 ─ 念恩練習學習單</a:t>
            </a:r>
            <a:r>
              <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發現爸媽的好</a:t>
            </a:r>
            <a:r>
              <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年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班  座號：</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姓名：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____________</a:t>
            </a:r>
            <a:endPar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endParaRPr>
          </a:p>
        </p:txBody>
      </p:sp>
      <p:graphicFrame>
        <p:nvGraphicFramePr>
          <p:cNvPr id="6" name="表格 5">
            <a:extLst>
              <a:ext uri="{FF2B5EF4-FFF2-40B4-BE49-F238E27FC236}">
                <a16:creationId xmlns:a16="http://schemas.microsoft.com/office/drawing/2014/main" id="{189BE6EF-D111-486B-9B3F-498A1E40EDDA}"/>
              </a:ext>
            </a:extLst>
          </p:cNvPr>
          <p:cNvGraphicFramePr>
            <a:graphicFrameLocks noGrp="1"/>
          </p:cNvGraphicFramePr>
          <p:nvPr/>
        </p:nvGraphicFramePr>
        <p:xfrm>
          <a:off x="1037617" y="4205964"/>
          <a:ext cx="10116766" cy="9875520"/>
        </p:xfrm>
        <a:graphic>
          <a:graphicData uri="http://schemas.openxmlformats.org/drawingml/2006/table">
            <a:tbl>
              <a:tblPr firstRow="1" firstCol="1" bandRow="1">
                <a:tableStyleId>{5C22544A-7EE6-4342-B048-85BDC9FD1C3A}</a:tableStyleId>
              </a:tblPr>
              <a:tblGrid>
                <a:gridCol w="1708839">
                  <a:extLst>
                    <a:ext uri="{9D8B030D-6E8A-4147-A177-3AD203B41FA5}">
                      <a16:colId xmlns:a16="http://schemas.microsoft.com/office/drawing/2014/main" val="1137704396"/>
                    </a:ext>
                  </a:extLst>
                </a:gridCol>
                <a:gridCol w="1423467">
                  <a:extLst>
                    <a:ext uri="{9D8B030D-6E8A-4147-A177-3AD203B41FA5}">
                      <a16:colId xmlns:a16="http://schemas.microsoft.com/office/drawing/2014/main" val="4222674792"/>
                    </a:ext>
                  </a:extLst>
                </a:gridCol>
                <a:gridCol w="1498060">
                  <a:extLst>
                    <a:ext uri="{9D8B030D-6E8A-4147-A177-3AD203B41FA5}">
                      <a16:colId xmlns:a16="http://schemas.microsoft.com/office/drawing/2014/main" val="3131037647"/>
                    </a:ext>
                  </a:extLst>
                </a:gridCol>
                <a:gridCol w="2213781">
                  <a:extLst>
                    <a:ext uri="{9D8B030D-6E8A-4147-A177-3AD203B41FA5}">
                      <a16:colId xmlns:a16="http://schemas.microsoft.com/office/drawing/2014/main" val="2467267013"/>
                    </a:ext>
                  </a:extLst>
                </a:gridCol>
                <a:gridCol w="1870383">
                  <a:extLst>
                    <a:ext uri="{9D8B030D-6E8A-4147-A177-3AD203B41FA5}">
                      <a16:colId xmlns:a16="http://schemas.microsoft.com/office/drawing/2014/main" val="789363289"/>
                    </a:ext>
                  </a:extLst>
                </a:gridCol>
                <a:gridCol w="1402236">
                  <a:extLst>
                    <a:ext uri="{9D8B030D-6E8A-4147-A177-3AD203B41FA5}">
                      <a16:colId xmlns:a16="http://schemas.microsoft.com/office/drawing/2014/main" val="272871170"/>
                    </a:ext>
                  </a:extLst>
                </a:gridCol>
              </a:tblGrid>
              <a:tr h="0">
                <a:tc>
                  <a:txBody>
                    <a:bodyPr/>
                    <a:lstStyle/>
                    <a:p>
                      <a:pPr algn="ctr">
                        <a:spcAft>
                          <a:spcPts val="0"/>
                        </a:spcAft>
                      </a:pPr>
                      <a:r>
                        <a:rPr lang="en-US" sz="2400" kern="0" dirty="0">
                          <a:solidFill>
                            <a:schemeClr val="tx1"/>
                          </a:solidFill>
                          <a:effectLst/>
                          <a:latin typeface="+mn-lt"/>
                          <a:ea typeface="+mn-ea"/>
                        </a:rPr>
                        <a:t>爸媽常對我說的5句話</a:t>
                      </a:r>
                      <a:endParaRPr lang="zh-TW" sz="240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en-US" sz="2400" kern="0" dirty="0" err="1">
                          <a:solidFill>
                            <a:schemeClr val="tx1"/>
                          </a:solidFill>
                          <a:effectLst/>
                          <a:latin typeface="+mn-lt"/>
                          <a:ea typeface="+mn-ea"/>
                        </a:rPr>
                        <a:t>我的見解</a:t>
                      </a:r>
                      <a:endParaRPr lang="zh-TW" sz="2400" kern="100" dirty="0">
                        <a:solidFill>
                          <a:schemeClr val="tx1"/>
                        </a:solidFill>
                        <a:effectLst/>
                        <a:latin typeface="+mn-lt"/>
                        <a:ea typeface="+mn-ea"/>
                      </a:endParaRPr>
                    </a:p>
                    <a:p>
                      <a:pPr algn="ctr">
                        <a:spcAft>
                          <a:spcPts val="0"/>
                        </a:spcAft>
                      </a:pPr>
                      <a:r>
                        <a:rPr lang="en-US" sz="2400" kern="0" dirty="0" err="1">
                          <a:solidFill>
                            <a:schemeClr val="tx1"/>
                          </a:solidFill>
                          <a:effectLst/>
                          <a:latin typeface="+mn-lt"/>
                          <a:ea typeface="+mn-ea"/>
                        </a:rPr>
                        <a:t>或情緒</a:t>
                      </a:r>
                      <a:endParaRPr lang="zh-TW" sz="240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zh-TW" sz="2400" kern="0" dirty="0">
                          <a:solidFill>
                            <a:schemeClr val="tx1"/>
                          </a:solidFill>
                          <a:effectLst/>
                          <a:latin typeface="+mn-lt"/>
                          <a:ea typeface="+mn-ea"/>
                        </a:rPr>
                        <a:t>我的行為反應</a:t>
                      </a:r>
                      <a:endParaRPr lang="zh-TW" sz="2400" kern="100" dirty="0">
                        <a:solidFill>
                          <a:schemeClr val="tx1"/>
                        </a:solidFill>
                        <a:effectLst/>
                        <a:latin typeface="+mn-lt"/>
                        <a:ea typeface="+mn-ea"/>
                      </a:endParaRPr>
                    </a:p>
                    <a:p>
                      <a:pPr algn="ctr">
                        <a:spcAft>
                          <a:spcPts val="0"/>
                        </a:spcAft>
                      </a:pPr>
                      <a:r>
                        <a:rPr lang="zh-TW" sz="2400" b="0" kern="0" dirty="0">
                          <a:solidFill>
                            <a:schemeClr val="tx1"/>
                          </a:solidFill>
                          <a:effectLst/>
                          <a:latin typeface="+mn-lt"/>
                          <a:ea typeface="+mn-ea"/>
                        </a:rPr>
                        <a:t>想或說或做什麼</a:t>
                      </a:r>
                      <a:endParaRPr lang="zh-TW" sz="2400" b="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zh-TW" sz="2400" kern="0" dirty="0">
                          <a:solidFill>
                            <a:schemeClr val="tx1"/>
                          </a:solidFill>
                          <a:effectLst/>
                          <a:latin typeface="+mn-lt"/>
                          <a:ea typeface="+mn-ea"/>
                        </a:rPr>
                        <a:t>換位思考</a:t>
                      </a:r>
                      <a:endParaRPr lang="zh-TW" sz="2400" kern="100" dirty="0">
                        <a:solidFill>
                          <a:schemeClr val="tx1"/>
                        </a:solidFill>
                        <a:effectLst/>
                        <a:latin typeface="+mn-lt"/>
                        <a:ea typeface="+mn-ea"/>
                      </a:endParaRPr>
                    </a:p>
                    <a:p>
                      <a:pPr algn="ctr">
                        <a:spcAft>
                          <a:spcPts val="0"/>
                        </a:spcAft>
                      </a:pPr>
                      <a:r>
                        <a:rPr lang="zh-TW" sz="2400" b="0" kern="0" dirty="0">
                          <a:solidFill>
                            <a:schemeClr val="tx1"/>
                          </a:solidFill>
                          <a:effectLst/>
                          <a:latin typeface="+mn-lt"/>
                          <a:ea typeface="+mn-ea"/>
                        </a:rPr>
                        <a:t>為他找一個好的理由</a:t>
                      </a:r>
                      <a:endParaRPr lang="zh-TW" sz="2400" b="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zh-TW" sz="2400" kern="0" dirty="0">
                          <a:solidFill>
                            <a:schemeClr val="tx1"/>
                          </a:solidFill>
                          <a:effectLst/>
                          <a:latin typeface="+mn-lt"/>
                          <a:ea typeface="+mn-ea"/>
                        </a:rPr>
                        <a:t>發現美好</a:t>
                      </a:r>
                      <a:endParaRPr lang="zh-TW" sz="2400" kern="100" dirty="0">
                        <a:solidFill>
                          <a:schemeClr val="tx1"/>
                        </a:solidFill>
                        <a:effectLst/>
                        <a:latin typeface="+mn-lt"/>
                        <a:ea typeface="+mn-ea"/>
                      </a:endParaRPr>
                    </a:p>
                    <a:p>
                      <a:pPr algn="ctr">
                        <a:spcAft>
                          <a:spcPts val="0"/>
                        </a:spcAft>
                      </a:pPr>
                      <a:r>
                        <a:rPr lang="zh-TW" sz="2400" b="0" kern="0" dirty="0">
                          <a:solidFill>
                            <a:schemeClr val="tx1"/>
                          </a:solidFill>
                          <a:effectLst/>
                          <a:latin typeface="+mn-lt"/>
                          <a:ea typeface="+mn-ea"/>
                        </a:rPr>
                        <a:t>看到他好的一面</a:t>
                      </a:r>
                      <a:endParaRPr lang="zh-TW" sz="2400" b="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en-US" sz="2400" kern="0" dirty="0" err="1">
                          <a:solidFill>
                            <a:schemeClr val="tx1"/>
                          </a:solidFill>
                          <a:effectLst/>
                          <a:latin typeface="+mn-lt"/>
                          <a:ea typeface="+mn-ea"/>
                        </a:rPr>
                        <a:t>念他的恩</a:t>
                      </a:r>
                      <a:endParaRPr lang="zh-TW" sz="240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extLst>
                  <a:ext uri="{0D108BD9-81ED-4DB2-BD59-A6C34878D82A}">
                    <a16:rowId xmlns:a16="http://schemas.microsoft.com/office/drawing/2014/main" val="1954365589"/>
                  </a:ext>
                </a:extLst>
              </a:tr>
              <a:tr h="0">
                <a:tc>
                  <a:txBody>
                    <a:bodyPr/>
                    <a:lstStyle/>
                    <a:p>
                      <a:pPr>
                        <a:spcAft>
                          <a:spcPts val="0"/>
                        </a:spcAft>
                      </a:pPr>
                      <a:r>
                        <a:rPr lang="en-US" sz="2400" kern="0" dirty="0">
                          <a:solidFill>
                            <a:schemeClr val="tx1"/>
                          </a:solidFill>
                          <a:effectLst/>
                          <a:latin typeface="+mn-lt"/>
                          <a:ea typeface="+mn-ea"/>
                        </a:rPr>
                        <a:t>1</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089236"/>
                  </a:ext>
                </a:extLst>
              </a:tr>
              <a:tr h="0">
                <a:tc>
                  <a:txBody>
                    <a:bodyPr/>
                    <a:lstStyle/>
                    <a:p>
                      <a:pPr>
                        <a:spcAft>
                          <a:spcPts val="0"/>
                        </a:spcAft>
                      </a:pPr>
                      <a:r>
                        <a:rPr lang="en-US" sz="2400" kern="0" dirty="0">
                          <a:solidFill>
                            <a:schemeClr val="tx1"/>
                          </a:solidFill>
                          <a:effectLst/>
                          <a:latin typeface="+mn-lt"/>
                          <a:ea typeface="+mn-ea"/>
                        </a:rPr>
                        <a:t>2</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5681443"/>
                  </a:ext>
                </a:extLst>
              </a:tr>
              <a:tr h="0">
                <a:tc>
                  <a:txBody>
                    <a:bodyPr/>
                    <a:lstStyle/>
                    <a:p>
                      <a:pPr>
                        <a:spcAft>
                          <a:spcPts val="0"/>
                        </a:spcAft>
                      </a:pPr>
                      <a:r>
                        <a:rPr lang="en-US" sz="2400" kern="0" dirty="0">
                          <a:solidFill>
                            <a:schemeClr val="tx1"/>
                          </a:solidFill>
                          <a:effectLst/>
                          <a:latin typeface="+mn-lt"/>
                          <a:ea typeface="+mn-ea"/>
                        </a:rPr>
                        <a:t>3</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580841"/>
                  </a:ext>
                </a:extLst>
              </a:tr>
              <a:tr h="0">
                <a:tc>
                  <a:txBody>
                    <a:bodyPr/>
                    <a:lstStyle/>
                    <a:p>
                      <a:pPr>
                        <a:spcAft>
                          <a:spcPts val="0"/>
                        </a:spcAft>
                      </a:pPr>
                      <a:r>
                        <a:rPr lang="en-US" sz="2400" kern="0" dirty="0">
                          <a:solidFill>
                            <a:schemeClr val="tx1"/>
                          </a:solidFill>
                          <a:effectLst/>
                          <a:latin typeface="+mn-lt"/>
                          <a:ea typeface="+mn-ea"/>
                        </a:rPr>
                        <a:t>4</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1402249"/>
                  </a:ext>
                </a:extLst>
              </a:tr>
              <a:tr h="0">
                <a:tc>
                  <a:txBody>
                    <a:bodyPr/>
                    <a:lstStyle/>
                    <a:p>
                      <a:pPr>
                        <a:spcAft>
                          <a:spcPts val="0"/>
                        </a:spcAft>
                      </a:pPr>
                      <a:r>
                        <a:rPr lang="en-US" sz="2400" kern="0" dirty="0">
                          <a:solidFill>
                            <a:schemeClr val="tx1"/>
                          </a:solidFill>
                          <a:effectLst/>
                          <a:latin typeface="+mn-lt"/>
                          <a:ea typeface="+mn-ea"/>
                        </a:rPr>
                        <a:t>5</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573409"/>
                  </a:ext>
                </a:extLst>
              </a:tr>
            </a:tbl>
          </a:graphicData>
        </a:graphic>
      </p:graphicFrame>
      <p:sp>
        <p:nvSpPr>
          <p:cNvPr id="7" name="投影片編號版面配置區 1">
            <a:extLst>
              <a:ext uri="{FF2B5EF4-FFF2-40B4-BE49-F238E27FC236}">
                <a16:creationId xmlns:a16="http://schemas.microsoft.com/office/drawing/2014/main" id="{9842F7F5-8B0A-4893-AE94-8E0BF0A599ED}"/>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2634272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91A37B4A-BD9B-4A7A-A70E-3681AA4BC4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259</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E06A9C3E-FE49-4229-9A1A-1F90E7FE2414}"/>
              </a:ext>
            </a:extLst>
          </p:cNvPr>
          <p:cNvSpPr/>
          <p:nvPr/>
        </p:nvSpPr>
        <p:spPr>
          <a:xfrm>
            <a:off x="623887" y="1829785"/>
            <a:ext cx="4185761"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幸福的認知－念恩練習學習單</a:t>
            </a:r>
          </a:p>
        </p:txBody>
      </p:sp>
      <p:sp>
        <p:nvSpPr>
          <p:cNvPr id="5" name="矩形 4">
            <a:extLst>
              <a:ext uri="{FF2B5EF4-FFF2-40B4-BE49-F238E27FC236}">
                <a16:creationId xmlns:a16="http://schemas.microsoft.com/office/drawing/2014/main" id="{66F5EDD1-54FD-420B-AA14-ED56696E9009}"/>
              </a:ext>
            </a:extLst>
          </p:cNvPr>
          <p:cNvSpPr/>
          <p:nvPr/>
        </p:nvSpPr>
        <p:spPr>
          <a:xfrm>
            <a:off x="2117564" y="2434924"/>
            <a:ext cx="8340745" cy="1318374"/>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幸福的覺察 ─ 念恩練習學習單</a:t>
            </a:r>
            <a:r>
              <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發現師友的好</a:t>
            </a:r>
            <a:r>
              <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年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班  座號：</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姓名： </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____________</a:t>
            </a:r>
            <a:endPar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endParaRPr>
          </a:p>
        </p:txBody>
      </p:sp>
      <p:graphicFrame>
        <p:nvGraphicFramePr>
          <p:cNvPr id="6" name="表格 5">
            <a:extLst>
              <a:ext uri="{FF2B5EF4-FFF2-40B4-BE49-F238E27FC236}">
                <a16:creationId xmlns:a16="http://schemas.microsoft.com/office/drawing/2014/main" id="{0E8B3ADF-776B-4CF3-A95D-96DDA673306F}"/>
              </a:ext>
            </a:extLst>
          </p:cNvPr>
          <p:cNvGraphicFramePr>
            <a:graphicFrameLocks noGrp="1"/>
          </p:cNvGraphicFramePr>
          <p:nvPr/>
        </p:nvGraphicFramePr>
        <p:xfrm>
          <a:off x="1037617" y="4205964"/>
          <a:ext cx="10116766" cy="9875520"/>
        </p:xfrm>
        <a:graphic>
          <a:graphicData uri="http://schemas.openxmlformats.org/drawingml/2006/table">
            <a:tbl>
              <a:tblPr firstRow="1" firstCol="1" bandRow="1">
                <a:tableStyleId>{5C22544A-7EE6-4342-B048-85BDC9FD1C3A}</a:tableStyleId>
              </a:tblPr>
              <a:tblGrid>
                <a:gridCol w="1708839">
                  <a:extLst>
                    <a:ext uri="{9D8B030D-6E8A-4147-A177-3AD203B41FA5}">
                      <a16:colId xmlns:a16="http://schemas.microsoft.com/office/drawing/2014/main" val="1137704396"/>
                    </a:ext>
                  </a:extLst>
                </a:gridCol>
                <a:gridCol w="1423467">
                  <a:extLst>
                    <a:ext uri="{9D8B030D-6E8A-4147-A177-3AD203B41FA5}">
                      <a16:colId xmlns:a16="http://schemas.microsoft.com/office/drawing/2014/main" val="4222674792"/>
                    </a:ext>
                  </a:extLst>
                </a:gridCol>
                <a:gridCol w="1498060">
                  <a:extLst>
                    <a:ext uri="{9D8B030D-6E8A-4147-A177-3AD203B41FA5}">
                      <a16:colId xmlns:a16="http://schemas.microsoft.com/office/drawing/2014/main" val="3131037647"/>
                    </a:ext>
                  </a:extLst>
                </a:gridCol>
                <a:gridCol w="2213781">
                  <a:extLst>
                    <a:ext uri="{9D8B030D-6E8A-4147-A177-3AD203B41FA5}">
                      <a16:colId xmlns:a16="http://schemas.microsoft.com/office/drawing/2014/main" val="2467267013"/>
                    </a:ext>
                  </a:extLst>
                </a:gridCol>
                <a:gridCol w="1870383">
                  <a:extLst>
                    <a:ext uri="{9D8B030D-6E8A-4147-A177-3AD203B41FA5}">
                      <a16:colId xmlns:a16="http://schemas.microsoft.com/office/drawing/2014/main" val="789363289"/>
                    </a:ext>
                  </a:extLst>
                </a:gridCol>
                <a:gridCol w="1402236">
                  <a:extLst>
                    <a:ext uri="{9D8B030D-6E8A-4147-A177-3AD203B41FA5}">
                      <a16:colId xmlns:a16="http://schemas.microsoft.com/office/drawing/2014/main" val="272871170"/>
                    </a:ext>
                  </a:extLst>
                </a:gridCol>
              </a:tblGrid>
              <a:tr h="0">
                <a:tc>
                  <a:txBody>
                    <a:bodyPr/>
                    <a:lstStyle/>
                    <a:p>
                      <a:pPr algn="ctr">
                        <a:spcAft>
                          <a:spcPts val="0"/>
                        </a:spcAft>
                      </a:pPr>
                      <a:r>
                        <a:rPr lang="zh-TW" altLang="en-US" sz="2400" kern="0" dirty="0">
                          <a:solidFill>
                            <a:schemeClr val="tx1"/>
                          </a:solidFill>
                          <a:effectLst/>
                          <a:latin typeface="+mn-lt"/>
                          <a:ea typeface="+mn-ea"/>
                        </a:rPr>
                        <a:t>師友</a:t>
                      </a:r>
                      <a:r>
                        <a:rPr lang="en-US" sz="2400" kern="0" dirty="0">
                          <a:solidFill>
                            <a:schemeClr val="tx1"/>
                          </a:solidFill>
                          <a:effectLst/>
                          <a:latin typeface="+mn-lt"/>
                          <a:ea typeface="+mn-ea"/>
                        </a:rPr>
                        <a:t>常對我說的5句話</a:t>
                      </a:r>
                      <a:endParaRPr lang="zh-TW" sz="240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en-US" sz="2400" kern="0" dirty="0" err="1">
                          <a:solidFill>
                            <a:schemeClr val="tx1"/>
                          </a:solidFill>
                          <a:effectLst/>
                          <a:latin typeface="+mn-lt"/>
                          <a:ea typeface="+mn-ea"/>
                        </a:rPr>
                        <a:t>我的見解</a:t>
                      </a:r>
                      <a:endParaRPr lang="zh-TW" sz="2400" kern="100" dirty="0">
                        <a:solidFill>
                          <a:schemeClr val="tx1"/>
                        </a:solidFill>
                        <a:effectLst/>
                        <a:latin typeface="+mn-lt"/>
                        <a:ea typeface="+mn-ea"/>
                      </a:endParaRPr>
                    </a:p>
                    <a:p>
                      <a:pPr algn="ctr">
                        <a:spcAft>
                          <a:spcPts val="0"/>
                        </a:spcAft>
                      </a:pPr>
                      <a:r>
                        <a:rPr lang="en-US" sz="2400" kern="0" dirty="0" err="1">
                          <a:solidFill>
                            <a:schemeClr val="tx1"/>
                          </a:solidFill>
                          <a:effectLst/>
                          <a:latin typeface="+mn-lt"/>
                          <a:ea typeface="+mn-ea"/>
                        </a:rPr>
                        <a:t>或情緒</a:t>
                      </a:r>
                      <a:endParaRPr lang="zh-TW" sz="240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zh-TW" sz="2400" kern="0" dirty="0">
                          <a:solidFill>
                            <a:schemeClr val="tx1"/>
                          </a:solidFill>
                          <a:effectLst/>
                          <a:latin typeface="+mn-lt"/>
                          <a:ea typeface="+mn-ea"/>
                        </a:rPr>
                        <a:t>我的行為反應</a:t>
                      </a:r>
                      <a:endParaRPr lang="zh-TW" sz="2400" kern="100" dirty="0">
                        <a:solidFill>
                          <a:schemeClr val="tx1"/>
                        </a:solidFill>
                        <a:effectLst/>
                        <a:latin typeface="+mn-lt"/>
                        <a:ea typeface="+mn-ea"/>
                      </a:endParaRPr>
                    </a:p>
                    <a:p>
                      <a:pPr algn="ctr">
                        <a:spcAft>
                          <a:spcPts val="0"/>
                        </a:spcAft>
                      </a:pPr>
                      <a:r>
                        <a:rPr lang="zh-TW" sz="2400" b="0" kern="0" dirty="0">
                          <a:solidFill>
                            <a:schemeClr val="tx1"/>
                          </a:solidFill>
                          <a:effectLst/>
                          <a:latin typeface="+mn-lt"/>
                          <a:ea typeface="+mn-ea"/>
                        </a:rPr>
                        <a:t>想或說或做什麼</a:t>
                      </a:r>
                      <a:endParaRPr lang="zh-TW" sz="2400" b="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zh-TW" sz="2400" kern="0" dirty="0">
                          <a:solidFill>
                            <a:schemeClr val="tx1"/>
                          </a:solidFill>
                          <a:effectLst/>
                          <a:latin typeface="+mn-lt"/>
                          <a:ea typeface="+mn-ea"/>
                        </a:rPr>
                        <a:t>換位思考</a:t>
                      </a:r>
                      <a:endParaRPr lang="zh-TW" sz="2400" kern="100" dirty="0">
                        <a:solidFill>
                          <a:schemeClr val="tx1"/>
                        </a:solidFill>
                        <a:effectLst/>
                        <a:latin typeface="+mn-lt"/>
                        <a:ea typeface="+mn-ea"/>
                      </a:endParaRPr>
                    </a:p>
                    <a:p>
                      <a:pPr algn="ctr">
                        <a:spcAft>
                          <a:spcPts val="0"/>
                        </a:spcAft>
                      </a:pPr>
                      <a:r>
                        <a:rPr lang="zh-TW" sz="2400" b="0" kern="0" dirty="0">
                          <a:solidFill>
                            <a:schemeClr val="tx1"/>
                          </a:solidFill>
                          <a:effectLst/>
                          <a:latin typeface="+mn-lt"/>
                          <a:ea typeface="+mn-ea"/>
                        </a:rPr>
                        <a:t>為他找一個好的理由</a:t>
                      </a:r>
                      <a:endParaRPr lang="zh-TW" sz="2400" b="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zh-TW" sz="2400" kern="0" dirty="0">
                          <a:solidFill>
                            <a:schemeClr val="tx1"/>
                          </a:solidFill>
                          <a:effectLst/>
                          <a:latin typeface="+mn-lt"/>
                          <a:ea typeface="+mn-ea"/>
                        </a:rPr>
                        <a:t>發現美好</a:t>
                      </a:r>
                      <a:endParaRPr lang="zh-TW" sz="2400" kern="100" dirty="0">
                        <a:solidFill>
                          <a:schemeClr val="tx1"/>
                        </a:solidFill>
                        <a:effectLst/>
                        <a:latin typeface="+mn-lt"/>
                        <a:ea typeface="+mn-ea"/>
                      </a:endParaRPr>
                    </a:p>
                    <a:p>
                      <a:pPr algn="ctr">
                        <a:spcAft>
                          <a:spcPts val="0"/>
                        </a:spcAft>
                      </a:pPr>
                      <a:r>
                        <a:rPr lang="zh-TW" sz="2400" b="0" kern="0" dirty="0">
                          <a:solidFill>
                            <a:schemeClr val="tx1"/>
                          </a:solidFill>
                          <a:effectLst/>
                          <a:latin typeface="+mn-lt"/>
                          <a:ea typeface="+mn-ea"/>
                        </a:rPr>
                        <a:t>看到他好的一面</a:t>
                      </a:r>
                      <a:endParaRPr lang="zh-TW" sz="2400" b="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ctr">
                        <a:spcAft>
                          <a:spcPts val="0"/>
                        </a:spcAft>
                      </a:pPr>
                      <a:r>
                        <a:rPr lang="en-US" sz="2400" kern="0" dirty="0" err="1">
                          <a:solidFill>
                            <a:schemeClr val="tx1"/>
                          </a:solidFill>
                          <a:effectLst/>
                          <a:latin typeface="+mn-lt"/>
                          <a:ea typeface="+mn-ea"/>
                        </a:rPr>
                        <a:t>念他的恩</a:t>
                      </a:r>
                      <a:endParaRPr lang="zh-TW" sz="2400" kern="100" dirty="0">
                        <a:solidFill>
                          <a:schemeClr val="tx1"/>
                        </a:solidFill>
                        <a:effectLst/>
                        <a:latin typeface="+mn-lt"/>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extLst>
                  <a:ext uri="{0D108BD9-81ED-4DB2-BD59-A6C34878D82A}">
                    <a16:rowId xmlns:a16="http://schemas.microsoft.com/office/drawing/2014/main" val="1954365589"/>
                  </a:ext>
                </a:extLst>
              </a:tr>
              <a:tr h="0">
                <a:tc>
                  <a:txBody>
                    <a:bodyPr/>
                    <a:lstStyle/>
                    <a:p>
                      <a:pPr>
                        <a:spcAft>
                          <a:spcPts val="0"/>
                        </a:spcAft>
                      </a:pPr>
                      <a:r>
                        <a:rPr lang="en-US" sz="2400" kern="0" dirty="0">
                          <a:solidFill>
                            <a:schemeClr val="tx1"/>
                          </a:solidFill>
                          <a:effectLst/>
                          <a:latin typeface="+mn-lt"/>
                          <a:ea typeface="+mn-ea"/>
                        </a:rPr>
                        <a:t>1</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0089236"/>
                  </a:ext>
                </a:extLst>
              </a:tr>
              <a:tr h="0">
                <a:tc>
                  <a:txBody>
                    <a:bodyPr/>
                    <a:lstStyle/>
                    <a:p>
                      <a:pPr>
                        <a:spcAft>
                          <a:spcPts val="0"/>
                        </a:spcAft>
                      </a:pPr>
                      <a:r>
                        <a:rPr lang="en-US" sz="2400" kern="0" dirty="0">
                          <a:solidFill>
                            <a:schemeClr val="tx1"/>
                          </a:solidFill>
                          <a:effectLst/>
                          <a:latin typeface="+mn-lt"/>
                          <a:ea typeface="+mn-ea"/>
                        </a:rPr>
                        <a:t>2</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5681443"/>
                  </a:ext>
                </a:extLst>
              </a:tr>
              <a:tr h="0">
                <a:tc>
                  <a:txBody>
                    <a:bodyPr/>
                    <a:lstStyle/>
                    <a:p>
                      <a:pPr>
                        <a:spcAft>
                          <a:spcPts val="0"/>
                        </a:spcAft>
                      </a:pPr>
                      <a:r>
                        <a:rPr lang="en-US" sz="2400" kern="0" dirty="0">
                          <a:solidFill>
                            <a:schemeClr val="tx1"/>
                          </a:solidFill>
                          <a:effectLst/>
                          <a:latin typeface="+mn-lt"/>
                          <a:ea typeface="+mn-ea"/>
                        </a:rPr>
                        <a:t>3</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7580841"/>
                  </a:ext>
                </a:extLst>
              </a:tr>
              <a:tr h="0">
                <a:tc>
                  <a:txBody>
                    <a:bodyPr/>
                    <a:lstStyle/>
                    <a:p>
                      <a:pPr>
                        <a:spcAft>
                          <a:spcPts val="0"/>
                        </a:spcAft>
                      </a:pPr>
                      <a:r>
                        <a:rPr lang="en-US" sz="2400" kern="0" dirty="0">
                          <a:solidFill>
                            <a:schemeClr val="tx1"/>
                          </a:solidFill>
                          <a:effectLst/>
                          <a:latin typeface="+mn-lt"/>
                          <a:ea typeface="+mn-ea"/>
                        </a:rPr>
                        <a:t>4</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1402249"/>
                  </a:ext>
                </a:extLst>
              </a:tr>
              <a:tr h="0">
                <a:tc>
                  <a:txBody>
                    <a:bodyPr/>
                    <a:lstStyle/>
                    <a:p>
                      <a:pPr>
                        <a:spcAft>
                          <a:spcPts val="0"/>
                        </a:spcAft>
                      </a:pPr>
                      <a:r>
                        <a:rPr lang="en-US" sz="2400" kern="0" dirty="0">
                          <a:solidFill>
                            <a:schemeClr val="tx1"/>
                          </a:solidFill>
                          <a:effectLst/>
                          <a:latin typeface="+mn-lt"/>
                          <a:ea typeface="+mn-ea"/>
                        </a:rPr>
                        <a:t>5</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endParaRPr>
                    </a:p>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a:solidFill>
                            <a:schemeClr val="tx1"/>
                          </a:solidFill>
                          <a:effectLst/>
                          <a:latin typeface="+mn-lt"/>
                          <a:ea typeface="+mn-ea"/>
                        </a:rPr>
                        <a:t> </a:t>
                      </a:r>
                      <a:endParaRPr lang="zh-TW" sz="2400" kern="10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2400" kern="0" dirty="0">
                          <a:solidFill>
                            <a:schemeClr val="tx1"/>
                          </a:solidFill>
                          <a:effectLst/>
                          <a:latin typeface="+mn-lt"/>
                          <a:ea typeface="+mn-ea"/>
                        </a:rPr>
                        <a:t> </a:t>
                      </a:r>
                      <a:endParaRPr lang="zh-TW" sz="2400" kern="100" dirty="0">
                        <a:solidFill>
                          <a:schemeClr val="tx1"/>
                        </a:solidFill>
                        <a:effectLst/>
                        <a:latin typeface="+mn-lt"/>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573409"/>
                  </a:ext>
                </a:extLst>
              </a:tr>
            </a:tbl>
          </a:graphicData>
        </a:graphic>
      </p:graphicFrame>
      <p:sp>
        <p:nvSpPr>
          <p:cNvPr id="7" name="投影片編號版面配置區 1">
            <a:extLst>
              <a:ext uri="{FF2B5EF4-FFF2-40B4-BE49-F238E27FC236}">
                <a16:creationId xmlns:a16="http://schemas.microsoft.com/office/drawing/2014/main" id="{6ED538EF-CD3D-4AE3-A4E2-B63848DE01E8}"/>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2382910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E0BCCB50-FC63-41D4-A87F-3C9A04C574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260</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3D2F358D-F473-4602-A094-E06684626698}"/>
              </a:ext>
            </a:extLst>
          </p:cNvPr>
          <p:cNvSpPr/>
          <p:nvPr/>
        </p:nvSpPr>
        <p:spPr>
          <a:xfrm>
            <a:off x="623887" y="1829785"/>
            <a:ext cx="4629794"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幸福的認知－</a:t>
            </a:r>
            <a:r>
              <a:rPr kumimoji="0" lang="en-US" altLang="zh-TW" sz="2400" b="1" i="0" u="none" strike="noStrike" kern="1200" cap="none" spc="0" normalizeH="0" baseline="0" noProof="0" dirty="0">
                <a:ln>
                  <a:noFill/>
                </a:ln>
                <a:solidFill>
                  <a:prstClr val="black"/>
                </a:solidFill>
                <a:effectLst/>
                <a:uLnTx/>
                <a:uFillTx/>
                <a:latin typeface="Times New Roman"/>
                <a:ea typeface="微軟正黑體"/>
                <a:cs typeface="+mn-cs"/>
              </a:rPr>
              <a:t>e</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起復蔬計畫學習單</a:t>
            </a:r>
          </a:p>
        </p:txBody>
      </p:sp>
      <p:sp>
        <p:nvSpPr>
          <p:cNvPr id="5" name="矩形 4">
            <a:extLst>
              <a:ext uri="{FF2B5EF4-FFF2-40B4-BE49-F238E27FC236}">
                <a16:creationId xmlns:a16="http://schemas.microsoft.com/office/drawing/2014/main" id="{5DB103FC-9CB6-40B6-8287-B2FAB1C4AEE1}"/>
              </a:ext>
            </a:extLst>
          </p:cNvPr>
          <p:cNvSpPr/>
          <p:nvPr/>
        </p:nvSpPr>
        <p:spPr>
          <a:xfrm>
            <a:off x="2689603" y="2403759"/>
            <a:ext cx="6981398" cy="1237070"/>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行善練習 ─ </a:t>
            </a:r>
            <a:r>
              <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rPr>
              <a:t>e</a:t>
            </a: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起復蔬計畫學習單</a:t>
            </a:r>
            <a:endPar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 年 </a:t>
            </a: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   班  座號：</a:t>
            </a: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_________</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姓名： </a:t>
            </a: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____________</a:t>
            </a:r>
            <a:endPar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endParaRPr>
          </a:p>
        </p:txBody>
      </p:sp>
      <p:pic>
        <p:nvPicPr>
          <p:cNvPr id="6" name="圖片 5">
            <a:extLst>
              <a:ext uri="{FF2B5EF4-FFF2-40B4-BE49-F238E27FC236}">
                <a16:creationId xmlns:a16="http://schemas.microsoft.com/office/drawing/2014/main" id="{2A14E260-4BEC-46DF-842A-C684DE73A8D3}"/>
              </a:ext>
            </a:extLst>
          </p:cNvPr>
          <p:cNvPicPr/>
          <p:nvPr/>
        </p:nvPicPr>
        <p:blipFill rotWithShape="1">
          <a:blip r:embed="rId2" cstate="print">
            <a:extLst>
              <a:ext uri="{28A0092B-C50C-407E-A947-70E740481C1C}">
                <a14:useLocalDpi xmlns:a14="http://schemas.microsoft.com/office/drawing/2010/main" val="0"/>
              </a:ext>
            </a:extLst>
          </a:blip>
          <a:srcRect l="1" t="7170" r="-965"/>
          <a:stretch/>
        </p:blipFill>
        <p:spPr bwMode="auto">
          <a:xfrm>
            <a:off x="1902296" y="3850573"/>
            <a:ext cx="8556013" cy="10916013"/>
          </a:xfrm>
          <a:prstGeom prst="rect">
            <a:avLst/>
          </a:prstGeom>
          <a:ln>
            <a:noFill/>
          </a:ln>
          <a:extLst>
            <a:ext uri="{53640926-AAD7-44D8-BBD7-CCE9431645EC}">
              <a14:shadowObscured xmlns:a14="http://schemas.microsoft.com/office/drawing/2010/main"/>
            </a:ext>
          </a:extLst>
        </p:spPr>
      </p:pic>
      <p:sp>
        <p:nvSpPr>
          <p:cNvPr id="7" name="投影片編號版面配置區 1">
            <a:extLst>
              <a:ext uri="{FF2B5EF4-FFF2-40B4-BE49-F238E27FC236}">
                <a16:creationId xmlns:a16="http://schemas.microsoft.com/office/drawing/2014/main" id="{50A8180E-6222-437C-8040-54F453006F82}"/>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2050573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73F6C0BC-F190-44F4-873C-D29134170A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261</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F3B5E125-3D66-4247-9C29-7474C63916FC}"/>
              </a:ext>
            </a:extLst>
          </p:cNvPr>
          <p:cNvSpPr/>
          <p:nvPr/>
        </p:nvSpPr>
        <p:spPr>
          <a:xfrm>
            <a:off x="623887" y="1829785"/>
            <a:ext cx="5363969"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幸福的認知－減塑行動</a:t>
            </a:r>
            <a:r>
              <a:rPr kumimoji="0" lang="en-US" altLang="zh-TW" sz="2400" b="1" i="0" u="none" strike="noStrike" kern="1200" cap="none" spc="0" normalizeH="0" baseline="0" noProof="0" dirty="0" err="1">
                <a:ln>
                  <a:noFill/>
                </a:ln>
                <a:solidFill>
                  <a:prstClr val="black"/>
                </a:solidFill>
                <a:effectLst/>
                <a:uLnTx/>
                <a:uFillTx/>
                <a:latin typeface="Times New Roman"/>
                <a:ea typeface="微軟正黑體"/>
                <a:cs typeface="+mn-cs"/>
              </a:rPr>
              <a:t>GoGoGo</a:t>
            </a: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學習單</a:t>
            </a:r>
          </a:p>
        </p:txBody>
      </p:sp>
      <p:sp>
        <p:nvSpPr>
          <p:cNvPr id="5" name="矩形 4">
            <a:extLst>
              <a:ext uri="{FF2B5EF4-FFF2-40B4-BE49-F238E27FC236}">
                <a16:creationId xmlns:a16="http://schemas.microsoft.com/office/drawing/2014/main" id="{C365E929-4B38-4849-9474-6A1CD8A6956A}"/>
              </a:ext>
            </a:extLst>
          </p:cNvPr>
          <p:cNvSpPr/>
          <p:nvPr/>
        </p:nvSpPr>
        <p:spPr>
          <a:xfrm>
            <a:off x="2689603" y="2403759"/>
            <a:ext cx="6981398" cy="1237070"/>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行善練習 ─ 減塑行動</a:t>
            </a:r>
            <a:r>
              <a:rPr kumimoji="0" lang="en-US" altLang="zh-TW" sz="3200" b="1" i="0" u="none" strike="noStrike" kern="1200" cap="none" spc="0" normalizeH="0" baseline="0" noProof="0" dirty="0" err="1">
                <a:ln>
                  <a:noFill/>
                </a:ln>
                <a:solidFill>
                  <a:prstClr val="black"/>
                </a:solidFill>
                <a:effectLst/>
                <a:uLnTx/>
                <a:uFillTx/>
                <a:latin typeface="Times New Roman"/>
                <a:ea typeface="微軟正黑體"/>
                <a:cs typeface="+mn-cs"/>
              </a:rPr>
              <a:t>GoGoGo</a:t>
            </a: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學習單</a:t>
            </a:r>
            <a:endParaRPr kumimoji="0" lang="en-US" altLang="zh-TW" sz="3200" b="1"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 年 </a:t>
            </a: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______</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   班  座號：</a:t>
            </a: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_________</a:t>
            </a: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姓名： </a:t>
            </a:r>
            <a:r>
              <a:rPr kumimoji="0" lang="en-US" altLang="zh-TW" sz="2000" b="0" i="0" u="none" strike="noStrike" kern="1200" cap="none" spc="0" normalizeH="0" baseline="0" noProof="0" dirty="0">
                <a:ln>
                  <a:noFill/>
                </a:ln>
                <a:solidFill>
                  <a:prstClr val="black"/>
                </a:solidFill>
                <a:effectLst/>
                <a:uLnTx/>
                <a:uFillTx/>
                <a:latin typeface="Times New Roman"/>
                <a:ea typeface="微軟正黑體"/>
                <a:cs typeface="+mn-cs"/>
              </a:rPr>
              <a:t>____________</a:t>
            </a:r>
            <a:endPar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endParaRPr>
          </a:p>
        </p:txBody>
      </p:sp>
      <p:pic>
        <p:nvPicPr>
          <p:cNvPr id="6" name="圖片 5">
            <a:extLst>
              <a:ext uri="{FF2B5EF4-FFF2-40B4-BE49-F238E27FC236}">
                <a16:creationId xmlns:a16="http://schemas.microsoft.com/office/drawing/2014/main" id="{07C04009-9AB4-4433-B90E-7A4351384748}"/>
              </a:ext>
            </a:extLst>
          </p:cNvPr>
          <p:cNvPicPr/>
          <p:nvPr/>
        </p:nvPicPr>
        <p:blipFill rotWithShape="1">
          <a:blip r:embed="rId2" cstate="print">
            <a:extLst>
              <a:ext uri="{28A0092B-C50C-407E-A947-70E740481C1C}">
                <a14:useLocalDpi xmlns:a14="http://schemas.microsoft.com/office/drawing/2010/main" val="0"/>
              </a:ext>
            </a:extLst>
          </a:blip>
          <a:srcRect l="-1" t="7323" r="267" b="4074"/>
          <a:stretch/>
        </p:blipFill>
        <p:spPr bwMode="auto">
          <a:xfrm>
            <a:off x="1834890" y="3753138"/>
            <a:ext cx="8612615" cy="10955083"/>
          </a:xfrm>
          <a:prstGeom prst="rect">
            <a:avLst/>
          </a:prstGeom>
          <a:ln>
            <a:noFill/>
          </a:ln>
          <a:extLst>
            <a:ext uri="{53640926-AAD7-44D8-BBD7-CCE9431645EC}">
              <a14:shadowObscured xmlns:a14="http://schemas.microsoft.com/office/drawing/2010/main"/>
            </a:ext>
          </a:extLst>
        </p:spPr>
      </p:pic>
      <p:sp>
        <p:nvSpPr>
          <p:cNvPr id="7" name="投影片編號版面配置區 1">
            <a:extLst>
              <a:ext uri="{FF2B5EF4-FFF2-40B4-BE49-F238E27FC236}">
                <a16:creationId xmlns:a16="http://schemas.microsoft.com/office/drawing/2014/main" id="{3FD46EA1-D7C7-44A4-A51A-CA914524FD72}"/>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404091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70BC63FD-CB85-434D-8A00-B127CC3BCA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262</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C5327676-DB29-491C-8DD5-4E4B8D38740C}"/>
              </a:ext>
            </a:extLst>
          </p:cNvPr>
          <p:cNvSpPr/>
          <p:nvPr/>
        </p:nvSpPr>
        <p:spPr>
          <a:xfrm>
            <a:off x="623887" y="1829785"/>
            <a:ext cx="5416868"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幸福的實踐－服務學習行動方案計畫書</a:t>
            </a:r>
          </a:p>
        </p:txBody>
      </p:sp>
      <p:sp>
        <p:nvSpPr>
          <p:cNvPr id="5" name="矩形 4">
            <a:extLst>
              <a:ext uri="{FF2B5EF4-FFF2-40B4-BE49-F238E27FC236}">
                <a16:creationId xmlns:a16="http://schemas.microsoft.com/office/drawing/2014/main" id="{B1B4322A-81B0-4094-A5D1-1BDE99E06F03}"/>
              </a:ext>
            </a:extLst>
          </p:cNvPr>
          <p:cNvSpPr/>
          <p:nvPr/>
        </p:nvSpPr>
        <p:spPr>
          <a:xfrm>
            <a:off x="3830941" y="2403759"/>
            <a:ext cx="4698722" cy="742126"/>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服務學習行動方案計畫書</a:t>
            </a:r>
            <a:endPar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endParaRPr>
          </a:p>
        </p:txBody>
      </p:sp>
      <p:graphicFrame>
        <p:nvGraphicFramePr>
          <p:cNvPr id="6" name="表格 5">
            <a:extLst>
              <a:ext uri="{FF2B5EF4-FFF2-40B4-BE49-F238E27FC236}">
                <a16:creationId xmlns:a16="http://schemas.microsoft.com/office/drawing/2014/main" id="{966E971F-A111-4846-92B8-1138CE5A5732}"/>
              </a:ext>
            </a:extLst>
          </p:cNvPr>
          <p:cNvGraphicFramePr>
            <a:graphicFrameLocks noGrp="1"/>
          </p:cNvGraphicFramePr>
          <p:nvPr/>
        </p:nvGraphicFramePr>
        <p:xfrm>
          <a:off x="1050588" y="3277648"/>
          <a:ext cx="10038945" cy="11168020"/>
        </p:xfrm>
        <a:graphic>
          <a:graphicData uri="http://schemas.openxmlformats.org/drawingml/2006/table">
            <a:tbl>
              <a:tblPr firstRow="1" firstCol="1" bandRow="1">
                <a:tableStyleId>{5C22544A-7EE6-4342-B048-85BDC9FD1C3A}</a:tableStyleId>
              </a:tblPr>
              <a:tblGrid>
                <a:gridCol w="1623475">
                  <a:extLst>
                    <a:ext uri="{9D8B030D-6E8A-4147-A177-3AD203B41FA5}">
                      <a16:colId xmlns:a16="http://schemas.microsoft.com/office/drawing/2014/main" val="714478044"/>
                    </a:ext>
                  </a:extLst>
                </a:gridCol>
                <a:gridCol w="3590550">
                  <a:extLst>
                    <a:ext uri="{9D8B030D-6E8A-4147-A177-3AD203B41FA5}">
                      <a16:colId xmlns:a16="http://schemas.microsoft.com/office/drawing/2014/main" val="2658290435"/>
                    </a:ext>
                  </a:extLst>
                </a:gridCol>
                <a:gridCol w="4824920">
                  <a:extLst>
                    <a:ext uri="{9D8B030D-6E8A-4147-A177-3AD203B41FA5}">
                      <a16:colId xmlns:a16="http://schemas.microsoft.com/office/drawing/2014/main" val="2659347379"/>
                    </a:ext>
                  </a:extLst>
                </a:gridCol>
              </a:tblGrid>
              <a:tr h="680887">
                <a:tc>
                  <a:txBody>
                    <a:bodyPr/>
                    <a:lstStyle/>
                    <a:p>
                      <a:pPr algn="ctr">
                        <a:spcAft>
                          <a:spcPts val="0"/>
                        </a:spcAft>
                      </a:pPr>
                      <a:r>
                        <a:rPr lang="en-US" sz="2400" b="1" kern="0" dirty="0" err="1">
                          <a:solidFill>
                            <a:schemeClr val="tx1"/>
                          </a:solidFill>
                          <a:effectLst/>
                          <a:latin typeface="微軟正黑體" panose="020B0604030504040204" pitchFamily="34" charset="-120"/>
                          <a:ea typeface="微軟正黑體" panose="020B0604030504040204" pitchFamily="34" charset="-120"/>
                        </a:rPr>
                        <a:t>方案名稱</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gridSpan="2">
                  <a:txBody>
                    <a:bodyPr/>
                    <a:lstStyle/>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840380873"/>
                  </a:ext>
                </a:extLst>
              </a:tr>
              <a:tr h="1137199">
                <a:tc>
                  <a:txBody>
                    <a:bodyPr/>
                    <a:lstStyle/>
                    <a:p>
                      <a:pPr algn="ctr">
                        <a:spcAft>
                          <a:spcPts val="0"/>
                        </a:spcAft>
                      </a:pPr>
                      <a:r>
                        <a:rPr lang="en-US" sz="2400" b="1" kern="0" dirty="0" err="1">
                          <a:solidFill>
                            <a:schemeClr val="tx1"/>
                          </a:solidFill>
                          <a:effectLst/>
                          <a:latin typeface="微軟正黑體" panose="020B0604030504040204" pitchFamily="34" charset="-120"/>
                          <a:ea typeface="微軟正黑體" panose="020B0604030504040204" pitchFamily="34" charset="-120"/>
                        </a:rPr>
                        <a:t>方案構想及目標</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gridSpan="2">
                  <a:txBody>
                    <a:bodyPr/>
                    <a:lstStyle/>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562828429"/>
                  </a:ext>
                </a:extLst>
              </a:tr>
              <a:tr h="812284">
                <a:tc>
                  <a:txBody>
                    <a:bodyPr/>
                    <a:lstStyle/>
                    <a:p>
                      <a:pPr algn="ctr">
                        <a:spcAft>
                          <a:spcPts val="0"/>
                        </a:spcAft>
                      </a:pPr>
                      <a:r>
                        <a:rPr lang="en-US" sz="2400" b="1" kern="0" dirty="0" err="1">
                          <a:solidFill>
                            <a:schemeClr val="tx1"/>
                          </a:solidFill>
                          <a:effectLst/>
                          <a:latin typeface="微軟正黑體" panose="020B0604030504040204" pitchFamily="34" charset="-120"/>
                          <a:ea typeface="微軟正黑體" panose="020B0604030504040204" pitchFamily="34" charset="-120"/>
                        </a:rPr>
                        <a:t>執行團隊</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gridSpan="2">
                  <a:txBody>
                    <a:bodyPr/>
                    <a:lstStyle/>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4171657715"/>
                  </a:ext>
                </a:extLst>
              </a:tr>
              <a:tr h="649829">
                <a:tc>
                  <a:txBody>
                    <a:bodyPr/>
                    <a:lstStyle/>
                    <a:p>
                      <a:pPr algn="ctr">
                        <a:spcAft>
                          <a:spcPts val="0"/>
                        </a:spcAft>
                      </a:pPr>
                      <a:r>
                        <a:rPr lang="en-US" sz="2400" b="1" kern="0" dirty="0" err="1">
                          <a:solidFill>
                            <a:schemeClr val="tx1"/>
                          </a:solidFill>
                          <a:effectLst/>
                          <a:latin typeface="微軟正黑體" panose="020B0604030504040204" pitchFamily="34" charset="-120"/>
                          <a:ea typeface="微軟正黑體" panose="020B0604030504040204" pitchFamily="34" charset="-120"/>
                        </a:rPr>
                        <a:t>執行期程</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gridSpan="2">
                  <a:txBody>
                    <a:bodyPr/>
                    <a:lstStyle/>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738289590"/>
                  </a:ext>
                </a:extLst>
              </a:tr>
              <a:tr h="731056">
                <a:tc>
                  <a:txBody>
                    <a:bodyPr/>
                    <a:lstStyle/>
                    <a:p>
                      <a:pPr algn="ctr">
                        <a:spcAft>
                          <a:spcPts val="0"/>
                        </a:spcAft>
                      </a:pPr>
                      <a:r>
                        <a:rPr lang="en-US" sz="2400" b="1" kern="0" dirty="0" err="1">
                          <a:solidFill>
                            <a:schemeClr val="tx1"/>
                          </a:solidFill>
                          <a:effectLst/>
                          <a:latin typeface="微軟正黑體" panose="020B0604030504040204" pitchFamily="34" charset="-120"/>
                          <a:ea typeface="微軟正黑體" panose="020B0604030504040204" pitchFamily="34" charset="-120"/>
                        </a:rPr>
                        <a:t>執行地點</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gridSpan="2">
                  <a:txBody>
                    <a:bodyPr/>
                    <a:lstStyle/>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157501558"/>
                  </a:ext>
                </a:extLst>
              </a:tr>
              <a:tr h="1269262">
                <a:tc>
                  <a:txBody>
                    <a:bodyPr/>
                    <a:lstStyle/>
                    <a:p>
                      <a:pPr algn="ctr">
                        <a:spcAft>
                          <a:spcPts val="0"/>
                        </a:spcAft>
                      </a:pPr>
                      <a:r>
                        <a:rPr lang="en-US" sz="2400" b="1" kern="0" dirty="0" err="1">
                          <a:solidFill>
                            <a:schemeClr val="tx1"/>
                          </a:solidFill>
                          <a:effectLst/>
                          <a:latin typeface="微軟正黑體" panose="020B0604030504040204" pitchFamily="34" charset="-120"/>
                          <a:ea typeface="微軟正黑體" panose="020B0604030504040204" pitchFamily="34" charset="-120"/>
                        </a:rPr>
                        <a:t>方案項目及內容</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gridSpan="2">
                  <a:txBody>
                    <a:bodyPr/>
                    <a:lstStyle/>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651786401"/>
                  </a:ext>
                </a:extLst>
              </a:tr>
              <a:tr h="954835">
                <a:tc rowSpan="4">
                  <a:txBody>
                    <a:bodyPr/>
                    <a:lstStyle/>
                    <a:p>
                      <a:pPr algn="ctr">
                        <a:spcAft>
                          <a:spcPts val="0"/>
                        </a:spcAft>
                      </a:pPr>
                      <a:r>
                        <a:rPr lang="en-US" sz="2400" b="1" kern="0" dirty="0" err="1">
                          <a:solidFill>
                            <a:schemeClr val="tx1"/>
                          </a:solidFill>
                          <a:effectLst/>
                          <a:latin typeface="微軟正黑體" panose="020B0604030504040204" pitchFamily="34" charset="-120"/>
                          <a:ea typeface="微軟正黑體" panose="020B0604030504040204" pitchFamily="34" charset="-120"/>
                        </a:rPr>
                        <a:t>實施策略</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l">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(一) </a:t>
                      </a:r>
                      <a:r>
                        <a:rPr lang="en-US" sz="2400" b="0" kern="0" dirty="0" err="1">
                          <a:solidFill>
                            <a:schemeClr val="tx1"/>
                          </a:solidFill>
                          <a:effectLst/>
                          <a:latin typeface="微軟正黑體" panose="020B0604030504040204" pitchFamily="34" charset="-120"/>
                          <a:ea typeface="微軟正黑體" panose="020B0604030504040204" pitchFamily="34" charset="-120"/>
                        </a:rPr>
                        <a:t>準備階段</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spcAft>
                          <a:spcPts val="0"/>
                        </a:spcAft>
                      </a:pP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3982865"/>
                  </a:ext>
                </a:extLst>
              </a:tr>
              <a:tr h="1259042">
                <a:tc vMerge="1">
                  <a:txBody>
                    <a:bodyPr/>
                    <a:lstStyle/>
                    <a:p>
                      <a:endParaRPr lang="zh-TW" altLang="en-US"/>
                    </a:p>
                  </a:txBody>
                  <a:tcPr/>
                </a:tc>
                <a:tc>
                  <a:txBody>
                    <a:bodyPr/>
                    <a:lstStyle/>
                    <a:p>
                      <a:pPr algn="l">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(二) </a:t>
                      </a:r>
                      <a:r>
                        <a:rPr lang="en-US" sz="2400" b="0" kern="0" dirty="0" err="1">
                          <a:solidFill>
                            <a:schemeClr val="tx1"/>
                          </a:solidFill>
                          <a:effectLst/>
                          <a:latin typeface="微軟正黑體" panose="020B0604030504040204" pitchFamily="34" charset="-120"/>
                          <a:ea typeface="微軟正黑體" panose="020B0604030504040204" pitchFamily="34" charset="-120"/>
                        </a:rPr>
                        <a:t>服務階段</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6774394"/>
                  </a:ext>
                </a:extLst>
              </a:tr>
              <a:tr h="1259042">
                <a:tc vMerge="1">
                  <a:txBody>
                    <a:bodyPr/>
                    <a:lstStyle/>
                    <a:p>
                      <a:endParaRPr lang="zh-TW" altLang="en-US"/>
                    </a:p>
                  </a:txBody>
                  <a:tcPr/>
                </a:tc>
                <a:tc>
                  <a:txBody>
                    <a:bodyPr/>
                    <a:lstStyle/>
                    <a:p>
                      <a:pPr algn="l">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(三) </a:t>
                      </a:r>
                      <a:r>
                        <a:rPr lang="en-US" sz="2400" b="0" kern="0" dirty="0" err="1">
                          <a:solidFill>
                            <a:schemeClr val="tx1"/>
                          </a:solidFill>
                          <a:effectLst/>
                          <a:latin typeface="微軟正黑體" panose="020B0604030504040204" pitchFamily="34" charset="-120"/>
                          <a:ea typeface="微軟正黑體" panose="020B0604030504040204" pitchFamily="34" charset="-120"/>
                        </a:rPr>
                        <a:t>反思階段</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9806039"/>
                  </a:ext>
                </a:extLst>
              </a:tr>
              <a:tr h="1145322">
                <a:tc vMerge="1">
                  <a:txBody>
                    <a:bodyPr/>
                    <a:lstStyle/>
                    <a:p>
                      <a:endParaRPr lang="zh-TW" altLang="en-US"/>
                    </a:p>
                  </a:txBody>
                  <a:tcPr/>
                </a:tc>
                <a:tc>
                  <a:txBody>
                    <a:bodyPr/>
                    <a:lstStyle/>
                    <a:p>
                      <a:pPr algn="l">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(四) </a:t>
                      </a:r>
                      <a:r>
                        <a:rPr lang="en-US" sz="2400" b="0" kern="0" dirty="0" err="1">
                          <a:solidFill>
                            <a:schemeClr val="tx1"/>
                          </a:solidFill>
                          <a:effectLst/>
                          <a:latin typeface="微軟正黑體" panose="020B0604030504040204" pitchFamily="34" charset="-120"/>
                          <a:ea typeface="微軟正黑體" panose="020B0604030504040204" pitchFamily="34" charset="-120"/>
                        </a:rPr>
                        <a:t>慶賀</a:t>
                      </a:r>
                      <a:r>
                        <a:rPr lang="en-US" sz="2400" b="0" kern="0" dirty="0">
                          <a:solidFill>
                            <a:schemeClr val="tx1"/>
                          </a:solidFill>
                          <a:effectLst/>
                          <a:latin typeface="微軟正黑體" panose="020B0604030504040204" pitchFamily="34" charset="-120"/>
                          <a:ea typeface="微軟正黑體" panose="020B0604030504040204" pitchFamily="34" charset="-120"/>
                        </a:rPr>
                        <a:t>(</a:t>
                      </a:r>
                      <a:r>
                        <a:rPr lang="en-US" sz="2400" b="0" kern="0" dirty="0" err="1">
                          <a:solidFill>
                            <a:schemeClr val="tx1"/>
                          </a:solidFill>
                          <a:effectLst/>
                          <a:latin typeface="微軟正黑體" panose="020B0604030504040204" pitchFamily="34" charset="-120"/>
                          <a:ea typeface="微軟正黑體" panose="020B0604030504040204" pitchFamily="34" charset="-120"/>
                        </a:rPr>
                        <a:t>成果分享</a:t>
                      </a:r>
                      <a:r>
                        <a:rPr lang="en-US" sz="2400" b="0" kern="0" dirty="0">
                          <a:solidFill>
                            <a:schemeClr val="tx1"/>
                          </a:solidFill>
                          <a:effectLst/>
                          <a:latin typeface="微軟正黑體" panose="020B0604030504040204" pitchFamily="34" charset="-120"/>
                          <a:ea typeface="微軟正黑體" panose="020B0604030504040204" pitchFamily="34" charset="-120"/>
                        </a:rPr>
                        <a:t>)</a:t>
                      </a:r>
                      <a:r>
                        <a:rPr lang="en-US" sz="2400" b="0" kern="0" dirty="0" err="1">
                          <a:solidFill>
                            <a:schemeClr val="tx1"/>
                          </a:solidFill>
                          <a:effectLst/>
                          <a:latin typeface="微軟正黑體" panose="020B0604030504040204" pitchFamily="34" charset="-120"/>
                          <a:ea typeface="微軟正黑體" panose="020B0604030504040204" pitchFamily="34" charset="-120"/>
                        </a:rPr>
                        <a:t>階段</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5427635"/>
                  </a:ext>
                </a:extLst>
              </a:tr>
              <a:tr h="1269262">
                <a:tc>
                  <a:txBody>
                    <a:bodyPr/>
                    <a:lstStyle/>
                    <a:p>
                      <a:pPr algn="ctr">
                        <a:spcAft>
                          <a:spcPts val="0"/>
                        </a:spcAft>
                      </a:pPr>
                      <a:r>
                        <a:rPr lang="en-US" sz="2400" b="1" kern="0" dirty="0" err="1">
                          <a:solidFill>
                            <a:schemeClr val="tx1"/>
                          </a:solidFill>
                          <a:effectLst/>
                          <a:latin typeface="微軟正黑體" panose="020B0604030504040204" pitchFamily="34" charset="-120"/>
                          <a:ea typeface="微軟正黑體" panose="020B0604030504040204" pitchFamily="34" charset="-120"/>
                        </a:rPr>
                        <a:t>合作單位或社區</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gridSpan="2">
                  <a:txBody>
                    <a:bodyPr/>
                    <a:lstStyle/>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endParaRPr>
                    </a:p>
                    <a:p>
                      <a:pPr algn="ctr">
                        <a:spcAft>
                          <a:spcPts val="0"/>
                        </a:spcAft>
                      </a:pPr>
                      <a:r>
                        <a:rPr lang="en-US" sz="2400" b="0" kern="0" dirty="0">
                          <a:solidFill>
                            <a:schemeClr val="tx1"/>
                          </a:solidFill>
                          <a:effectLst/>
                          <a:latin typeface="微軟正黑體" panose="020B0604030504040204" pitchFamily="34" charset="-120"/>
                          <a:ea typeface="微軟正黑體" panose="020B0604030504040204" pitchFamily="34" charset="-120"/>
                        </a:rPr>
                        <a:t> </a:t>
                      </a:r>
                      <a:endParaRPr lang="zh-TW" sz="2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4148266713"/>
                  </a:ext>
                </a:extLst>
              </a:tr>
            </a:tbl>
          </a:graphicData>
        </a:graphic>
      </p:graphicFrame>
      <p:sp>
        <p:nvSpPr>
          <p:cNvPr id="7" name="投影片編號版面配置區 1">
            <a:extLst>
              <a:ext uri="{FF2B5EF4-FFF2-40B4-BE49-F238E27FC236}">
                <a16:creationId xmlns:a16="http://schemas.microsoft.com/office/drawing/2014/main" id="{5FB5551F-4E2C-4035-9E25-A0B8D5D39B49}"/>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3917555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B7F4A3BF-6D72-467A-94C5-3275CC6998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263</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CF191DC5-CC1F-4981-845E-DC01E3DAD39B}"/>
              </a:ext>
            </a:extLst>
          </p:cNvPr>
          <p:cNvSpPr/>
          <p:nvPr/>
        </p:nvSpPr>
        <p:spPr>
          <a:xfrm>
            <a:off x="623887" y="1829785"/>
            <a:ext cx="6109365" cy="461665"/>
          </a:xfrm>
          <a:prstGeom prst="rect">
            <a:avLst/>
          </a:prstGeom>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幸福的實踐－ 服務學習服務日誌反思紀錄表</a:t>
            </a:r>
          </a:p>
        </p:txBody>
      </p:sp>
      <p:sp>
        <p:nvSpPr>
          <p:cNvPr id="5" name="矩形 4">
            <a:extLst>
              <a:ext uri="{FF2B5EF4-FFF2-40B4-BE49-F238E27FC236}">
                <a16:creationId xmlns:a16="http://schemas.microsoft.com/office/drawing/2014/main" id="{5358105E-7993-4597-927B-F7151FDC845D}"/>
              </a:ext>
            </a:extLst>
          </p:cNvPr>
          <p:cNvSpPr/>
          <p:nvPr/>
        </p:nvSpPr>
        <p:spPr>
          <a:xfrm>
            <a:off x="3369276" y="2403759"/>
            <a:ext cx="5622053" cy="742126"/>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 服務學習服務日誌反思紀錄表</a:t>
            </a:r>
          </a:p>
        </p:txBody>
      </p:sp>
      <p:graphicFrame>
        <p:nvGraphicFramePr>
          <p:cNvPr id="6" name="表格 5">
            <a:extLst>
              <a:ext uri="{FF2B5EF4-FFF2-40B4-BE49-F238E27FC236}">
                <a16:creationId xmlns:a16="http://schemas.microsoft.com/office/drawing/2014/main" id="{3AE61140-C19A-40F0-A0AD-6C0DE5060DAF}"/>
              </a:ext>
            </a:extLst>
          </p:cNvPr>
          <p:cNvGraphicFramePr>
            <a:graphicFrameLocks noGrp="1"/>
          </p:cNvGraphicFramePr>
          <p:nvPr/>
        </p:nvGraphicFramePr>
        <p:xfrm>
          <a:off x="1050588" y="3258194"/>
          <a:ext cx="10116765" cy="11391661"/>
        </p:xfrm>
        <a:graphic>
          <a:graphicData uri="http://schemas.openxmlformats.org/drawingml/2006/table">
            <a:tbl>
              <a:tblPr firstRow="1" firstCol="1" bandRow="1">
                <a:tableStyleId>{5C22544A-7EE6-4342-B048-85BDC9FD1C3A}</a:tableStyleId>
              </a:tblPr>
              <a:tblGrid>
                <a:gridCol w="1400782">
                  <a:extLst>
                    <a:ext uri="{9D8B030D-6E8A-4147-A177-3AD203B41FA5}">
                      <a16:colId xmlns:a16="http://schemas.microsoft.com/office/drawing/2014/main" val="2838236746"/>
                    </a:ext>
                  </a:extLst>
                </a:gridCol>
                <a:gridCol w="3375746">
                  <a:extLst>
                    <a:ext uri="{9D8B030D-6E8A-4147-A177-3AD203B41FA5}">
                      <a16:colId xmlns:a16="http://schemas.microsoft.com/office/drawing/2014/main" val="1664754772"/>
                    </a:ext>
                  </a:extLst>
                </a:gridCol>
                <a:gridCol w="1466677">
                  <a:extLst>
                    <a:ext uri="{9D8B030D-6E8A-4147-A177-3AD203B41FA5}">
                      <a16:colId xmlns:a16="http://schemas.microsoft.com/office/drawing/2014/main" val="2052464770"/>
                    </a:ext>
                  </a:extLst>
                </a:gridCol>
                <a:gridCol w="3873560">
                  <a:extLst>
                    <a:ext uri="{9D8B030D-6E8A-4147-A177-3AD203B41FA5}">
                      <a16:colId xmlns:a16="http://schemas.microsoft.com/office/drawing/2014/main" val="1334640191"/>
                    </a:ext>
                  </a:extLst>
                </a:gridCol>
              </a:tblGrid>
              <a:tr h="536880">
                <a:tc>
                  <a:txBody>
                    <a:bodyPr/>
                    <a:lstStyle/>
                    <a:p>
                      <a:pPr algn="ctr">
                        <a:spcAft>
                          <a:spcPts val="0"/>
                        </a:spcAft>
                      </a:pPr>
                      <a:r>
                        <a:rPr lang="en-US" sz="2400" kern="0" dirty="0" err="1">
                          <a:solidFill>
                            <a:schemeClr val="tx1"/>
                          </a:solidFill>
                          <a:effectLst/>
                        </a:rPr>
                        <a:t>班級</a:t>
                      </a:r>
                      <a:endParaRPr lang="zh-TW" sz="2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just">
                        <a:spcAft>
                          <a:spcPts val="0"/>
                        </a:spcAft>
                      </a:pPr>
                      <a:r>
                        <a:rPr lang="en-US" sz="2400" kern="0" dirty="0">
                          <a:solidFill>
                            <a:schemeClr val="tx1"/>
                          </a:solidFill>
                          <a:effectLst/>
                        </a:rPr>
                        <a:t> </a:t>
                      </a:r>
                      <a:endParaRPr lang="zh-TW" sz="2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400" kern="0" dirty="0" err="1">
                          <a:solidFill>
                            <a:schemeClr val="tx1"/>
                          </a:solidFill>
                          <a:effectLst/>
                        </a:rPr>
                        <a:t>姓名</a:t>
                      </a:r>
                      <a:endParaRPr lang="zh-TW" sz="2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spcAft>
                          <a:spcPts val="0"/>
                        </a:spcAft>
                      </a:pPr>
                      <a:r>
                        <a:rPr lang="en-US" sz="2400" kern="0">
                          <a:solidFill>
                            <a:schemeClr val="tx1"/>
                          </a:solidFill>
                          <a:effectLst/>
                        </a:rPr>
                        <a:t> </a:t>
                      </a:r>
                      <a:endParaRPr lang="zh-TW" sz="24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2381979"/>
                  </a:ext>
                </a:extLst>
              </a:tr>
              <a:tr h="492776">
                <a:tc>
                  <a:txBody>
                    <a:bodyPr/>
                    <a:lstStyle/>
                    <a:p>
                      <a:pPr algn="ctr">
                        <a:spcAft>
                          <a:spcPts val="0"/>
                        </a:spcAft>
                      </a:pPr>
                      <a:r>
                        <a:rPr lang="en-US" sz="2400" kern="0" dirty="0" err="1">
                          <a:solidFill>
                            <a:schemeClr val="tx1"/>
                          </a:solidFill>
                          <a:effectLst/>
                        </a:rPr>
                        <a:t>服務日期</a:t>
                      </a:r>
                      <a:endParaRPr lang="zh-TW" sz="2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lgn="just">
                        <a:spcAft>
                          <a:spcPts val="0"/>
                        </a:spcAft>
                      </a:pPr>
                      <a:endParaRPr lang="zh-TW" sz="2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2400" b="1" kern="0" dirty="0" err="1">
                          <a:solidFill>
                            <a:schemeClr val="tx1"/>
                          </a:solidFill>
                          <a:effectLst/>
                        </a:rPr>
                        <a:t>服務地點</a:t>
                      </a:r>
                      <a:endParaRPr lang="zh-TW" sz="24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a:txBody>
                    <a:bodyPr/>
                    <a:lstStyle/>
                    <a:p>
                      <a:pPr>
                        <a:spcAft>
                          <a:spcPts val="0"/>
                        </a:spcAft>
                      </a:pPr>
                      <a:endParaRPr lang="zh-TW" sz="2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747799"/>
                  </a:ext>
                </a:extLst>
              </a:tr>
              <a:tr h="984124">
                <a:tc>
                  <a:txBody>
                    <a:bodyPr/>
                    <a:lstStyle/>
                    <a:p>
                      <a:pPr algn="ctr">
                        <a:spcAft>
                          <a:spcPts val="0"/>
                        </a:spcAft>
                      </a:pPr>
                      <a:r>
                        <a:rPr lang="en-US" sz="2400" kern="0" dirty="0" err="1">
                          <a:solidFill>
                            <a:schemeClr val="tx1"/>
                          </a:solidFill>
                          <a:effectLst/>
                        </a:rPr>
                        <a:t>成果資料</a:t>
                      </a:r>
                      <a:endParaRPr lang="zh-TW" sz="2400" kern="100" dirty="0">
                        <a:solidFill>
                          <a:schemeClr val="tx1"/>
                        </a:solidFill>
                        <a:effectLst/>
                      </a:endParaRPr>
                    </a:p>
                    <a:p>
                      <a:pPr algn="ctr">
                        <a:spcAft>
                          <a:spcPts val="0"/>
                        </a:spcAft>
                      </a:pPr>
                      <a:r>
                        <a:rPr lang="en-US" sz="2400" kern="0" dirty="0" err="1">
                          <a:solidFill>
                            <a:schemeClr val="tx1"/>
                          </a:solidFill>
                          <a:effectLst/>
                        </a:rPr>
                        <a:t>呈現方式</a:t>
                      </a:r>
                      <a:endParaRPr lang="zh-TW" sz="2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tc gridSpan="3">
                  <a:txBody>
                    <a:bodyPr/>
                    <a:lstStyle/>
                    <a:p>
                      <a:pPr algn="just">
                        <a:spcAft>
                          <a:spcPts val="0"/>
                        </a:spcAft>
                      </a:pPr>
                      <a:r>
                        <a:rPr lang="zh-TW" sz="2400" kern="0" dirty="0">
                          <a:solidFill>
                            <a:schemeClr val="tx1"/>
                          </a:solidFill>
                          <a:effectLst/>
                        </a:rPr>
                        <a:t>□書面資料 □照片</a:t>
                      </a:r>
                      <a:r>
                        <a:rPr lang="en-US" sz="2400" kern="0" dirty="0">
                          <a:solidFill>
                            <a:schemeClr val="tx1"/>
                          </a:solidFill>
                          <a:effectLst/>
                        </a:rPr>
                        <a:t>  </a:t>
                      </a:r>
                      <a:r>
                        <a:rPr lang="zh-TW" sz="2400" kern="0" dirty="0">
                          <a:solidFill>
                            <a:schemeClr val="tx1"/>
                          </a:solidFill>
                          <a:effectLst/>
                        </a:rPr>
                        <a:t>□影音檔案</a:t>
                      </a:r>
                      <a:r>
                        <a:rPr lang="en-US" sz="2400" kern="0" dirty="0">
                          <a:solidFill>
                            <a:schemeClr val="tx1"/>
                          </a:solidFill>
                          <a:effectLst/>
                        </a:rPr>
                        <a:t>  </a:t>
                      </a:r>
                      <a:r>
                        <a:rPr lang="zh-TW" sz="2400" kern="0" dirty="0">
                          <a:solidFill>
                            <a:schemeClr val="tx1"/>
                          </a:solidFill>
                          <a:effectLst/>
                        </a:rPr>
                        <a:t>□其它：</a:t>
                      </a:r>
                      <a:r>
                        <a:rPr lang="en-US" sz="2400" u="sng" kern="0" dirty="0">
                          <a:solidFill>
                            <a:schemeClr val="tx1"/>
                          </a:solidFill>
                          <a:effectLst/>
                        </a:rPr>
                        <a:t>              </a:t>
                      </a:r>
                      <a:endParaRPr lang="zh-TW" sz="24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13325226"/>
                  </a:ext>
                </a:extLst>
              </a:tr>
              <a:tr h="1727213">
                <a:tc gridSpan="4">
                  <a:txBody>
                    <a:bodyPr/>
                    <a:lstStyle/>
                    <a:p>
                      <a:pPr>
                        <a:lnSpc>
                          <a:spcPct val="150000"/>
                        </a:lnSpc>
                        <a:spcAft>
                          <a:spcPts val="0"/>
                        </a:spcAft>
                      </a:pPr>
                      <a:r>
                        <a:rPr lang="zh-TW" sz="2200" kern="0" dirty="0">
                          <a:solidFill>
                            <a:schemeClr val="tx1"/>
                          </a:solidFill>
                          <a:effectLst/>
                        </a:rPr>
                        <a:t>一、</a:t>
                      </a:r>
                      <a:r>
                        <a:rPr lang="en-US" sz="2200" kern="0" dirty="0">
                          <a:solidFill>
                            <a:schemeClr val="tx1"/>
                          </a:solidFill>
                          <a:effectLst/>
                        </a:rPr>
                        <a:t>What(</a:t>
                      </a:r>
                      <a:r>
                        <a:rPr lang="zh-TW" sz="2200" kern="0" dirty="0">
                          <a:solidFill>
                            <a:schemeClr val="tx1"/>
                          </a:solidFill>
                          <a:effectLst/>
                        </a:rPr>
                        <a:t>什麼</a:t>
                      </a:r>
                      <a:r>
                        <a:rPr lang="en-US" sz="2200" kern="0" dirty="0">
                          <a:solidFill>
                            <a:schemeClr val="tx1"/>
                          </a:solidFill>
                          <a:effectLst/>
                        </a:rPr>
                        <a:t>)---</a:t>
                      </a:r>
                      <a:r>
                        <a:rPr lang="zh-TW" sz="2200" kern="0" dirty="0">
                          <a:solidFill>
                            <a:schemeClr val="tx1"/>
                          </a:solidFill>
                          <a:effectLst/>
                        </a:rPr>
                        <a:t>這次的服務學習你做了什麼？看見了什麼？聽到了什麼？接觸到了什麼？</a:t>
                      </a:r>
                      <a:endParaRPr lang="zh-TW" sz="2200" kern="1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708963075"/>
                  </a:ext>
                </a:extLst>
              </a:tr>
              <a:tr h="1610991">
                <a:tc gridSpan="4">
                  <a:txBody>
                    <a:bodyPr/>
                    <a:lstStyle/>
                    <a:p>
                      <a:pPr>
                        <a:lnSpc>
                          <a:spcPct val="150000"/>
                        </a:lnSpc>
                        <a:spcAft>
                          <a:spcPts val="0"/>
                        </a:spcAft>
                      </a:pPr>
                      <a:r>
                        <a:rPr lang="zh-TW" sz="2200" kern="0" dirty="0">
                          <a:solidFill>
                            <a:schemeClr val="tx1"/>
                          </a:solidFill>
                          <a:effectLst/>
                        </a:rPr>
                        <a:t>二、</a:t>
                      </a:r>
                      <a:r>
                        <a:rPr lang="en-US" sz="2200" kern="0" dirty="0">
                          <a:solidFill>
                            <a:schemeClr val="tx1"/>
                          </a:solidFill>
                          <a:effectLst/>
                        </a:rPr>
                        <a:t>So What(</a:t>
                      </a:r>
                      <a:r>
                        <a:rPr lang="zh-TW" sz="2200" kern="0" dirty="0">
                          <a:solidFill>
                            <a:schemeClr val="tx1"/>
                          </a:solidFill>
                          <a:effectLst/>
                        </a:rPr>
                        <a:t>所以，什麼</a:t>
                      </a:r>
                      <a:r>
                        <a:rPr lang="en-US" sz="2200" kern="0" dirty="0">
                          <a:solidFill>
                            <a:schemeClr val="tx1"/>
                          </a:solidFill>
                          <a:effectLst/>
                        </a:rPr>
                        <a:t>)---</a:t>
                      </a:r>
                      <a:r>
                        <a:rPr lang="zh-TW" sz="2200" kern="0" dirty="0">
                          <a:solidFill>
                            <a:schemeClr val="tx1"/>
                          </a:solidFill>
                          <a:effectLst/>
                        </a:rPr>
                        <a:t>我的所見所聞帶給我什麼感想與思考？服務過程中，我產生了什麼新問題？</a:t>
                      </a:r>
                      <a:endParaRPr lang="zh-TW" sz="2200" kern="100" dirty="0">
                        <a:solidFill>
                          <a:schemeClr val="tx1"/>
                        </a:solidFill>
                        <a:effectLst/>
                      </a:endParaRPr>
                    </a:p>
                    <a:p>
                      <a:pPr>
                        <a:lnSpc>
                          <a:spcPct val="150000"/>
                        </a:lnSpc>
                        <a:spcAft>
                          <a:spcPts val="0"/>
                        </a:spcAft>
                      </a:pPr>
                      <a:r>
                        <a:rPr lang="en-US" sz="2200" kern="0" dirty="0">
                          <a:solidFill>
                            <a:schemeClr val="tx1"/>
                          </a:solidFill>
                          <a:effectLst/>
                        </a:rPr>
                        <a:t> </a:t>
                      </a:r>
                      <a:endParaRPr lang="zh-TW" sz="2200" kern="1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243492915"/>
                  </a:ext>
                </a:extLst>
              </a:tr>
              <a:tr h="1173989">
                <a:tc gridSpan="4">
                  <a:txBody>
                    <a:bodyPr/>
                    <a:lstStyle/>
                    <a:p>
                      <a:pPr>
                        <a:lnSpc>
                          <a:spcPct val="150000"/>
                        </a:lnSpc>
                        <a:spcAft>
                          <a:spcPts val="0"/>
                        </a:spcAft>
                      </a:pPr>
                      <a:r>
                        <a:rPr lang="zh-TW" sz="2200" kern="0" dirty="0">
                          <a:solidFill>
                            <a:schemeClr val="tx1"/>
                          </a:solidFill>
                          <a:effectLst/>
                        </a:rPr>
                        <a:t>三、服務中最大的快樂是</a:t>
                      </a:r>
                      <a:r>
                        <a:rPr lang="en-US" sz="2200" kern="0" dirty="0">
                          <a:solidFill>
                            <a:schemeClr val="tx1"/>
                          </a:solidFill>
                          <a:effectLst/>
                        </a:rPr>
                        <a:t>:</a:t>
                      </a:r>
                      <a:endParaRPr lang="zh-TW" sz="2200" kern="1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863381414"/>
                  </a:ext>
                </a:extLst>
              </a:tr>
              <a:tr h="1327226">
                <a:tc gridSpan="4">
                  <a:txBody>
                    <a:bodyPr/>
                    <a:lstStyle/>
                    <a:p>
                      <a:pPr>
                        <a:lnSpc>
                          <a:spcPct val="150000"/>
                        </a:lnSpc>
                        <a:spcAft>
                          <a:spcPts val="0"/>
                        </a:spcAft>
                      </a:pPr>
                      <a:r>
                        <a:rPr lang="zh-TW" sz="2200" kern="0" dirty="0">
                          <a:solidFill>
                            <a:schemeClr val="tx1"/>
                          </a:solidFill>
                          <a:effectLst/>
                        </a:rPr>
                        <a:t>四、服務中最大的學習是什麼？這對我有什麼意義？</a:t>
                      </a:r>
                      <a:endParaRPr lang="zh-TW" sz="2200" kern="1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44510890"/>
                  </a:ext>
                </a:extLst>
              </a:tr>
              <a:tr h="1360889">
                <a:tc gridSpan="4">
                  <a:txBody>
                    <a:bodyPr/>
                    <a:lstStyle/>
                    <a:p>
                      <a:pPr>
                        <a:lnSpc>
                          <a:spcPct val="150000"/>
                        </a:lnSpc>
                        <a:spcAft>
                          <a:spcPts val="0"/>
                        </a:spcAft>
                      </a:pPr>
                      <a:r>
                        <a:rPr lang="zh-TW" sz="2200" kern="0" dirty="0">
                          <a:solidFill>
                            <a:schemeClr val="tx1"/>
                          </a:solidFill>
                          <a:effectLst/>
                        </a:rPr>
                        <a:t>五、服務中最主要的挫折與痛苦是什麼？</a:t>
                      </a:r>
                      <a:endParaRPr lang="zh-TW" sz="2200" kern="100" dirty="0">
                        <a:solidFill>
                          <a:schemeClr val="tx1"/>
                        </a:solidFill>
                        <a:effectLst/>
                      </a:endParaRPr>
                    </a:p>
                    <a:p>
                      <a:pPr>
                        <a:lnSpc>
                          <a:spcPct val="150000"/>
                        </a:lnSpc>
                        <a:spcAft>
                          <a:spcPts val="0"/>
                        </a:spcAft>
                      </a:pPr>
                      <a:endParaRPr lang="zh-TW" sz="2200" kern="1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885316820"/>
                  </a:ext>
                </a:extLst>
              </a:tr>
              <a:tr h="2177573">
                <a:tc gridSpan="4">
                  <a:txBody>
                    <a:bodyPr/>
                    <a:lstStyle/>
                    <a:p>
                      <a:pPr>
                        <a:lnSpc>
                          <a:spcPct val="150000"/>
                        </a:lnSpc>
                        <a:spcAft>
                          <a:spcPts val="0"/>
                        </a:spcAft>
                      </a:pPr>
                      <a:r>
                        <a:rPr lang="zh-TW" sz="2200" kern="0" dirty="0">
                          <a:solidFill>
                            <a:schemeClr val="tx1"/>
                          </a:solidFill>
                          <a:effectLst/>
                        </a:rPr>
                        <a:t>六、</a:t>
                      </a:r>
                      <a:r>
                        <a:rPr lang="en-US" sz="2200" kern="0" dirty="0">
                          <a:solidFill>
                            <a:schemeClr val="tx1"/>
                          </a:solidFill>
                          <a:effectLst/>
                        </a:rPr>
                        <a:t>Now What(</a:t>
                      </a:r>
                      <a:r>
                        <a:rPr lang="zh-TW" sz="2200" kern="0" dirty="0">
                          <a:solidFill>
                            <a:schemeClr val="tx1"/>
                          </a:solidFill>
                          <a:effectLst/>
                        </a:rPr>
                        <a:t>現在，什麼</a:t>
                      </a:r>
                      <a:r>
                        <a:rPr lang="en-US" sz="2200" kern="0" dirty="0">
                          <a:solidFill>
                            <a:schemeClr val="tx1"/>
                          </a:solidFill>
                          <a:effectLst/>
                        </a:rPr>
                        <a:t>)----</a:t>
                      </a:r>
                      <a:r>
                        <a:rPr lang="zh-TW" sz="2200" kern="0" dirty="0">
                          <a:solidFill>
                            <a:schemeClr val="tx1"/>
                          </a:solidFill>
                          <a:effectLst/>
                        </a:rPr>
                        <a:t>這些經驗對我看事情、看世界、看自己有什麼改變？對自我認知有什麼改變？我能做什麼？</a:t>
                      </a:r>
                      <a:endParaRPr lang="zh-TW" sz="2200" kern="100" dirty="0">
                        <a:solidFill>
                          <a:schemeClr val="tx1"/>
                        </a:solidFill>
                        <a:effectLst/>
                      </a:endParaRPr>
                    </a:p>
                    <a:p>
                      <a:pPr>
                        <a:lnSpc>
                          <a:spcPct val="150000"/>
                        </a:lnSpc>
                        <a:spcAft>
                          <a:spcPts val="0"/>
                        </a:spcAft>
                      </a:pPr>
                      <a:r>
                        <a:rPr lang="en-US" sz="2200" kern="0" dirty="0">
                          <a:solidFill>
                            <a:schemeClr val="tx1"/>
                          </a:solidFill>
                          <a:effectLst/>
                        </a:rPr>
                        <a:t> </a:t>
                      </a:r>
                      <a:endParaRPr lang="zh-TW" sz="2200" kern="100" dirty="0">
                        <a:solidFill>
                          <a:schemeClr val="tx1"/>
                        </a:solidFill>
                        <a:effectLst/>
                      </a:endParaRPr>
                    </a:p>
                    <a:p>
                      <a:pPr>
                        <a:lnSpc>
                          <a:spcPct val="150000"/>
                        </a:lnSpc>
                        <a:spcAft>
                          <a:spcPts val="0"/>
                        </a:spcAft>
                      </a:pPr>
                      <a:r>
                        <a:rPr lang="en-US" sz="2200" kern="0" dirty="0">
                          <a:solidFill>
                            <a:schemeClr val="tx1"/>
                          </a:solidFill>
                          <a:effectLst/>
                        </a:rPr>
                        <a:t> </a:t>
                      </a:r>
                      <a:endParaRPr lang="zh-TW" sz="2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74652526"/>
                  </a:ext>
                </a:extLst>
              </a:tr>
            </a:tbl>
          </a:graphicData>
        </a:graphic>
      </p:graphicFrame>
      <p:sp>
        <p:nvSpPr>
          <p:cNvPr id="7" name="投影片編號版面配置區 1">
            <a:extLst>
              <a:ext uri="{FF2B5EF4-FFF2-40B4-BE49-F238E27FC236}">
                <a16:creationId xmlns:a16="http://schemas.microsoft.com/office/drawing/2014/main" id="{4AC1311B-E168-4017-A5D7-D2E08616336D}"/>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861878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F24188FF-C68F-4501-8C0E-DDB32B812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264</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55B42C78-1D55-49EA-9C46-D21D49EE1004}"/>
              </a:ext>
            </a:extLst>
          </p:cNvPr>
          <p:cNvSpPr/>
          <p:nvPr/>
        </p:nvSpPr>
        <p:spPr>
          <a:xfrm>
            <a:off x="623888" y="2187575"/>
            <a:ext cx="30572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肆、成果與結語</a:t>
            </a:r>
          </a:p>
        </p:txBody>
      </p:sp>
      <p:sp>
        <p:nvSpPr>
          <p:cNvPr id="7" name="矩形 6">
            <a:extLst>
              <a:ext uri="{FF2B5EF4-FFF2-40B4-BE49-F238E27FC236}">
                <a16:creationId xmlns:a16="http://schemas.microsoft.com/office/drawing/2014/main" id="{A1F91FBB-38CD-4DFB-8588-F875F242E83E}"/>
              </a:ext>
            </a:extLst>
          </p:cNvPr>
          <p:cNvSpPr/>
          <p:nvPr/>
        </p:nvSpPr>
        <p:spPr>
          <a:xfrm>
            <a:off x="658813" y="2919238"/>
            <a:ext cx="10801350" cy="168770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這課程經過兩年的實施，除了老師自我提升，也拓展學生的幸福認知與服務實踐能力，並與服務單位建立共利共榮的良好關係。以下是老師、學生以及服務單位的回饋。</a:t>
            </a:r>
          </a:p>
        </p:txBody>
      </p:sp>
      <p:sp>
        <p:nvSpPr>
          <p:cNvPr id="8" name="矩形 7">
            <a:extLst>
              <a:ext uri="{FF2B5EF4-FFF2-40B4-BE49-F238E27FC236}">
                <a16:creationId xmlns:a16="http://schemas.microsoft.com/office/drawing/2014/main" id="{D56C6BA7-B041-42CD-8AD3-CBBB26D021AC}"/>
              </a:ext>
            </a:extLst>
          </p:cNvPr>
          <p:cNvSpPr/>
          <p:nvPr/>
        </p:nvSpPr>
        <p:spPr>
          <a:xfrm>
            <a:off x="658813" y="4886035"/>
            <a:ext cx="10801350" cy="46873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一、老師的回饋</a:t>
            </a: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66813" marR="0" lvl="0" indent="-544513" algn="just" defTabSz="914400" rtl="0" eaLnBrk="1" fontAlgn="auto" latinLnBrk="0" hangingPunct="1">
              <a:lnSpc>
                <a:spcPct val="150000"/>
              </a:lnSpc>
              <a:spcBef>
                <a:spcPts val="180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一</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追求幸福這個課題很重要，但以前從來沒有去努力的思考，藉由設計這門課用心的去探究，收穫很大</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a:p>
            <a:pPr marL="1166813" marR="0" lvl="0" indent="-544513" algn="just"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二</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這門課讓我重新檢視自己生命歷程，原本覺得有</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8</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個兄弟姊妹令人厭煩，但現在卻覺得很感恩、很幸福。</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62230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三</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因為這堂課，學生變得比較會替別人著想，真是開心</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a:p>
            <a:pPr marL="62230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四</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在新課程的設計中能夠和同事互相備課討論並無私的分享，太幸福了</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a:p>
            <a:pPr marL="62230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五</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打破自己幸福迷思的同時，也把正確的幸福思路帶給學生，太棒了</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p>
        </p:txBody>
      </p:sp>
      <p:sp>
        <p:nvSpPr>
          <p:cNvPr id="9" name="矩形 8">
            <a:extLst>
              <a:ext uri="{FF2B5EF4-FFF2-40B4-BE49-F238E27FC236}">
                <a16:creationId xmlns:a16="http://schemas.microsoft.com/office/drawing/2014/main" id="{9C555E9C-22B8-4567-8682-2D45CAE412C3}"/>
              </a:ext>
            </a:extLst>
          </p:cNvPr>
          <p:cNvSpPr/>
          <p:nvPr/>
        </p:nvSpPr>
        <p:spPr>
          <a:xfrm>
            <a:off x="658813" y="9852435"/>
            <a:ext cx="10801350" cy="381014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二、學生的回饋</a:t>
            </a:r>
            <a:endParaRPr kumimoji="0" lang="en-US" altLang="zh-TW" sz="24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66813" marR="0" lvl="0" indent="-544513" algn="just" defTabSz="914400" rtl="0" eaLnBrk="1" fontAlgn="auto" latinLnBrk="0" hangingPunct="1">
              <a:lnSpc>
                <a:spcPct val="150000"/>
              </a:lnSpc>
              <a:spcBef>
                <a:spcPts val="180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一</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學到最受用的能力</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66813" marR="0" lvl="0" indent="0" algn="just"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范ＯＯ：在課堂中，我學到很多關於幸福重要概念、從不同的角度看待同一個事件、如何和別人分享新學到的幸福觀念</a:t>
            </a:r>
            <a:r>
              <a:rPr kumimoji="0" lang="en-US" altLang="zh-TW"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a:t>
            </a:r>
            <a:r>
              <a:rPr kumimoji="0" lang="zh-TW" altLang="en-US"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，我才發現原來不只有考試的科目應該認真看待，幸福微革命是非考科但學到的才是人生中最受用的，更清楚了解教育的目的是培養帶給自己和他人幸福的能力。</a:t>
            </a:r>
            <a:endParaRPr kumimoji="0" lang="en-US" altLang="zh-TW"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endParaRPr>
          </a:p>
        </p:txBody>
      </p:sp>
      <p:sp>
        <p:nvSpPr>
          <p:cNvPr id="10" name="投影片編號版面配置區 1">
            <a:extLst>
              <a:ext uri="{FF2B5EF4-FFF2-40B4-BE49-F238E27FC236}">
                <a16:creationId xmlns:a16="http://schemas.microsoft.com/office/drawing/2014/main" id="{49E4B42E-CAD6-40B4-AC41-40C8A66E07D9}"/>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590772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A2CD12E6-3D6D-4CD4-A8FB-01AC6DA1AF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265</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D2C2E447-FAAE-4909-8D4C-8BB3418DAAF6}"/>
              </a:ext>
            </a:extLst>
          </p:cNvPr>
          <p:cNvSpPr/>
          <p:nvPr/>
        </p:nvSpPr>
        <p:spPr>
          <a:xfrm>
            <a:off x="658813" y="2187575"/>
            <a:ext cx="10801350" cy="2471318"/>
          </a:xfrm>
          <a:prstGeom prst="rect">
            <a:avLst/>
          </a:prstGeom>
        </p:spPr>
        <p:txBody>
          <a:bodyPr wrap="square">
            <a:spAutoFit/>
          </a:bodyPr>
          <a:lstStyle/>
          <a:p>
            <a:pPr marL="1166813" marR="0" lvl="0" indent="-544513" algn="just" defTabSz="914400" rtl="0" eaLnBrk="1" fontAlgn="auto" latinLnBrk="0" hangingPunct="1">
              <a:lnSpc>
                <a:spcPct val="150000"/>
              </a:lnSpc>
              <a:spcBef>
                <a:spcPts val="180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二</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提升自己給人幸福</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66813" marR="0" lvl="0" indent="0" algn="just"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詹ＯＯ：</a:t>
            </a:r>
            <a:r>
              <a:rPr kumimoji="0" lang="en-US" altLang="zh-TW"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 </a:t>
            </a:r>
            <a:r>
              <a:rPr kumimoji="0" lang="zh-TW" altLang="en-US"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發覺自己學到很多重要概念，不只自己進步了，也發現自己原來也可以帶給別人幸福，自信心也提升了不少，原本不太敢上台演講的我在大手拉小手企畫中當上組長後，也更有自信敢在大家面前發表。</a:t>
            </a:r>
            <a:endParaRPr kumimoji="0" lang="en-US" altLang="zh-TW"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endParaRPr>
          </a:p>
        </p:txBody>
      </p:sp>
      <p:sp>
        <p:nvSpPr>
          <p:cNvPr id="5" name="矩形 4">
            <a:extLst>
              <a:ext uri="{FF2B5EF4-FFF2-40B4-BE49-F238E27FC236}">
                <a16:creationId xmlns:a16="http://schemas.microsoft.com/office/drawing/2014/main" id="{DDEA052F-D22C-45EE-98FB-82C2E94CAF18}"/>
              </a:ext>
            </a:extLst>
          </p:cNvPr>
          <p:cNvSpPr/>
          <p:nvPr/>
        </p:nvSpPr>
        <p:spPr>
          <a:xfrm>
            <a:off x="658813" y="4930775"/>
            <a:ext cx="10801350" cy="3579313"/>
          </a:xfrm>
          <a:prstGeom prst="rect">
            <a:avLst/>
          </a:prstGeom>
        </p:spPr>
        <p:txBody>
          <a:bodyPr wrap="square">
            <a:spAutoFit/>
          </a:bodyPr>
          <a:lstStyle/>
          <a:p>
            <a:pPr marL="1166813" marR="0" lvl="0" indent="-544513" algn="just" defTabSz="914400" rtl="0" eaLnBrk="1" fontAlgn="auto" latinLnBrk="0" hangingPunct="1">
              <a:lnSpc>
                <a:spcPct val="150000"/>
              </a:lnSpc>
              <a:spcBef>
                <a:spcPts val="180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三</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打開發現美的眼睛</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66813" marR="0" lvl="0" indent="0" algn="just"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廖ＯＯ：剛上這門課覺得納悶，到底為什麼要花一節課的時間學習「幸福」？但隨著課程的進度和每一張學習單，都讓我更了解這門課的意義，尤其是「發現美的眼睛</a:t>
            </a:r>
            <a:r>
              <a:rPr kumimoji="0" lang="en-US" altLang="zh-TW"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a:t>
            </a:r>
            <a:r>
              <a:rPr kumimoji="0" lang="zh-TW" altLang="en-US"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看見幸福的練習」這張學習單讓我印象深刻， 以前從沒認真地記下一天中每個令人感到幸福的瞬間，因為這樣的活動，讓我體會到人生中其實沒有那麼多値得抱怨。</a:t>
            </a:r>
            <a:endParaRPr kumimoji="0" lang="en-US" altLang="zh-TW"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endParaRPr>
          </a:p>
        </p:txBody>
      </p:sp>
      <p:sp>
        <p:nvSpPr>
          <p:cNvPr id="7" name="投影片編號版面配置區 1">
            <a:extLst>
              <a:ext uri="{FF2B5EF4-FFF2-40B4-BE49-F238E27FC236}">
                <a16:creationId xmlns:a16="http://schemas.microsoft.com/office/drawing/2014/main" id="{D94BE5DC-4AAF-4150-9E12-8899A49248A2}"/>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786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5AFACEEC-4B76-4C46-997F-71FDEDC69A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230</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5" name="矩形 4">
            <a:extLst>
              <a:ext uri="{FF2B5EF4-FFF2-40B4-BE49-F238E27FC236}">
                <a16:creationId xmlns:a16="http://schemas.microsoft.com/office/drawing/2014/main" id="{11E951CE-0FB9-4A62-B20A-F8283EAA2FA2}"/>
              </a:ext>
            </a:extLst>
          </p:cNvPr>
          <p:cNvSpPr/>
          <p:nvPr/>
        </p:nvSpPr>
        <p:spPr>
          <a:xfrm>
            <a:off x="695325" y="1895187"/>
            <a:ext cx="6096000" cy="584775"/>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Times New Roman"/>
                <a:ea typeface="微軟正黑體"/>
                <a:cs typeface="+mn-cs"/>
              </a:rPr>
              <a:t>貳、推動策略與執行方式</a:t>
            </a:r>
          </a:p>
        </p:txBody>
      </p:sp>
      <p:sp>
        <p:nvSpPr>
          <p:cNvPr id="6" name="矩形 5">
            <a:extLst>
              <a:ext uri="{FF2B5EF4-FFF2-40B4-BE49-F238E27FC236}">
                <a16:creationId xmlns:a16="http://schemas.microsoft.com/office/drawing/2014/main" id="{43101252-6706-4CF0-9EEC-A95329E4107C}"/>
              </a:ext>
            </a:extLst>
          </p:cNvPr>
          <p:cNvSpPr/>
          <p:nvPr/>
        </p:nvSpPr>
        <p:spPr>
          <a:xfrm>
            <a:off x="695325" y="2708093"/>
            <a:ext cx="10764838" cy="698146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一、課程架構與理念</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幸福微革命的課程架構如下圖</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6-3</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打破常犯的幸福迷思，檢視自己的人生模式，透過專注的練習、調節情緒的練習觀察自心的練習、念恩的練習、行善的練習以及社會關懷行動方案等課程活動，覺察自己、他人、環境與幸福的關係，教導學生構築關愛生命、關注心靈的幸福思路。</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透過刻意練習，培養學生帶給自己和他人幸福的能力。透由社會服務計畫、老人安養機構服務、大手牽小手在地課程、偏鄉線上服務等計畫達成課程目標。不同於以往的服務學習活動</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單次性的</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，課程重視服務學習的四階段</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準備、執行、反思、分享</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，每次的服務，都會根據前次經驗的省思做調整，逐步發展出更適合服務對象的方案，學生也透過團隊合作，凝聚共識，規劃出實踐方案，在執行後的省思分享中，體悟創造他人幸福的同時，也得到自己的幸福。</a:t>
            </a:r>
          </a:p>
        </p:txBody>
      </p:sp>
      <p:sp>
        <p:nvSpPr>
          <p:cNvPr id="8" name="矩形 7">
            <a:extLst>
              <a:ext uri="{FF2B5EF4-FFF2-40B4-BE49-F238E27FC236}">
                <a16:creationId xmlns:a16="http://schemas.microsoft.com/office/drawing/2014/main" id="{07FEB0D4-3C97-4A21-BDAF-CA2680EEAA81}"/>
              </a:ext>
            </a:extLst>
          </p:cNvPr>
          <p:cNvSpPr/>
          <p:nvPr/>
        </p:nvSpPr>
        <p:spPr>
          <a:xfrm>
            <a:off x="4181854" y="13387373"/>
            <a:ext cx="382829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圖</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6-3 </a:t>
            </a: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 幸福微革命課程架構</a:t>
            </a:r>
          </a:p>
        </p:txBody>
      </p:sp>
      <p:grpSp>
        <p:nvGrpSpPr>
          <p:cNvPr id="36" name="群組 35">
            <a:extLst>
              <a:ext uri="{FF2B5EF4-FFF2-40B4-BE49-F238E27FC236}">
                <a16:creationId xmlns:a16="http://schemas.microsoft.com/office/drawing/2014/main" id="{91ECD70C-6BA9-4310-9724-E613C7C18143}"/>
              </a:ext>
            </a:extLst>
          </p:cNvPr>
          <p:cNvGrpSpPr/>
          <p:nvPr/>
        </p:nvGrpSpPr>
        <p:grpSpPr>
          <a:xfrm>
            <a:off x="1724086" y="10039912"/>
            <a:ext cx="8762854" cy="2715678"/>
            <a:chOff x="1724086" y="9917687"/>
            <a:chExt cx="8762854" cy="2715678"/>
          </a:xfrm>
        </p:grpSpPr>
        <p:cxnSp>
          <p:nvCxnSpPr>
            <p:cNvPr id="34" name="直線接點 33">
              <a:extLst>
                <a:ext uri="{FF2B5EF4-FFF2-40B4-BE49-F238E27FC236}">
                  <a16:creationId xmlns:a16="http://schemas.microsoft.com/office/drawing/2014/main" id="{EEF02303-2396-4BFA-A2AD-BD008AF97E87}"/>
                </a:ext>
              </a:extLst>
            </p:cNvPr>
            <p:cNvCxnSpPr>
              <a:cxnSpLocks/>
            </p:cNvCxnSpPr>
            <p:nvPr/>
          </p:nvCxnSpPr>
          <p:spPr>
            <a:xfrm>
              <a:off x="7636551" y="12169205"/>
              <a:ext cx="2850389" cy="0"/>
            </a:xfrm>
            <a:prstGeom prst="line">
              <a:avLst/>
            </a:prstGeom>
            <a:ln w="38100">
              <a:solidFill>
                <a:srgbClr val="924474"/>
              </a:solidFill>
            </a:ln>
          </p:spPr>
          <p:style>
            <a:lnRef idx="1">
              <a:schemeClr val="accent1"/>
            </a:lnRef>
            <a:fillRef idx="0">
              <a:schemeClr val="accent1"/>
            </a:fillRef>
            <a:effectRef idx="0">
              <a:schemeClr val="accent1"/>
            </a:effectRef>
            <a:fontRef idx="minor">
              <a:schemeClr val="tx1"/>
            </a:fontRef>
          </p:style>
        </p:cxnSp>
        <p:sp>
          <p:nvSpPr>
            <p:cNvPr id="35" name="矩形: 圓角 34">
              <a:extLst>
                <a:ext uri="{FF2B5EF4-FFF2-40B4-BE49-F238E27FC236}">
                  <a16:creationId xmlns:a16="http://schemas.microsoft.com/office/drawing/2014/main" id="{09806554-28A2-4C76-BA15-D6361269B7BB}"/>
                </a:ext>
              </a:extLst>
            </p:cNvPr>
            <p:cNvSpPr/>
            <p:nvPr/>
          </p:nvSpPr>
          <p:spPr>
            <a:xfrm>
              <a:off x="8877756" y="11861331"/>
              <a:ext cx="1609184" cy="772034"/>
            </a:xfrm>
            <a:prstGeom prst="roundRect">
              <a:avLst/>
            </a:prstGeom>
            <a:solidFill>
              <a:schemeClr val="bg1"/>
            </a:solidFill>
            <a:ln w="28575">
              <a:solidFill>
                <a:srgbClr val="9244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成果與省思</a:t>
              </a:r>
            </a:p>
          </p:txBody>
        </p:sp>
        <p:cxnSp>
          <p:nvCxnSpPr>
            <p:cNvPr id="29" name="直線接點 28">
              <a:extLst>
                <a:ext uri="{FF2B5EF4-FFF2-40B4-BE49-F238E27FC236}">
                  <a16:creationId xmlns:a16="http://schemas.microsoft.com/office/drawing/2014/main" id="{5AE790FD-F20E-45F7-B0A8-40A55C96FCDE}"/>
                </a:ext>
              </a:extLst>
            </p:cNvPr>
            <p:cNvCxnSpPr>
              <a:cxnSpLocks/>
            </p:cNvCxnSpPr>
            <p:nvPr/>
          </p:nvCxnSpPr>
          <p:spPr>
            <a:xfrm>
              <a:off x="5493772" y="12169205"/>
              <a:ext cx="2850389" cy="0"/>
            </a:xfrm>
            <a:prstGeom prst="line">
              <a:avLst/>
            </a:prstGeom>
            <a:ln w="38100">
              <a:solidFill>
                <a:srgbClr val="924474"/>
              </a:solidFill>
            </a:ln>
          </p:spPr>
          <p:style>
            <a:lnRef idx="1">
              <a:schemeClr val="accent1"/>
            </a:lnRef>
            <a:fillRef idx="0">
              <a:schemeClr val="accent1"/>
            </a:fillRef>
            <a:effectRef idx="0">
              <a:schemeClr val="accent1"/>
            </a:effectRef>
            <a:fontRef idx="minor">
              <a:schemeClr val="tx1"/>
            </a:fontRef>
          </p:style>
        </p:cxnSp>
        <p:sp>
          <p:nvSpPr>
            <p:cNvPr id="30" name="矩形: 圓角 29">
              <a:extLst>
                <a:ext uri="{FF2B5EF4-FFF2-40B4-BE49-F238E27FC236}">
                  <a16:creationId xmlns:a16="http://schemas.microsoft.com/office/drawing/2014/main" id="{ED633D98-90B6-4250-8BE7-0C46A8B37439}"/>
                </a:ext>
              </a:extLst>
            </p:cNvPr>
            <p:cNvSpPr/>
            <p:nvPr/>
          </p:nvSpPr>
          <p:spPr>
            <a:xfrm>
              <a:off x="6525487" y="11861331"/>
              <a:ext cx="1609184" cy="772034"/>
            </a:xfrm>
            <a:prstGeom prst="roundRect">
              <a:avLst/>
            </a:prstGeom>
            <a:solidFill>
              <a:schemeClr val="bg1"/>
            </a:solidFill>
            <a:ln w="28575">
              <a:solidFill>
                <a:srgbClr val="9244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行動方案</a:t>
              </a:r>
            </a:p>
          </p:txBody>
        </p:sp>
        <p:sp>
          <p:nvSpPr>
            <p:cNvPr id="9" name="矩形: 圓角 8">
              <a:extLst>
                <a:ext uri="{FF2B5EF4-FFF2-40B4-BE49-F238E27FC236}">
                  <a16:creationId xmlns:a16="http://schemas.microsoft.com/office/drawing/2014/main" id="{C5850C91-BB17-4CC2-B6C9-4AFD55F53C59}"/>
                </a:ext>
              </a:extLst>
            </p:cNvPr>
            <p:cNvSpPr/>
            <p:nvPr/>
          </p:nvSpPr>
          <p:spPr>
            <a:xfrm>
              <a:off x="4995746" y="9917687"/>
              <a:ext cx="2096430" cy="837195"/>
            </a:xfrm>
            <a:prstGeom prst="roundRect">
              <a:avLst/>
            </a:prstGeom>
            <a:solidFill>
              <a:srgbClr val="F7EDF3"/>
            </a:solidFill>
            <a:ln w="28575">
              <a:solidFill>
                <a:srgbClr val="924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幸福微革命</a:t>
              </a:r>
            </a:p>
          </p:txBody>
        </p:sp>
        <p:cxnSp>
          <p:nvCxnSpPr>
            <p:cNvPr id="11" name="直線接點 10">
              <a:extLst>
                <a:ext uri="{FF2B5EF4-FFF2-40B4-BE49-F238E27FC236}">
                  <a16:creationId xmlns:a16="http://schemas.microsoft.com/office/drawing/2014/main" id="{41589859-6EBB-4B1A-8CB6-050C7ACB03EA}"/>
                </a:ext>
              </a:extLst>
            </p:cNvPr>
            <p:cNvCxnSpPr>
              <a:cxnSpLocks/>
            </p:cNvCxnSpPr>
            <p:nvPr/>
          </p:nvCxnSpPr>
          <p:spPr>
            <a:xfrm>
              <a:off x="6038850" y="10754882"/>
              <a:ext cx="0" cy="509549"/>
            </a:xfrm>
            <a:prstGeom prst="line">
              <a:avLst/>
            </a:prstGeom>
            <a:ln w="38100">
              <a:solidFill>
                <a:srgbClr val="924474"/>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A41A2BE0-E300-4BF0-81F7-56A6A3AF43E7}"/>
                </a:ext>
              </a:extLst>
            </p:cNvPr>
            <p:cNvCxnSpPr>
              <a:cxnSpLocks/>
              <a:endCxn id="18" idx="1"/>
            </p:cNvCxnSpPr>
            <p:nvPr/>
          </p:nvCxnSpPr>
          <p:spPr>
            <a:xfrm>
              <a:off x="4697128" y="11264431"/>
              <a:ext cx="2850389" cy="0"/>
            </a:xfrm>
            <a:prstGeom prst="line">
              <a:avLst/>
            </a:prstGeom>
            <a:ln w="38100">
              <a:solidFill>
                <a:srgbClr val="924474"/>
              </a:solidFill>
            </a:ln>
          </p:spPr>
          <p:style>
            <a:lnRef idx="1">
              <a:schemeClr val="accent1"/>
            </a:lnRef>
            <a:fillRef idx="0">
              <a:schemeClr val="accent1"/>
            </a:fillRef>
            <a:effectRef idx="0">
              <a:schemeClr val="accent1"/>
            </a:effectRef>
            <a:fontRef idx="minor">
              <a:schemeClr val="tx1"/>
            </a:fontRef>
          </p:style>
        </p:cxnSp>
        <p:sp>
          <p:nvSpPr>
            <p:cNvPr id="17" name="矩形: 圓角 16">
              <a:extLst>
                <a:ext uri="{FF2B5EF4-FFF2-40B4-BE49-F238E27FC236}">
                  <a16:creationId xmlns:a16="http://schemas.microsoft.com/office/drawing/2014/main" id="{B06D767B-BFEB-43F6-85F0-4782168C26DA}"/>
                </a:ext>
              </a:extLst>
            </p:cNvPr>
            <p:cNvSpPr/>
            <p:nvPr/>
          </p:nvSpPr>
          <p:spPr>
            <a:xfrm>
              <a:off x="3082809" y="10845832"/>
              <a:ext cx="1609184" cy="837195"/>
            </a:xfrm>
            <a:prstGeom prst="roundRect">
              <a:avLst/>
            </a:prstGeom>
            <a:noFill/>
            <a:ln w="28575">
              <a:solidFill>
                <a:srgbClr val="924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認知幸福</a:t>
              </a:r>
            </a:p>
          </p:txBody>
        </p:sp>
        <p:sp>
          <p:nvSpPr>
            <p:cNvPr id="18" name="矩形: 圓角 17">
              <a:extLst>
                <a:ext uri="{FF2B5EF4-FFF2-40B4-BE49-F238E27FC236}">
                  <a16:creationId xmlns:a16="http://schemas.microsoft.com/office/drawing/2014/main" id="{F3EDF72B-C205-4EF9-970E-0885D1230037}"/>
                </a:ext>
              </a:extLst>
            </p:cNvPr>
            <p:cNvSpPr/>
            <p:nvPr/>
          </p:nvSpPr>
          <p:spPr>
            <a:xfrm>
              <a:off x="7547517" y="10845833"/>
              <a:ext cx="1609184" cy="837195"/>
            </a:xfrm>
            <a:prstGeom prst="roundRect">
              <a:avLst/>
            </a:prstGeom>
            <a:noFill/>
            <a:ln w="28575">
              <a:solidFill>
                <a:srgbClr val="924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實踐幸福</a:t>
              </a:r>
            </a:p>
          </p:txBody>
        </p:sp>
        <p:cxnSp>
          <p:nvCxnSpPr>
            <p:cNvPr id="22" name="直線接點 21">
              <a:extLst>
                <a:ext uri="{FF2B5EF4-FFF2-40B4-BE49-F238E27FC236}">
                  <a16:creationId xmlns:a16="http://schemas.microsoft.com/office/drawing/2014/main" id="{5F450E9D-9B4F-4440-9B43-41F84D6F373F}"/>
                </a:ext>
              </a:extLst>
            </p:cNvPr>
            <p:cNvCxnSpPr>
              <a:cxnSpLocks/>
            </p:cNvCxnSpPr>
            <p:nvPr/>
          </p:nvCxnSpPr>
          <p:spPr>
            <a:xfrm>
              <a:off x="3900180" y="11659656"/>
              <a:ext cx="0" cy="509549"/>
            </a:xfrm>
            <a:prstGeom prst="line">
              <a:avLst/>
            </a:prstGeom>
            <a:ln w="38100">
              <a:solidFill>
                <a:srgbClr val="924474"/>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742F6250-36F8-496D-9CF1-D22A4B8D6FE8}"/>
                </a:ext>
              </a:extLst>
            </p:cNvPr>
            <p:cNvCxnSpPr>
              <a:cxnSpLocks/>
            </p:cNvCxnSpPr>
            <p:nvPr/>
          </p:nvCxnSpPr>
          <p:spPr>
            <a:xfrm>
              <a:off x="2558458" y="12169205"/>
              <a:ext cx="2850389" cy="0"/>
            </a:xfrm>
            <a:prstGeom prst="line">
              <a:avLst/>
            </a:prstGeom>
            <a:ln w="38100">
              <a:solidFill>
                <a:srgbClr val="924474"/>
              </a:solidFill>
            </a:ln>
          </p:spPr>
          <p:style>
            <a:lnRef idx="1">
              <a:schemeClr val="accent1"/>
            </a:lnRef>
            <a:fillRef idx="0">
              <a:schemeClr val="accent1"/>
            </a:fillRef>
            <a:effectRef idx="0">
              <a:schemeClr val="accent1"/>
            </a:effectRef>
            <a:fontRef idx="minor">
              <a:schemeClr val="tx1"/>
            </a:fontRef>
          </p:style>
        </p:cxnSp>
        <p:sp>
          <p:nvSpPr>
            <p:cNvPr id="24" name="矩形: 圓角 23">
              <a:extLst>
                <a:ext uri="{FF2B5EF4-FFF2-40B4-BE49-F238E27FC236}">
                  <a16:creationId xmlns:a16="http://schemas.microsoft.com/office/drawing/2014/main" id="{27609EB1-82DE-48A4-9651-FED73B1A8E25}"/>
                </a:ext>
              </a:extLst>
            </p:cNvPr>
            <p:cNvSpPr/>
            <p:nvPr/>
          </p:nvSpPr>
          <p:spPr>
            <a:xfrm>
              <a:off x="1724086" y="11861331"/>
              <a:ext cx="1609184" cy="772034"/>
            </a:xfrm>
            <a:prstGeom prst="roundRect">
              <a:avLst/>
            </a:prstGeom>
            <a:solidFill>
              <a:schemeClr val="bg1"/>
            </a:solidFill>
            <a:ln w="28575">
              <a:solidFill>
                <a:srgbClr val="9244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幸福的覺察</a:t>
              </a:r>
            </a:p>
          </p:txBody>
        </p:sp>
        <p:sp>
          <p:nvSpPr>
            <p:cNvPr id="25" name="矩形: 圓角 24">
              <a:extLst>
                <a:ext uri="{FF2B5EF4-FFF2-40B4-BE49-F238E27FC236}">
                  <a16:creationId xmlns:a16="http://schemas.microsoft.com/office/drawing/2014/main" id="{F8E62698-6E15-4AF4-9150-A8AF7F2C57F7}"/>
                </a:ext>
              </a:extLst>
            </p:cNvPr>
            <p:cNvSpPr/>
            <p:nvPr/>
          </p:nvSpPr>
          <p:spPr>
            <a:xfrm>
              <a:off x="4382708" y="11861331"/>
              <a:ext cx="1609184" cy="772034"/>
            </a:xfrm>
            <a:prstGeom prst="roundRect">
              <a:avLst/>
            </a:prstGeom>
            <a:solidFill>
              <a:schemeClr val="bg1"/>
            </a:solidFill>
            <a:ln w="28575">
              <a:solidFill>
                <a:srgbClr val="92447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Times New Roman"/>
                  <a:ea typeface="微軟正黑體"/>
                  <a:cs typeface="+mn-cs"/>
                </a:rPr>
                <a:t>幸福的藍圖</a:t>
              </a:r>
            </a:p>
          </p:txBody>
        </p:sp>
        <p:cxnSp>
          <p:nvCxnSpPr>
            <p:cNvPr id="37" name="直線接點 36">
              <a:extLst>
                <a:ext uri="{FF2B5EF4-FFF2-40B4-BE49-F238E27FC236}">
                  <a16:creationId xmlns:a16="http://schemas.microsoft.com/office/drawing/2014/main" id="{70752CD3-318E-4CF1-A71E-068EDEDF34FE}"/>
                </a:ext>
              </a:extLst>
            </p:cNvPr>
            <p:cNvCxnSpPr>
              <a:cxnSpLocks/>
            </p:cNvCxnSpPr>
            <p:nvPr/>
          </p:nvCxnSpPr>
          <p:spPr>
            <a:xfrm>
              <a:off x="8459480" y="11659656"/>
              <a:ext cx="0" cy="509549"/>
            </a:xfrm>
            <a:prstGeom prst="line">
              <a:avLst/>
            </a:prstGeom>
            <a:ln w="38100">
              <a:solidFill>
                <a:srgbClr val="924474"/>
              </a:solidFill>
            </a:ln>
          </p:spPr>
          <p:style>
            <a:lnRef idx="1">
              <a:schemeClr val="accent1"/>
            </a:lnRef>
            <a:fillRef idx="0">
              <a:schemeClr val="accent1"/>
            </a:fillRef>
            <a:effectRef idx="0">
              <a:schemeClr val="accent1"/>
            </a:effectRef>
            <a:fontRef idx="minor">
              <a:schemeClr val="tx1"/>
            </a:fontRef>
          </p:style>
        </p:cxnSp>
      </p:grpSp>
      <p:sp>
        <p:nvSpPr>
          <p:cNvPr id="38" name="投影片編號版面配置區 1">
            <a:extLst>
              <a:ext uri="{FF2B5EF4-FFF2-40B4-BE49-F238E27FC236}">
                <a16:creationId xmlns:a16="http://schemas.microsoft.com/office/drawing/2014/main" id="{DF5B8FAF-5D83-481F-984B-13F3158E162B}"/>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3593434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58612F15-4212-4160-B2AA-453759552F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266</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DB773E57-4DBD-494F-9BA4-804CDE59C8FA}"/>
              </a:ext>
            </a:extLst>
          </p:cNvPr>
          <p:cNvSpPr/>
          <p:nvPr/>
        </p:nvSpPr>
        <p:spPr>
          <a:xfrm>
            <a:off x="658813" y="2070306"/>
            <a:ext cx="10801350" cy="585461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三、服務單位的回饋</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66813" marR="0" lvl="0" indent="-544513" algn="just" defTabSz="914400" rtl="0" eaLnBrk="1" fontAlgn="auto" latinLnBrk="0" hangingPunct="1">
              <a:lnSpc>
                <a:spcPct val="150000"/>
              </a:lnSpc>
              <a:spcBef>
                <a:spcPts val="180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一</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社區民眾</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66813" marR="0" lvl="0" indent="0" algn="just"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永春的校訂必修課程在教育學生成為一個溫暖的人，令人感動的目標。</a:t>
            </a:r>
            <a:endParaRPr kumimoji="0" lang="en-US" altLang="zh-TW"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endParaRPr>
          </a:p>
          <a:p>
            <a:pPr marL="1166813" marR="0" lvl="0" indent="-544513" algn="just" defTabSz="914400" rtl="0" eaLnBrk="1" fontAlgn="auto" latinLnBrk="0" hangingPunct="1">
              <a:lnSpc>
                <a:spcPct val="150000"/>
              </a:lnSpc>
              <a:spcBef>
                <a:spcPts val="180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二</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信義區游竹萍區長</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66813" marR="0" lvl="0" indent="0" algn="just"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太美好的社區共好課程了。學生勇於參加公共政策，我給你們舞台及經費，你們放心把課程與愛的成果做出來。</a:t>
            </a:r>
            <a:endParaRPr kumimoji="0" lang="en-US" altLang="zh-TW"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endParaRPr>
          </a:p>
          <a:p>
            <a:pPr marL="1166813" marR="0" lvl="0" indent="-544513" algn="just" defTabSz="914400" rtl="0" eaLnBrk="1" fontAlgn="auto" latinLnBrk="0" hangingPunct="1">
              <a:lnSpc>
                <a:spcPct val="150000"/>
              </a:lnSpc>
              <a:spcBef>
                <a:spcPts val="1800"/>
              </a:spcBef>
              <a:spcAft>
                <a:spcPts val="0"/>
              </a:spcAft>
              <a:buClrTx/>
              <a:buSzTx/>
              <a:buFontTx/>
              <a:buNone/>
              <a:tabLst/>
              <a:defRPr/>
            </a:pP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三</a:t>
            </a:r>
            <a:r>
              <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永春里葉里長及阿公阿嬤們</a:t>
            </a:r>
            <a:endParaRPr kumimoji="0" lang="en-US" altLang="zh-TW"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1166813" marR="0" lvl="0" indent="0" algn="just" defTabSz="914400" rtl="0" eaLnBrk="1" fontAlgn="auto" latinLnBrk="0" hangingPunct="1">
              <a:lnSpc>
                <a:spcPct val="150000"/>
              </a:lnSpc>
              <a:spcBef>
                <a:spcPts val="18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永春學生，你們帥又美麗，謝謝你們有耐性的教我，偶愛你們啦</a:t>
            </a:r>
            <a:r>
              <a:rPr kumimoji="0" lang="en-US" altLang="zh-TW" sz="2400" b="0" i="0" u="none" strike="noStrike" kern="1200" cap="none" spc="0" normalizeH="0" baseline="0" noProof="0" dirty="0">
                <a:ln>
                  <a:noFill/>
                </a:ln>
                <a:solidFill>
                  <a:prstClr val="black"/>
                </a:solidFill>
                <a:effectLst/>
                <a:uLnTx/>
                <a:uFillTx/>
                <a:latin typeface="Yu Mincho Light" panose="02020300000000000000" pitchFamily="18" charset="-128"/>
                <a:ea typeface="Yu Mincho Light" panose="02020300000000000000" pitchFamily="18" charset="-128"/>
                <a:cs typeface="+mn-cs"/>
              </a:rPr>
              <a:t>!</a:t>
            </a:r>
          </a:p>
        </p:txBody>
      </p:sp>
      <p:sp>
        <p:nvSpPr>
          <p:cNvPr id="5" name="投影片編號版面配置區 1">
            <a:extLst>
              <a:ext uri="{FF2B5EF4-FFF2-40B4-BE49-F238E27FC236}">
                <a16:creationId xmlns:a16="http://schemas.microsoft.com/office/drawing/2014/main" id="{222766BC-03A4-491B-A60C-572A09ED4E37}"/>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42846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1580491B-86A9-4800-B0B9-77CA396EF2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231</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5A0CA923-30DD-4FE4-9892-63F732AFE46E}"/>
              </a:ext>
            </a:extLst>
          </p:cNvPr>
          <p:cNvSpPr/>
          <p:nvPr/>
        </p:nvSpPr>
        <p:spPr>
          <a:xfrm>
            <a:off x="617504" y="2187575"/>
            <a:ext cx="10919501" cy="901278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二、課程特色</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（一）建立幸福的認知：覺察幸福的迷思，建立正確的思路。</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（二）累積幸福的經驗：透過活動刻意練習培養快樂的能力。</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（三）服務活動課程化：將學校品德服務的活動轉化為課程。</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（四）服務內容客製化：針對不同族群，提供增能創新服務。</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（五）課程教學協同化：跨領域協同教學，關顧差異化學習。</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（六）機構多元在地化：服務機構多為在地社區且種類多元。</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just" defTabSz="914400" rtl="0" eaLnBrk="1" fontAlgn="auto" latinLnBrk="0" hangingPunct="1">
              <a:lnSpc>
                <a:spcPct val="150000"/>
              </a:lnSpc>
              <a:spcBef>
                <a:spcPts val="1200"/>
              </a:spcBef>
              <a:spcAft>
                <a:spcPts val="0"/>
              </a:spcAft>
              <a:buClrTx/>
              <a:buSzTx/>
              <a:buFontTx/>
              <a:buNone/>
              <a:tabLst/>
              <a:defRPr/>
            </a:pP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Times New Roman"/>
                <a:ea typeface="微軟正黑體"/>
                <a:cs typeface="+mn-cs"/>
              </a:rPr>
              <a:t>三、課程設計與流程</a:t>
            </a:r>
          </a:p>
          <a:p>
            <a:pPr marL="457200" marR="0" lvl="1" indent="0" algn="just" defTabSz="914400" rtl="0" eaLnBrk="1" fontAlgn="auto" latinLnBrk="0" hangingPunct="1">
              <a:lnSpc>
                <a:spcPct val="150000"/>
              </a:lnSpc>
              <a:spcBef>
                <a:spcPts val="120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　　「幸福微革命」課程兩大主軸分別為「幸福的認知」以及「幸福的實踐」。「幸福的認知」課程內容包含打破幸福的迷思、覺察幸福的關鍵以及架構幸福的藍圖。帶領學生重新認識幸福的定義後，再透過「幸福的實踐」，將幸福化為行動，展現在日常生活中，活動包含高齡長照服務、在地化永續課程以及弱勢兒童關懷等服務行動。詳細課程內容及流程，可參見次頁表</a:t>
            </a:r>
            <a:r>
              <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rPr>
              <a:t>6-6</a:t>
            </a:r>
            <a:r>
              <a:rPr kumimoji="0" lang="zh-TW" altLang="en-US" sz="2400" b="0" i="0" u="none" strike="noStrike" kern="1200" cap="none" spc="0" normalizeH="0" baseline="0" noProof="0" dirty="0">
                <a:ln>
                  <a:noFill/>
                </a:ln>
                <a:solidFill>
                  <a:prstClr val="black"/>
                </a:solidFill>
                <a:effectLst/>
                <a:uLnTx/>
                <a:uFillTx/>
                <a:latin typeface="Times New Roman"/>
                <a:ea typeface="微軟正黑體"/>
                <a:cs typeface="+mn-cs"/>
              </a:rPr>
              <a:t>。</a:t>
            </a:r>
            <a:endParaRPr kumimoji="0" lang="en-US" altLang="zh-TW" sz="2400" b="0" i="0" u="none" strike="noStrike" kern="1200" cap="none" spc="0" normalizeH="0" baseline="0" noProof="0" dirty="0">
              <a:ln>
                <a:noFill/>
              </a:ln>
              <a:solidFill>
                <a:prstClr val="black"/>
              </a:solidFill>
              <a:effectLst/>
              <a:uLnTx/>
              <a:uFillTx/>
              <a:latin typeface="Times New Roman"/>
              <a:ea typeface="微軟正黑體"/>
              <a:cs typeface="+mn-cs"/>
            </a:endParaRPr>
          </a:p>
        </p:txBody>
      </p:sp>
      <p:sp>
        <p:nvSpPr>
          <p:cNvPr id="6" name="投影片編號版面配置區 1">
            <a:extLst>
              <a:ext uri="{FF2B5EF4-FFF2-40B4-BE49-F238E27FC236}">
                <a16:creationId xmlns:a16="http://schemas.microsoft.com/office/drawing/2014/main" id="{829EF0B6-566F-4F4E-B17B-2C28199D8CB9}"/>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20058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83A3836-5079-4304-A3A1-9B029F220E68}"/>
              </a:ext>
            </a:extLst>
          </p:cNvPr>
          <p:cNvSpPr/>
          <p:nvPr/>
        </p:nvSpPr>
        <p:spPr>
          <a:xfrm>
            <a:off x="1235574" y="9761166"/>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7" name="矩形 6">
            <a:extLst>
              <a:ext uri="{FF2B5EF4-FFF2-40B4-BE49-F238E27FC236}">
                <a16:creationId xmlns:a16="http://schemas.microsoft.com/office/drawing/2014/main" id="{EA973D76-0FA9-4181-9397-72137D22F36C}"/>
              </a:ext>
            </a:extLst>
          </p:cNvPr>
          <p:cNvSpPr/>
          <p:nvPr/>
        </p:nvSpPr>
        <p:spPr>
          <a:xfrm>
            <a:off x="1235574" y="6446466"/>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6" name="矩形 5">
            <a:extLst>
              <a:ext uri="{FF2B5EF4-FFF2-40B4-BE49-F238E27FC236}">
                <a16:creationId xmlns:a16="http://schemas.microsoft.com/office/drawing/2014/main" id="{349730B9-6AF1-4AC4-BF3E-9E22666393C1}"/>
              </a:ext>
            </a:extLst>
          </p:cNvPr>
          <p:cNvSpPr/>
          <p:nvPr/>
        </p:nvSpPr>
        <p:spPr>
          <a:xfrm>
            <a:off x="1235574" y="3703266"/>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3" name="頁尾版面配置區 2">
            <a:extLst>
              <a:ext uri="{FF2B5EF4-FFF2-40B4-BE49-F238E27FC236}">
                <a16:creationId xmlns:a16="http://schemas.microsoft.com/office/drawing/2014/main" id="{5B6ACEAE-D448-448B-9D31-C01A04DE2B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232</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11DC53EB-E11F-4C21-91FC-874A39432391}"/>
              </a:ext>
            </a:extLst>
          </p:cNvPr>
          <p:cNvSpPr/>
          <p:nvPr/>
        </p:nvSpPr>
        <p:spPr>
          <a:xfrm>
            <a:off x="3720991" y="1956742"/>
            <a:ext cx="47500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表</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6-6 </a:t>
            </a: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 幸福微革命課程設計與流程</a:t>
            </a:r>
          </a:p>
        </p:txBody>
      </p:sp>
      <p:graphicFrame>
        <p:nvGraphicFramePr>
          <p:cNvPr id="5" name="表格 4">
            <a:extLst>
              <a:ext uri="{FF2B5EF4-FFF2-40B4-BE49-F238E27FC236}">
                <a16:creationId xmlns:a16="http://schemas.microsoft.com/office/drawing/2014/main" id="{73A2B54E-9663-41F0-95AF-79A08D237DD3}"/>
              </a:ext>
            </a:extLst>
          </p:cNvPr>
          <p:cNvGraphicFramePr>
            <a:graphicFrameLocks noGrp="1"/>
          </p:cNvGraphicFramePr>
          <p:nvPr/>
        </p:nvGraphicFramePr>
        <p:xfrm>
          <a:off x="1125166" y="2665378"/>
          <a:ext cx="9941667" cy="11749584"/>
        </p:xfrm>
        <a:graphic>
          <a:graphicData uri="http://schemas.openxmlformats.org/drawingml/2006/table">
            <a:tbl>
              <a:tblPr firstRow="1" bandRow="1">
                <a:tableStyleId>{5C22544A-7EE6-4342-B048-85BDC9FD1C3A}</a:tableStyleId>
              </a:tblPr>
              <a:tblGrid>
                <a:gridCol w="9941667">
                  <a:extLst>
                    <a:ext uri="{9D8B030D-6E8A-4147-A177-3AD203B41FA5}">
                      <a16:colId xmlns:a16="http://schemas.microsoft.com/office/drawing/2014/main" val="3188118644"/>
                    </a:ext>
                  </a:extLst>
                </a:gridCol>
              </a:tblGrid>
              <a:tr h="700392">
                <a:tc>
                  <a:txBody>
                    <a:bodyPr/>
                    <a:lstStyle/>
                    <a:p>
                      <a:pPr algn="ctr"/>
                      <a:r>
                        <a:rPr lang="zh-TW" altLang="en-US" sz="2400" dirty="0">
                          <a:solidFill>
                            <a:schemeClr val="tx1"/>
                          </a:solidFill>
                        </a:rPr>
                        <a:t>幸福的認知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extLst>
                  <a:ext uri="{0D108BD9-81ED-4DB2-BD59-A6C34878D82A}">
                    <a16:rowId xmlns:a16="http://schemas.microsoft.com/office/drawing/2014/main" val="2584555553"/>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一</a:t>
                      </a:r>
                      <a:r>
                        <a:rPr lang="en-US" altLang="zh-TW" sz="2400" b="1" dirty="0">
                          <a:solidFill>
                            <a:schemeClr val="tx1"/>
                          </a:solidFill>
                        </a:rPr>
                        <a:t>)</a:t>
                      </a:r>
                      <a:r>
                        <a:rPr lang="zh-TW" altLang="en-US" sz="2400" b="1" dirty="0">
                          <a:solidFill>
                            <a:schemeClr val="tx1"/>
                          </a:solidFill>
                        </a:rPr>
                        <a:t> 打破幸福的迷思</a:t>
                      </a:r>
                    </a:p>
                    <a:p>
                      <a:pPr algn="l">
                        <a:lnSpc>
                          <a:spcPct val="150000"/>
                        </a:lnSpc>
                      </a:pPr>
                      <a:r>
                        <a:rPr lang="zh-TW" altLang="en-US" sz="2400" dirty="0">
                          <a:solidFill>
                            <a:schemeClr val="tx1"/>
                          </a:solidFill>
                        </a:rPr>
                        <a:t>    教師提供文本「遇見幸福</a:t>
                      </a:r>
                      <a:r>
                        <a:rPr lang="en-US" altLang="zh-TW" sz="2400" dirty="0">
                          <a:solidFill>
                            <a:schemeClr val="tx1"/>
                          </a:solidFill>
                        </a:rPr>
                        <a:t>*</a:t>
                      </a:r>
                      <a:r>
                        <a:rPr lang="zh-TW" altLang="en-US" sz="2400" dirty="0">
                          <a:solidFill>
                            <a:schemeClr val="tx1"/>
                          </a:solidFill>
                        </a:rPr>
                        <a:t>」閱讀深度學習的技術，透過文本閱讀、問題引導，破除幸福的迷思及陷阱，進而探討四種人生模式及幸福的五大元素：正向情緒、投入、人際關係、意義、成就，最後讓學生反思自己的生命模式，為自己找到幸福的元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446383"/>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二</a:t>
                      </a:r>
                      <a:r>
                        <a:rPr lang="en-US" altLang="zh-TW" sz="2400" b="1" dirty="0">
                          <a:solidFill>
                            <a:schemeClr val="tx1"/>
                          </a:solidFill>
                        </a:rPr>
                        <a:t>) </a:t>
                      </a:r>
                      <a:r>
                        <a:rPr lang="zh-TW" altLang="en-US" sz="2400" b="1" dirty="0">
                          <a:solidFill>
                            <a:schemeClr val="tx1"/>
                          </a:solidFill>
                        </a:rPr>
                        <a:t>覺察幸福的關鍵</a:t>
                      </a:r>
                    </a:p>
                    <a:p>
                      <a:pPr algn="l">
                        <a:lnSpc>
                          <a:spcPct val="150000"/>
                        </a:lnSpc>
                      </a:pPr>
                      <a:r>
                        <a:rPr lang="zh-TW" altLang="en-US" sz="2400" dirty="0">
                          <a:solidFill>
                            <a:schemeClr val="tx1"/>
                          </a:solidFill>
                        </a:rPr>
                        <a:t>    觀賞「漫漫回家路」影片</a:t>
                      </a:r>
                      <a:r>
                        <a:rPr lang="en-US" altLang="zh-TW" sz="2400" dirty="0">
                          <a:solidFill>
                            <a:schemeClr val="tx1"/>
                          </a:solidFill>
                        </a:rPr>
                        <a:t>*</a:t>
                      </a:r>
                      <a:r>
                        <a:rPr lang="zh-TW" altLang="en-US" sz="2400" dirty="0">
                          <a:solidFill>
                            <a:schemeClr val="tx1"/>
                          </a:solidFill>
                        </a:rPr>
                        <a:t>，透由觀察人物劇情，探討事件與幸福的關係，覺察認知對行為的影響，體認幸福的關鍵不在於外在的境界，是在於建立內心正確的認知，因為錯誤認知會帶來痛苦、正確認知會帶來快樂，瞭解建立幸福思路的重要性。覺察的關鍵要從自心開始，所以透過透過專注的練習、調節情緒的練習觀察自心的練習以建立正確的幸福認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243711"/>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三</a:t>
                      </a:r>
                      <a:r>
                        <a:rPr lang="en-US" altLang="zh-TW" sz="2400" b="1" dirty="0">
                          <a:solidFill>
                            <a:schemeClr val="tx1"/>
                          </a:solidFill>
                        </a:rPr>
                        <a:t>) </a:t>
                      </a:r>
                      <a:r>
                        <a:rPr lang="zh-TW" altLang="en-US" sz="2400" b="1" dirty="0">
                          <a:solidFill>
                            <a:schemeClr val="tx1"/>
                          </a:solidFill>
                        </a:rPr>
                        <a:t>架構幸福的藍圖</a:t>
                      </a:r>
                    </a:p>
                    <a:p>
                      <a:pPr algn="l">
                        <a:lnSpc>
                          <a:spcPct val="150000"/>
                        </a:lnSpc>
                      </a:pPr>
                      <a:r>
                        <a:rPr lang="zh-TW" altLang="en-US" sz="2400" dirty="0">
                          <a:solidFill>
                            <a:schemeClr val="tx1"/>
                          </a:solidFill>
                        </a:rPr>
                        <a:t>    追求真正的幸福不只要關待自己身心，還要關注他人及環境，所以我們開出了幸福藍圖四個面向的課程，讓同學透過念恩的練習、行善的練習以及微革命行動方案等課程活動體驗，架構自己的幸福藍圖。</a:t>
                      </a:r>
                    </a:p>
                    <a:p>
                      <a:pPr algn="l">
                        <a:lnSpc>
                          <a:spcPct val="150000"/>
                        </a:lnSpc>
                      </a:pPr>
                      <a:r>
                        <a:rPr lang="zh-TW" altLang="en-US" sz="2400" dirty="0">
                          <a:solidFill>
                            <a:schemeClr val="tx1"/>
                          </a:solidFill>
                        </a:rPr>
                        <a:t> </a:t>
                      </a:r>
                      <a:r>
                        <a:rPr lang="en-US" altLang="zh-TW" sz="2400" dirty="0">
                          <a:solidFill>
                            <a:schemeClr val="tx1"/>
                          </a:solidFill>
                        </a:rPr>
                        <a:t>1.</a:t>
                      </a:r>
                      <a:r>
                        <a:rPr lang="zh-TW" altLang="en-US" sz="2400" dirty="0">
                          <a:solidFill>
                            <a:schemeClr val="tx1"/>
                          </a:solidFill>
                        </a:rPr>
                        <a:t>關心健康：專注練習</a:t>
                      </a:r>
                      <a:r>
                        <a:rPr lang="en-US" altLang="zh-TW" sz="2400" dirty="0">
                          <a:solidFill>
                            <a:schemeClr val="tx1"/>
                          </a:solidFill>
                        </a:rPr>
                        <a:t>(</a:t>
                      </a:r>
                      <a:r>
                        <a:rPr lang="zh-TW" altLang="en-US" sz="2400" dirty="0">
                          <a:solidFill>
                            <a:schemeClr val="tx1"/>
                          </a:solidFill>
                        </a:rPr>
                        <a:t>感覺呼吸、心跳</a:t>
                      </a:r>
                      <a:r>
                        <a:rPr lang="en-US" altLang="zh-TW" sz="2400" dirty="0">
                          <a:solidFill>
                            <a:schemeClr val="tx1"/>
                          </a:solidFill>
                        </a:rPr>
                        <a:t>)</a:t>
                      </a:r>
                      <a:r>
                        <a:rPr lang="zh-TW" altLang="en-US" sz="2400" dirty="0">
                          <a:solidFill>
                            <a:schemeClr val="tx1"/>
                          </a:solidFill>
                        </a:rPr>
                        <a:t>、調節情緒練習</a:t>
                      </a:r>
                      <a:r>
                        <a:rPr lang="en-US" altLang="zh-TW" sz="2400" dirty="0">
                          <a:solidFill>
                            <a:schemeClr val="tx1"/>
                          </a:solidFill>
                        </a:rPr>
                        <a:t>(</a:t>
                      </a:r>
                      <a:r>
                        <a:rPr lang="zh-TW" altLang="en-US" sz="2400" dirty="0">
                          <a:solidFill>
                            <a:schemeClr val="tx1"/>
                          </a:solidFill>
                        </a:rPr>
                        <a:t>情緒</a:t>
                      </a:r>
                      <a:r>
                        <a:rPr lang="en-US" altLang="zh-TW" sz="2400" dirty="0">
                          <a:solidFill>
                            <a:schemeClr val="tx1"/>
                          </a:solidFill>
                        </a:rPr>
                        <a:t>ok</a:t>
                      </a:r>
                      <a:r>
                        <a:rPr lang="zh-TW" altLang="en-US" sz="2400" dirty="0">
                          <a:solidFill>
                            <a:schemeClr val="tx1"/>
                          </a:solidFill>
                        </a:rPr>
                        <a:t>繃</a:t>
                      </a:r>
                      <a:r>
                        <a:rPr lang="en-US" altLang="zh-TW" sz="2400" dirty="0">
                          <a:solidFill>
                            <a:schemeClr val="tx1"/>
                          </a:solidFill>
                        </a:rPr>
                        <a:t>) *</a:t>
                      </a:r>
                    </a:p>
                    <a:p>
                      <a:pPr algn="l">
                        <a:lnSpc>
                          <a:spcPct val="150000"/>
                        </a:lnSpc>
                      </a:pPr>
                      <a:r>
                        <a:rPr lang="en-US" altLang="zh-TW" sz="2400" dirty="0">
                          <a:solidFill>
                            <a:schemeClr val="tx1"/>
                          </a:solidFill>
                        </a:rPr>
                        <a:t> 2.</a:t>
                      </a:r>
                      <a:r>
                        <a:rPr lang="zh-TW" altLang="en-US" sz="2400" dirty="0">
                          <a:solidFill>
                            <a:schemeClr val="tx1"/>
                          </a:solidFill>
                        </a:rPr>
                        <a:t>關注心靈：觀察自心的練習</a:t>
                      </a:r>
                      <a:r>
                        <a:rPr lang="en-US" altLang="zh-TW" sz="2400" dirty="0">
                          <a:solidFill>
                            <a:schemeClr val="tx1"/>
                          </a:solidFill>
                        </a:rPr>
                        <a:t>*</a:t>
                      </a:r>
                      <a:r>
                        <a:rPr lang="zh-TW" altLang="en-US" sz="2400" dirty="0">
                          <a:solidFill>
                            <a:schemeClr val="tx1"/>
                          </a:solidFill>
                        </a:rPr>
                        <a:t>、幸福繪本</a:t>
                      </a:r>
                    </a:p>
                    <a:p>
                      <a:pPr marL="1879600" indent="-1879600" algn="l">
                        <a:lnSpc>
                          <a:spcPct val="150000"/>
                        </a:lnSpc>
                      </a:pPr>
                      <a:r>
                        <a:rPr lang="zh-TW" altLang="en-US" sz="2400" dirty="0">
                          <a:solidFill>
                            <a:schemeClr val="tx1"/>
                          </a:solidFill>
                        </a:rPr>
                        <a:t> </a:t>
                      </a:r>
                      <a:r>
                        <a:rPr lang="en-US" altLang="zh-TW" sz="2400" dirty="0">
                          <a:solidFill>
                            <a:schemeClr val="tx1"/>
                          </a:solidFill>
                        </a:rPr>
                        <a:t>3.</a:t>
                      </a:r>
                      <a:r>
                        <a:rPr lang="zh-TW" altLang="en-US" sz="2400" dirty="0">
                          <a:solidFill>
                            <a:schemeClr val="tx1"/>
                          </a:solidFill>
                        </a:rPr>
                        <a:t>關懷他人：念恩練習</a:t>
                      </a:r>
                      <a:r>
                        <a:rPr lang="en-US" altLang="zh-TW" sz="2400" dirty="0">
                          <a:solidFill>
                            <a:schemeClr val="tx1"/>
                          </a:solidFill>
                        </a:rPr>
                        <a:t>*—</a:t>
                      </a:r>
                      <a:r>
                        <a:rPr lang="zh-TW" altLang="en-US" sz="2400" dirty="0">
                          <a:solidFill>
                            <a:schemeClr val="tx1"/>
                          </a:solidFill>
                        </a:rPr>
                        <a:t>發現爸媽</a:t>
                      </a:r>
                      <a:r>
                        <a:rPr lang="en-US" altLang="zh-TW" sz="2400" dirty="0">
                          <a:solidFill>
                            <a:schemeClr val="tx1"/>
                          </a:solidFill>
                        </a:rPr>
                        <a:t>/</a:t>
                      </a:r>
                      <a:r>
                        <a:rPr lang="zh-TW" altLang="en-US" sz="2400" dirty="0">
                          <a:solidFill>
                            <a:schemeClr val="tx1"/>
                          </a:solidFill>
                        </a:rPr>
                        <a:t>師友</a:t>
                      </a:r>
                      <a:r>
                        <a:rPr lang="en-US" altLang="zh-TW" sz="2400" dirty="0">
                          <a:solidFill>
                            <a:schemeClr val="tx1"/>
                          </a:solidFill>
                        </a:rPr>
                        <a:t>/</a:t>
                      </a:r>
                      <a:r>
                        <a:rPr lang="zh-TW" altLang="en-US" sz="2400" dirty="0">
                          <a:solidFill>
                            <a:schemeClr val="tx1"/>
                          </a:solidFill>
                        </a:rPr>
                        <a:t>他人的好、手機減量行動、溝通技巧練習、代人著想練習</a:t>
                      </a:r>
                    </a:p>
                    <a:p>
                      <a:pPr algn="l">
                        <a:lnSpc>
                          <a:spcPct val="150000"/>
                        </a:lnSpc>
                      </a:pPr>
                      <a:r>
                        <a:rPr lang="zh-TW" altLang="en-US" sz="2400" dirty="0">
                          <a:solidFill>
                            <a:schemeClr val="tx1"/>
                          </a:solidFill>
                        </a:rPr>
                        <a:t> </a:t>
                      </a:r>
                      <a:r>
                        <a:rPr lang="en-US" altLang="zh-TW" sz="2400" dirty="0">
                          <a:solidFill>
                            <a:schemeClr val="tx1"/>
                          </a:solidFill>
                        </a:rPr>
                        <a:t>4.</a:t>
                      </a:r>
                      <a:r>
                        <a:rPr lang="zh-TW" altLang="en-US" sz="2400" dirty="0">
                          <a:solidFill>
                            <a:schemeClr val="tx1"/>
                          </a:solidFill>
                        </a:rPr>
                        <a:t>關愛環境：行善練習</a:t>
                      </a:r>
                      <a:r>
                        <a:rPr lang="en-US" altLang="zh-TW" sz="2400" dirty="0">
                          <a:solidFill>
                            <a:schemeClr val="tx1"/>
                          </a:solidFill>
                        </a:rPr>
                        <a:t>—e</a:t>
                      </a:r>
                      <a:r>
                        <a:rPr lang="zh-TW" altLang="en-US" sz="2400" dirty="0">
                          <a:solidFill>
                            <a:schemeClr val="tx1"/>
                          </a:solidFill>
                        </a:rPr>
                        <a:t>起復蔬計畫</a:t>
                      </a:r>
                      <a:r>
                        <a:rPr lang="en-US" altLang="zh-TW" sz="2400" dirty="0">
                          <a:solidFill>
                            <a:schemeClr val="tx1"/>
                          </a:solidFill>
                        </a:rPr>
                        <a:t>*</a:t>
                      </a:r>
                      <a:r>
                        <a:rPr lang="zh-TW" altLang="en-US" sz="2400" dirty="0">
                          <a:solidFill>
                            <a:schemeClr val="tx1"/>
                          </a:solidFill>
                        </a:rPr>
                        <a:t>、減塑行動</a:t>
                      </a:r>
                      <a:r>
                        <a:rPr lang="en-US" altLang="zh-TW" sz="2400" dirty="0" err="1">
                          <a:solidFill>
                            <a:schemeClr val="tx1"/>
                          </a:solidFill>
                        </a:rPr>
                        <a:t>GoGoGo</a:t>
                      </a:r>
                      <a:r>
                        <a:rPr lang="en-US" altLang="zh-TW" sz="2400" dirty="0">
                          <a:solidFill>
                            <a:schemeClr val="tx1"/>
                          </a:solidFill>
                        </a:rPr>
                        <a:t>*</a:t>
                      </a:r>
                      <a:r>
                        <a:rPr lang="zh-TW" altLang="en-US" sz="2400" dirty="0">
                          <a:solidFill>
                            <a:schemeClr val="tx1"/>
                          </a:solidFill>
                        </a:rPr>
                        <a:t>、彩繪幸福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842161"/>
                  </a:ext>
                </a:extLst>
              </a:tr>
            </a:tbl>
          </a:graphicData>
        </a:graphic>
      </p:graphicFrame>
      <p:sp>
        <p:nvSpPr>
          <p:cNvPr id="9" name="矩形 8">
            <a:extLst>
              <a:ext uri="{FF2B5EF4-FFF2-40B4-BE49-F238E27FC236}">
                <a16:creationId xmlns:a16="http://schemas.microsoft.com/office/drawing/2014/main" id="{083C500E-4FA8-4D6E-951B-ABDC50E8D123}"/>
              </a:ext>
            </a:extLst>
          </p:cNvPr>
          <p:cNvSpPr/>
          <p:nvPr/>
        </p:nvSpPr>
        <p:spPr>
          <a:xfrm>
            <a:off x="623888" y="15013649"/>
            <a:ext cx="9338553" cy="352597"/>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zh-TW" altLang="en-US" sz="1600" b="0" i="0" u="none" strike="noStrike" kern="100" cap="none" spc="0" normalizeH="0" baseline="0" noProof="0" dirty="0">
                <a:ln>
                  <a:noFill/>
                </a:ln>
                <a:solidFill>
                  <a:prstClr val="black"/>
                </a:solidFill>
                <a:effectLst/>
                <a:uLnTx/>
                <a:uFillTx/>
                <a:latin typeface="Times New Roman"/>
                <a:ea typeface="微軟正黑體"/>
                <a:cs typeface="+mn-cs"/>
              </a:rPr>
              <a:t>*本課程之文本與學習單可參見「參、教學資源」</a:t>
            </a:r>
            <a:r>
              <a:rPr kumimoji="0" lang="en-US" altLang="zh-TW" sz="1600" b="0" i="0" u="none" strike="noStrike" kern="100" cap="none" spc="0" normalizeH="0" baseline="0" noProof="0" dirty="0">
                <a:ln>
                  <a:noFill/>
                </a:ln>
                <a:solidFill>
                  <a:prstClr val="black"/>
                </a:solidFill>
                <a:effectLst/>
                <a:uLnTx/>
                <a:uFillTx/>
                <a:latin typeface="Times New Roman"/>
                <a:ea typeface="微軟正黑體"/>
                <a:cs typeface="+mn-cs"/>
              </a:rPr>
              <a:t>(p.236~p.263)</a:t>
            </a:r>
            <a:endParaRPr kumimoji="0" lang="zh-TW" altLang="zh-TW" sz="1600" b="0" i="0" u="none" strike="noStrike" kern="100" cap="none" spc="0" normalizeH="0" baseline="0" noProof="0" dirty="0">
              <a:ln>
                <a:noFill/>
              </a:ln>
              <a:solidFill>
                <a:prstClr val="black"/>
              </a:solidFill>
              <a:effectLst/>
              <a:uLnTx/>
              <a:uFillTx/>
              <a:latin typeface="Times New Roman"/>
              <a:ea typeface="微軟正黑體"/>
              <a:cs typeface="+mn-cs"/>
            </a:endParaRPr>
          </a:p>
        </p:txBody>
      </p:sp>
      <p:sp>
        <p:nvSpPr>
          <p:cNvPr id="11" name="投影片編號版面配置區 1">
            <a:extLst>
              <a:ext uri="{FF2B5EF4-FFF2-40B4-BE49-F238E27FC236}">
                <a16:creationId xmlns:a16="http://schemas.microsoft.com/office/drawing/2014/main" id="{988D8741-5DA7-4588-B43F-54B1CF3C03D7}"/>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
        <p:nvSpPr>
          <p:cNvPr id="2" name="矩形 1">
            <a:hlinkClick r:id="rId2" action="ppaction://hlinksldjump"/>
            <a:extLst>
              <a:ext uri="{FF2B5EF4-FFF2-40B4-BE49-F238E27FC236}">
                <a16:creationId xmlns:a16="http://schemas.microsoft.com/office/drawing/2014/main" id="{E747832E-6354-45D4-A3AF-7547E685DC14}"/>
              </a:ext>
            </a:extLst>
          </p:cNvPr>
          <p:cNvSpPr/>
          <p:nvPr/>
        </p:nvSpPr>
        <p:spPr>
          <a:xfrm>
            <a:off x="695325" y="15025036"/>
            <a:ext cx="5657349" cy="346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Tree>
    <p:extLst>
      <p:ext uri="{BB962C8B-B14F-4D97-AF65-F5344CB8AC3E}">
        <p14:creationId xmlns:p14="http://schemas.microsoft.com/office/powerpoint/2010/main" val="255836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135FAFD8-33DD-4B21-AE04-ACADDD30911D}"/>
              </a:ext>
            </a:extLst>
          </p:cNvPr>
          <p:cNvSpPr/>
          <p:nvPr/>
        </p:nvSpPr>
        <p:spPr>
          <a:xfrm>
            <a:off x="1240794" y="10416170"/>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8" name="矩形 7">
            <a:extLst>
              <a:ext uri="{FF2B5EF4-FFF2-40B4-BE49-F238E27FC236}">
                <a16:creationId xmlns:a16="http://schemas.microsoft.com/office/drawing/2014/main" id="{C5717DE3-A030-4FCC-8D69-8FFBBE68879F}"/>
              </a:ext>
            </a:extLst>
          </p:cNvPr>
          <p:cNvSpPr/>
          <p:nvPr/>
        </p:nvSpPr>
        <p:spPr>
          <a:xfrm>
            <a:off x="1240794" y="7654794"/>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7" name="矩形 6">
            <a:extLst>
              <a:ext uri="{FF2B5EF4-FFF2-40B4-BE49-F238E27FC236}">
                <a16:creationId xmlns:a16="http://schemas.microsoft.com/office/drawing/2014/main" id="{B63CED41-B94B-4B2A-976F-89A6FC83AD2B}"/>
              </a:ext>
            </a:extLst>
          </p:cNvPr>
          <p:cNvSpPr/>
          <p:nvPr/>
        </p:nvSpPr>
        <p:spPr>
          <a:xfrm>
            <a:off x="1240794" y="4893418"/>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3" name="頁尾版面配置區 2">
            <a:extLst>
              <a:ext uri="{FF2B5EF4-FFF2-40B4-BE49-F238E27FC236}">
                <a16:creationId xmlns:a16="http://schemas.microsoft.com/office/drawing/2014/main" id="{E9E6D2D0-A0E5-4838-9A75-D4A3D73278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233</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C5132003-974E-4F87-BA3E-517111BB6DA1}"/>
              </a:ext>
            </a:extLst>
          </p:cNvPr>
          <p:cNvSpPr/>
          <p:nvPr/>
        </p:nvSpPr>
        <p:spPr>
          <a:xfrm>
            <a:off x="3387565" y="1956742"/>
            <a:ext cx="541686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表</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6-6 </a:t>
            </a: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 幸福微革命課程設計與流程  </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續</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a:t>
            </a:r>
            <a:endPar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endParaRPr>
          </a:p>
        </p:txBody>
      </p:sp>
      <p:graphicFrame>
        <p:nvGraphicFramePr>
          <p:cNvPr id="5" name="表格 4">
            <a:extLst>
              <a:ext uri="{FF2B5EF4-FFF2-40B4-BE49-F238E27FC236}">
                <a16:creationId xmlns:a16="http://schemas.microsoft.com/office/drawing/2014/main" id="{B2881617-F8BE-4210-8534-09E22549C158}"/>
              </a:ext>
            </a:extLst>
          </p:cNvPr>
          <p:cNvGraphicFramePr>
            <a:graphicFrameLocks noGrp="1"/>
          </p:cNvGraphicFramePr>
          <p:nvPr/>
        </p:nvGraphicFramePr>
        <p:xfrm>
          <a:off x="1125166" y="2665378"/>
          <a:ext cx="9941667" cy="11292384"/>
        </p:xfrm>
        <a:graphic>
          <a:graphicData uri="http://schemas.openxmlformats.org/drawingml/2006/table">
            <a:tbl>
              <a:tblPr firstRow="1" bandRow="1">
                <a:tableStyleId>{5C22544A-7EE6-4342-B048-85BDC9FD1C3A}</a:tableStyleId>
              </a:tblPr>
              <a:tblGrid>
                <a:gridCol w="9941667">
                  <a:extLst>
                    <a:ext uri="{9D8B030D-6E8A-4147-A177-3AD203B41FA5}">
                      <a16:colId xmlns:a16="http://schemas.microsoft.com/office/drawing/2014/main" val="3188118644"/>
                    </a:ext>
                  </a:extLst>
                </a:gridCol>
              </a:tblGrid>
              <a:tr h="700392">
                <a:tc>
                  <a:txBody>
                    <a:bodyPr/>
                    <a:lstStyle/>
                    <a:p>
                      <a:pPr algn="ctr"/>
                      <a:r>
                        <a:rPr lang="zh-TW" altLang="en-US" sz="2400" dirty="0">
                          <a:solidFill>
                            <a:schemeClr val="tx1"/>
                          </a:solidFill>
                        </a:rPr>
                        <a:t>幸福的實踐－老人長照實踐方案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extLst>
                  <a:ext uri="{0D108BD9-81ED-4DB2-BD59-A6C34878D82A}">
                    <a16:rowId xmlns:a16="http://schemas.microsoft.com/office/drawing/2014/main" val="2584555553"/>
                  </a:ext>
                </a:extLst>
              </a:tr>
              <a:tr h="700392">
                <a:tc>
                  <a:txBody>
                    <a:bodyPr/>
                    <a:lstStyle/>
                    <a:p>
                      <a:pPr algn="l"/>
                      <a:r>
                        <a:rPr lang="zh-TW" altLang="en-US" sz="2400" dirty="0">
                          <a:solidFill>
                            <a:schemeClr val="tx1"/>
                          </a:solidFill>
                        </a:rPr>
                        <a:t>活動說明：</a:t>
                      </a:r>
                      <a:endParaRPr lang="en-US" altLang="zh-TW" sz="2400" dirty="0">
                        <a:solidFill>
                          <a:schemeClr val="tx1"/>
                        </a:solidFill>
                      </a:endParaRPr>
                    </a:p>
                    <a:p>
                      <a:pPr algn="l"/>
                      <a:r>
                        <a:rPr lang="zh-TW" altLang="en-US" sz="2400" dirty="0">
                          <a:solidFill>
                            <a:schemeClr val="tx1"/>
                          </a:solidFill>
                        </a:rPr>
                        <a:t>學生配合院內需求及長者個別的狀況，規畫個別化的服務學習的內容，包含節慶活動、動手做美食、病房服務、協助自理能力的訓練等服務。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2440342"/>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一</a:t>
                      </a:r>
                      <a:r>
                        <a:rPr lang="en-US" altLang="zh-TW" sz="2400" b="1" dirty="0">
                          <a:solidFill>
                            <a:schemeClr val="tx1"/>
                          </a:solidFill>
                        </a:rPr>
                        <a:t>) </a:t>
                      </a:r>
                      <a:r>
                        <a:rPr lang="zh-TW" altLang="en-US" sz="2400" b="1" dirty="0">
                          <a:solidFill>
                            <a:schemeClr val="tx1"/>
                          </a:solidFill>
                        </a:rPr>
                        <a:t>建立認知與增能</a:t>
                      </a:r>
                    </a:p>
                    <a:p>
                      <a:pPr algn="l">
                        <a:lnSpc>
                          <a:spcPct val="150000"/>
                        </a:lnSpc>
                      </a:pPr>
                      <a:r>
                        <a:rPr lang="en-US" altLang="zh-TW" sz="2400" dirty="0">
                          <a:solidFill>
                            <a:schemeClr val="tx1"/>
                          </a:solidFill>
                        </a:rPr>
                        <a:t>1.</a:t>
                      </a:r>
                      <a:r>
                        <a:rPr lang="zh-TW" altLang="en-US" sz="2400" dirty="0">
                          <a:solidFill>
                            <a:schemeClr val="tx1"/>
                          </a:solidFill>
                        </a:rPr>
                        <a:t>服務對象：認識老、老化、老人的各種狀況。</a:t>
                      </a:r>
                    </a:p>
                    <a:p>
                      <a:pPr algn="l">
                        <a:lnSpc>
                          <a:spcPct val="150000"/>
                        </a:lnSpc>
                      </a:pPr>
                      <a:r>
                        <a:rPr lang="en-US" altLang="zh-TW" sz="2400" dirty="0">
                          <a:solidFill>
                            <a:schemeClr val="tx1"/>
                          </a:solidFill>
                        </a:rPr>
                        <a:t>2.</a:t>
                      </a:r>
                      <a:r>
                        <a:rPr lang="zh-TW" altLang="en-US" sz="2400" dirty="0">
                          <a:solidFill>
                            <a:schemeClr val="tx1"/>
                          </a:solidFill>
                        </a:rPr>
                        <a:t>服務模式：瞭解長期照顧服務之模式、內容及對象。</a:t>
                      </a:r>
                    </a:p>
                    <a:p>
                      <a:pPr marL="1789113" indent="-1789113" algn="l">
                        <a:lnSpc>
                          <a:spcPct val="150000"/>
                        </a:lnSpc>
                      </a:pPr>
                      <a:r>
                        <a:rPr lang="en-US" altLang="zh-TW" sz="2400" dirty="0">
                          <a:solidFill>
                            <a:schemeClr val="tx1"/>
                          </a:solidFill>
                        </a:rPr>
                        <a:t>3.</a:t>
                      </a:r>
                      <a:r>
                        <a:rPr lang="zh-TW" altLang="en-US" sz="2400" dirty="0">
                          <a:solidFill>
                            <a:schemeClr val="tx1"/>
                          </a:solidFill>
                        </a:rPr>
                        <a:t>服務增能：認識長期照顧服務場所需要的知能，並邀請社工師對學生進行行前增能，說明服務學習注意事項。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446383"/>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二</a:t>
                      </a:r>
                      <a:r>
                        <a:rPr lang="en-US" altLang="zh-TW" sz="2400" b="1" dirty="0">
                          <a:solidFill>
                            <a:schemeClr val="tx1"/>
                          </a:solidFill>
                        </a:rPr>
                        <a:t>) </a:t>
                      </a:r>
                      <a:r>
                        <a:rPr lang="zh-TW" altLang="en-US" sz="2400" b="1" dirty="0">
                          <a:solidFill>
                            <a:schemeClr val="tx1"/>
                          </a:solidFill>
                        </a:rPr>
                        <a:t>擬定企劃與執行</a:t>
                      </a:r>
                    </a:p>
                    <a:p>
                      <a:pPr algn="l">
                        <a:lnSpc>
                          <a:spcPct val="150000"/>
                        </a:lnSpc>
                      </a:pPr>
                      <a:r>
                        <a:rPr lang="en-US" altLang="zh-TW" sz="2400" b="0" dirty="0">
                          <a:solidFill>
                            <a:schemeClr val="tx1"/>
                          </a:solidFill>
                        </a:rPr>
                        <a:t>1. </a:t>
                      </a:r>
                      <a:r>
                        <a:rPr lang="zh-TW" altLang="en-US" sz="2400" b="0" dirty="0">
                          <a:solidFill>
                            <a:schemeClr val="tx1"/>
                          </a:solidFill>
                        </a:rPr>
                        <a:t>企畫撰寫：瞭解老人的需求，設計服務方案。</a:t>
                      </a:r>
                    </a:p>
                    <a:p>
                      <a:pPr algn="l">
                        <a:lnSpc>
                          <a:spcPct val="150000"/>
                        </a:lnSpc>
                      </a:pPr>
                      <a:r>
                        <a:rPr lang="en-US" altLang="zh-TW" sz="2400" b="0" dirty="0">
                          <a:solidFill>
                            <a:schemeClr val="tx1"/>
                          </a:solidFill>
                        </a:rPr>
                        <a:t>2. </a:t>
                      </a:r>
                      <a:r>
                        <a:rPr lang="zh-TW" altLang="en-US" sz="2400" b="0" dirty="0">
                          <a:solidFill>
                            <a:schemeClr val="tx1"/>
                          </a:solidFill>
                        </a:rPr>
                        <a:t>行前練習：分組上台表演及與老人溝通互動的演練。</a:t>
                      </a:r>
                    </a:p>
                    <a:p>
                      <a:pPr marL="1789113" indent="-1789113" algn="l">
                        <a:lnSpc>
                          <a:spcPct val="150000"/>
                        </a:lnSpc>
                      </a:pPr>
                      <a:r>
                        <a:rPr lang="en-US" altLang="zh-TW" sz="2400" b="0" dirty="0">
                          <a:solidFill>
                            <a:schemeClr val="tx1"/>
                          </a:solidFill>
                        </a:rPr>
                        <a:t>3. </a:t>
                      </a:r>
                      <a:r>
                        <a:rPr lang="zh-TW" altLang="en-US" sz="2400" b="0" dirty="0">
                          <a:solidFill>
                            <a:schemeClr val="tx1"/>
                          </a:solidFill>
                        </a:rPr>
                        <a:t>服務執行：善用溝通的技巧與長者互動，並進行才藝表演等活動，為老人帶來歡樂。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243711"/>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三</a:t>
                      </a:r>
                      <a:r>
                        <a:rPr lang="en-US" altLang="zh-TW" sz="2400" b="1" dirty="0">
                          <a:solidFill>
                            <a:schemeClr val="tx1"/>
                          </a:solidFill>
                        </a:rPr>
                        <a:t>) </a:t>
                      </a:r>
                      <a:r>
                        <a:rPr lang="zh-TW" altLang="en-US" sz="2400" b="1" dirty="0">
                          <a:solidFill>
                            <a:schemeClr val="tx1"/>
                          </a:solidFill>
                        </a:rPr>
                        <a:t>反思學習與成果</a:t>
                      </a:r>
                    </a:p>
                    <a:p>
                      <a:pPr marL="1789113" indent="-1789113" algn="l">
                        <a:lnSpc>
                          <a:spcPct val="150000"/>
                        </a:lnSpc>
                      </a:pPr>
                      <a:r>
                        <a:rPr lang="en-US" altLang="zh-TW" sz="2400" b="0" dirty="0">
                          <a:solidFill>
                            <a:schemeClr val="tx1"/>
                          </a:solidFill>
                        </a:rPr>
                        <a:t>1.</a:t>
                      </a:r>
                      <a:r>
                        <a:rPr lang="zh-TW" altLang="en-US" sz="2400" b="0" dirty="0">
                          <a:solidFill>
                            <a:schemeClr val="tx1"/>
                          </a:solidFill>
                        </a:rPr>
                        <a:t>省思紀錄：反思對待家裡長者的態度，開始會關心爺爺奶奶。看到重病的長者，學生更珍惜自己能健康的學習。</a:t>
                      </a:r>
                      <a:endParaRPr lang="en-US" altLang="zh-TW" sz="2400" b="0" dirty="0">
                        <a:solidFill>
                          <a:schemeClr val="tx1"/>
                        </a:solidFill>
                      </a:endParaRPr>
                    </a:p>
                    <a:p>
                      <a:pPr marL="1789113" indent="-1789113" algn="l">
                        <a:lnSpc>
                          <a:spcPct val="150000"/>
                        </a:lnSpc>
                      </a:pPr>
                      <a:r>
                        <a:rPr lang="en-US" altLang="zh-TW" sz="2400" b="0" dirty="0">
                          <a:solidFill>
                            <a:schemeClr val="tx1"/>
                          </a:solidFill>
                        </a:rPr>
                        <a:t>2.</a:t>
                      </a:r>
                      <a:r>
                        <a:rPr lang="zh-TW" altLang="en-US" sz="2400" b="0" dirty="0">
                          <a:solidFill>
                            <a:schemeClr val="tx1"/>
                          </a:solidFill>
                        </a:rPr>
                        <a:t>班級發表：製作服務學習心得簡報，口頭報告與全班分享。透過識老、親老、敬老、護老，實踐愛人的能力。</a:t>
                      </a:r>
                      <a:endParaRPr lang="en-US" altLang="zh-TW" sz="2400" b="0" dirty="0">
                        <a:solidFill>
                          <a:schemeClr val="tx1"/>
                        </a:solidFill>
                      </a:endParaRPr>
                    </a:p>
                    <a:p>
                      <a:pPr marL="1789113" indent="-1789113" algn="l">
                        <a:lnSpc>
                          <a:spcPct val="150000"/>
                        </a:lnSpc>
                      </a:pPr>
                      <a:r>
                        <a:rPr lang="en-US" altLang="zh-TW" sz="2400" b="0" dirty="0">
                          <a:solidFill>
                            <a:schemeClr val="tx1"/>
                          </a:solidFill>
                        </a:rPr>
                        <a:t>3.</a:t>
                      </a:r>
                      <a:r>
                        <a:rPr lang="zh-TW" altLang="en-US" sz="2400" b="0" dirty="0">
                          <a:solidFill>
                            <a:schemeClr val="tx1"/>
                          </a:solidFill>
                        </a:rPr>
                        <a:t>歷程檔案：整合幸福認知與服務學習，提升對老人議題的關注，或提升對家裡的長輩關懷力，增強幸福的行動力。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842161"/>
                  </a:ext>
                </a:extLst>
              </a:tr>
            </a:tbl>
          </a:graphicData>
        </a:graphic>
      </p:graphicFrame>
      <p:sp>
        <p:nvSpPr>
          <p:cNvPr id="12" name="投影片編號版面配置區 1">
            <a:extLst>
              <a:ext uri="{FF2B5EF4-FFF2-40B4-BE49-F238E27FC236}">
                <a16:creationId xmlns:a16="http://schemas.microsoft.com/office/drawing/2014/main" id="{867071D4-E0F7-4C05-B5EF-A117B47FCCE8}"/>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372223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56EF89E-044F-4364-8054-6399EDDA2FAC}"/>
              </a:ext>
            </a:extLst>
          </p:cNvPr>
          <p:cNvSpPr/>
          <p:nvPr/>
        </p:nvSpPr>
        <p:spPr>
          <a:xfrm>
            <a:off x="1240796" y="10951429"/>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7" name="矩形 6">
            <a:extLst>
              <a:ext uri="{FF2B5EF4-FFF2-40B4-BE49-F238E27FC236}">
                <a16:creationId xmlns:a16="http://schemas.microsoft.com/office/drawing/2014/main" id="{6ABF89A2-D401-4C5C-B954-200630396369}"/>
              </a:ext>
            </a:extLst>
          </p:cNvPr>
          <p:cNvSpPr/>
          <p:nvPr/>
        </p:nvSpPr>
        <p:spPr>
          <a:xfrm>
            <a:off x="1240796" y="8175672"/>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8" name="矩形 7">
            <a:extLst>
              <a:ext uri="{FF2B5EF4-FFF2-40B4-BE49-F238E27FC236}">
                <a16:creationId xmlns:a16="http://schemas.microsoft.com/office/drawing/2014/main" id="{F20FDA00-BB34-46B7-A7D5-1BD37062D58B}"/>
              </a:ext>
            </a:extLst>
          </p:cNvPr>
          <p:cNvSpPr/>
          <p:nvPr/>
        </p:nvSpPr>
        <p:spPr>
          <a:xfrm>
            <a:off x="1240796" y="5986238"/>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3" name="頁尾版面配置區 2">
            <a:extLst>
              <a:ext uri="{FF2B5EF4-FFF2-40B4-BE49-F238E27FC236}">
                <a16:creationId xmlns:a16="http://schemas.microsoft.com/office/drawing/2014/main" id="{A774EC53-FB1C-4917-AAF9-3B89A51356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234</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0DF5BDF1-8DED-4D88-923C-07F0103A2EF2}"/>
              </a:ext>
            </a:extLst>
          </p:cNvPr>
          <p:cNvSpPr/>
          <p:nvPr/>
        </p:nvSpPr>
        <p:spPr>
          <a:xfrm>
            <a:off x="3387565" y="1956742"/>
            <a:ext cx="541686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表</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6-6 </a:t>
            </a: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 幸福微革命課程設計與流程  </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續</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a:t>
            </a:r>
            <a:endPar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endParaRPr>
          </a:p>
        </p:txBody>
      </p:sp>
      <p:graphicFrame>
        <p:nvGraphicFramePr>
          <p:cNvPr id="5" name="表格 4">
            <a:extLst>
              <a:ext uri="{FF2B5EF4-FFF2-40B4-BE49-F238E27FC236}">
                <a16:creationId xmlns:a16="http://schemas.microsoft.com/office/drawing/2014/main" id="{E72D9E18-1478-498D-A3ED-BFF62C3E361B}"/>
              </a:ext>
            </a:extLst>
          </p:cNvPr>
          <p:cNvGraphicFramePr>
            <a:graphicFrameLocks noGrp="1"/>
          </p:cNvGraphicFramePr>
          <p:nvPr/>
        </p:nvGraphicFramePr>
        <p:xfrm>
          <a:off x="1125166" y="2665378"/>
          <a:ext cx="9941667" cy="11841024"/>
        </p:xfrm>
        <a:graphic>
          <a:graphicData uri="http://schemas.openxmlformats.org/drawingml/2006/table">
            <a:tbl>
              <a:tblPr firstRow="1" bandRow="1">
                <a:tableStyleId>{5C22544A-7EE6-4342-B048-85BDC9FD1C3A}</a:tableStyleId>
              </a:tblPr>
              <a:tblGrid>
                <a:gridCol w="9941667">
                  <a:extLst>
                    <a:ext uri="{9D8B030D-6E8A-4147-A177-3AD203B41FA5}">
                      <a16:colId xmlns:a16="http://schemas.microsoft.com/office/drawing/2014/main" val="3188118644"/>
                    </a:ext>
                  </a:extLst>
                </a:gridCol>
              </a:tblGrid>
              <a:tr h="700392">
                <a:tc>
                  <a:txBody>
                    <a:bodyPr/>
                    <a:lstStyle/>
                    <a:p>
                      <a:pPr algn="ctr"/>
                      <a:r>
                        <a:rPr lang="zh-TW" altLang="en-US" sz="2400" dirty="0">
                          <a:solidFill>
                            <a:schemeClr val="tx1"/>
                          </a:solidFill>
                        </a:rPr>
                        <a:t>幸福的實踐－大手牽小手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extLst>
                  <a:ext uri="{0D108BD9-81ED-4DB2-BD59-A6C34878D82A}">
                    <a16:rowId xmlns:a16="http://schemas.microsoft.com/office/drawing/2014/main" val="2584555553"/>
                  </a:ext>
                </a:extLst>
              </a:tr>
              <a:tr h="700392">
                <a:tc>
                  <a:txBody>
                    <a:bodyPr/>
                    <a:lstStyle/>
                    <a:p>
                      <a:pPr algn="l"/>
                      <a:r>
                        <a:rPr lang="zh-TW" altLang="en-US" sz="2400" dirty="0">
                          <a:solidFill>
                            <a:schemeClr val="tx1"/>
                          </a:solidFill>
                        </a:rPr>
                        <a:t>活動說明：</a:t>
                      </a:r>
                      <a:endParaRPr lang="en-US" altLang="zh-TW" sz="2400" dirty="0">
                        <a:solidFill>
                          <a:schemeClr val="tx1"/>
                        </a:solidFill>
                      </a:endParaRPr>
                    </a:p>
                    <a:p>
                      <a:pPr algn="l"/>
                      <a:r>
                        <a:rPr lang="zh-TW" altLang="en-US" sz="2400" dirty="0">
                          <a:solidFill>
                            <a:schemeClr val="tx1"/>
                          </a:solidFill>
                        </a:rPr>
                        <a:t>由大永春的哥哥姊姊透過課程設計，帶領小永春成為一個有能力關懷在地的小學生，彼此互為教學者與學習者，一起發展服務學習課程。包含小永春學校生機花園特色課程、五分埔與慈祐宮歷史沿革在地課程、永春陂濕地生態公園導覽課程、學校特色活動的藝術布置課程以及動手做科學課程等，發展出在地化的服務方案。</a:t>
                      </a:r>
                      <a:endParaRPr lang="en-US" altLang="zh-TW"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3740991"/>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一</a:t>
                      </a:r>
                      <a:r>
                        <a:rPr lang="en-US" altLang="zh-TW" sz="2400" b="1" dirty="0">
                          <a:solidFill>
                            <a:schemeClr val="tx1"/>
                          </a:solidFill>
                        </a:rPr>
                        <a:t>) </a:t>
                      </a:r>
                      <a:r>
                        <a:rPr lang="zh-TW" altLang="en-US" sz="2400" b="1" dirty="0">
                          <a:solidFill>
                            <a:schemeClr val="tx1"/>
                          </a:solidFill>
                        </a:rPr>
                        <a:t>建立認知與增能</a:t>
                      </a:r>
                    </a:p>
                    <a:p>
                      <a:pPr algn="l">
                        <a:lnSpc>
                          <a:spcPct val="150000"/>
                        </a:lnSpc>
                      </a:pPr>
                      <a:r>
                        <a:rPr lang="en-US" altLang="zh-TW" sz="2400" dirty="0">
                          <a:solidFill>
                            <a:schemeClr val="tx1"/>
                          </a:solidFill>
                        </a:rPr>
                        <a:t>1.</a:t>
                      </a:r>
                      <a:r>
                        <a:rPr lang="zh-TW" altLang="en-US" sz="2400" dirty="0">
                          <a:solidFill>
                            <a:schemeClr val="tx1"/>
                          </a:solidFill>
                        </a:rPr>
                        <a:t>服務對象：認識服務對象</a:t>
                      </a:r>
                      <a:r>
                        <a:rPr lang="en-US" altLang="zh-TW" sz="2400" dirty="0">
                          <a:solidFill>
                            <a:schemeClr val="tx1"/>
                          </a:solidFill>
                        </a:rPr>
                        <a:t>(</a:t>
                      </a:r>
                      <a:r>
                        <a:rPr lang="zh-TW" altLang="en-US" sz="2400" dirty="0">
                          <a:solidFill>
                            <a:schemeClr val="tx1"/>
                          </a:solidFill>
                        </a:rPr>
                        <a:t>永春國小</a:t>
                      </a:r>
                      <a:r>
                        <a:rPr lang="en-US" altLang="zh-TW" sz="2400" dirty="0">
                          <a:solidFill>
                            <a:schemeClr val="tx1"/>
                          </a:solidFill>
                        </a:rPr>
                        <a:t>)</a:t>
                      </a:r>
                      <a:r>
                        <a:rPr lang="zh-TW" altLang="en-US" sz="2400" dirty="0">
                          <a:solidFill>
                            <a:schemeClr val="tx1"/>
                          </a:solidFill>
                        </a:rPr>
                        <a:t>與課程需求。</a:t>
                      </a:r>
                      <a:endParaRPr lang="en-US" altLang="zh-TW" sz="2400" dirty="0">
                        <a:solidFill>
                          <a:schemeClr val="tx1"/>
                        </a:solidFill>
                      </a:endParaRPr>
                    </a:p>
                    <a:p>
                      <a:pPr algn="l">
                        <a:lnSpc>
                          <a:spcPct val="150000"/>
                        </a:lnSpc>
                      </a:pPr>
                      <a:r>
                        <a:rPr lang="en-US" altLang="zh-TW" sz="2400" dirty="0">
                          <a:solidFill>
                            <a:schemeClr val="tx1"/>
                          </a:solidFill>
                        </a:rPr>
                        <a:t>2.</a:t>
                      </a:r>
                      <a:r>
                        <a:rPr lang="zh-TW" altLang="en-US" sz="2400" dirty="0">
                          <a:solidFill>
                            <a:schemeClr val="tx1"/>
                          </a:solidFill>
                        </a:rPr>
                        <a:t>服務模式：瞭解服務之模式及內容。</a:t>
                      </a:r>
                    </a:p>
                    <a:p>
                      <a:pPr marL="1789113" indent="-1789113" algn="l">
                        <a:lnSpc>
                          <a:spcPct val="150000"/>
                        </a:lnSpc>
                      </a:pPr>
                      <a:r>
                        <a:rPr lang="en-US" altLang="zh-TW" sz="2400" dirty="0">
                          <a:solidFill>
                            <a:schemeClr val="tx1"/>
                          </a:solidFill>
                        </a:rPr>
                        <a:t>3.</a:t>
                      </a:r>
                      <a:r>
                        <a:rPr lang="zh-TW" altLang="en-US" sz="2400" dirty="0">
                          <a:solidFill>
                            <a:schemeClr val="tx1"/>
                          </a:solidFill>
                        </a:rPr>
                        <a:t>服務增能：依活動需求安排專科老師入班教學並提醒注意事項。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446383"/>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二</a:t>
                      </a:r>
                      <a:r>
                        <a:rPr lang="en-US" altLang="zh-TW" sz="2400" b="1" dirty="0">
                          <a:solidFill>
                            <a:schemeClr val="tx1"/>
                          </a:solidFill>
                        </a:rPr>
                        <a:t>) </a:t>
                      </a:r>
                      <a:r>
                        <a:rPr lang="zh-TW" altLang="en-US" sz="2400" b="1" dirty="0">
                          <a:solidFill>
                            <a:schemeClr val="tx1"/>
                          </a:solidFill>
                        </a:rPr>
                        <a:t>擬定企劃與執行</a:t>
                      </a:r>
                    </a:p>
                    <a:p>
                      <a:pPr algn="l">
                        <a:lnSpc>
                          <a:spcPct val="150000"/>
                        </a:lnSpc>
                      </a:pPr>
                      <a:r>
                        <a:rPr lang="en-US" altLang="zh-TW" sz="2400" b="0" dirty="0">
                          <a:solidFill>
                            <a:schemeClr val="tx1"/>
                          </a:solidFill>
                        </a:rPr>
                        <a:t>1. </a:t>
                      </a:r>
                      <a:r>
                        <a:rPr lang="zh-TW" altLang="en-US" sz="2400" b="0" dirty="0">
                          <a:solidFill>
                            <a:schemeClr val="tx1"/>
                          </a:solidFill>
                        </a:rPr>
                        <a:t>企畫撰寫：撰寫課程任務企畫書。</a:t>
                      </a:r>
                    </a:p>
                    <a:p>
                      <a:pPr marL="1887538" indent="-1887538" algn="l">
                        <a:lnSpc>
                          <a:spcPct val="150000"/>
                        </a:lnSpc>
                      </a:pPr>
                      <a:r>
                        <a:rPr lang="en-US" altLang="zh-TW" sz="2400" b="0" dirty="0">
                          <a:solidFill>
                            <a:schemeClr val="tx1"/>
                          </a:solidFill>
                        </a:rPr>
                        <a:t>2. </a:t>
                      </a:r>
                      <a:r>
                        <a:rPr lang="zh-TW" altLang="en-US" sz="2400" b="0" dirty="0">
                          <a:solidFill>
                            <a:schemeClr val="tx1"/>
                          </a:solidFill>
                        </a:rPr>
                        <a:t>行前練習：搜尋相關知識、用</a:t>
                      </a:r>
                      <a:r>
                        <a:rPr lang="en-US" altLang="zh-TW" sz="2400" b="0" dirty="0">
                          <a:solidFill>
                            <a:schemeClr val="tx1"/>
                          </a:solidFill>
                        </a:rPr>
                        <a:t>ppt</a:t>
                      </a:r>
                      <a:r>
                        <a:rPr lang="zh-TW" altLang="en-US" sz="2400" b="0" dirty="0">
                          <a:solidFill>
                            <a:schemeClr val="tx1"/>
                          </a:solidFill>
                        </a:rPr>
                        <a:t>製作課程內容、分組練習並進行驗收。</a:t>
                      </a:r>
                    </a:p>
                    <a:p>
                      <a:pPr marL="1789113" indent="-1789113" algn="l">
                        <a:lnSpc>
                          <a:spcPct val="150000"/>
                        </a:lnSpc>
                      </a:pPr>
                      <a:r>
                        <a:rPr lang="en-US" altLang="zh-TW" sz="2400" b="0" dirty="0">
                          <a:solidFill>
                            <a:schemeClr val="tx1"/>
                          </a:solidFill>
                        </a:rPr>
                        <a:t>3. </a:t>
                      </a:r>
                      <a:r>
                        <a:rPr lang="zh-TW" altLang="en-US" sz="2400" b="0" dirty="0">
                          <a:solidFill>
                            <a:schemeClr val="tx1"/>
                          </a:solidFill>
                        </a:rPr>
                        <a:t>服務執行：入班用深入淺出的方式向小永春講述相關課程，透過活潑的實作或踏察進行教學活動。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243711"/>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三</a:t>
                      </a:r>
                      <a:r>
                        <a:rPr lang="en-US" altLang="zh-TW" sz="2400" b="1" dirty="0">
                          <a:solidFill>
                            <a:schemeClr val="tx1"/>
                          </a:solidFill>
                        </a:rPr>
                        <a:t>) </a:t>
                      </a:r>
                      <a:r>
                        <a:rPr lang="zh-TW" altLang="en-US" sz="2400" b="1" dirty="0">
                          <a:solidFill>
                            <a:schemeClr val="tx1"/>
                          </a:solidFill>
                        </a:rPr>
                        <a:t>反思學習與成果</a:t>
                      </a:r>
                    </a:p>
                    <a:p>
                      <a:pPr marL="1789113" indent="-1789113" algn="l">
                        <a:lnSpc>
                          <a:spcPct val="150000"/>
                        </a:lnSpc>
                      </a:pPr>
                      <a:r>
                        <a:rPr lang="en-US" altLang="zh-TW" sz="2400" b="0" dirty="0">
                          <a:solidFill>
                            <a:schemeClr val="tx1"/>
                          </a:solidFill>
                        </a:rPr>
                        <a:t>1.</a:t>
                      </a:r>
                      <a:r>
                        <a:rPr lang="zh-TW" altLang="en-US" sz="2400" b="0" dirty="0">
                          <a:solidFill>
                            <a:schemeClr val="tx1"/>
                          </a:solidFill>
                        </a:rPr>
                        <a:t>省思紀錄：反思對待家裡長者的態度，開始會關心爺爺奶奶。看到重病的長者，學生更珍惜自己能健康的學習。</a:t>
                      </a:r>
                      <a:endParaRPr lang="en-US" altLang="zh-TW" sz="2400" b="0" dirty="0">
                        <a:solidFill>
                          <a:schemeClr val="tx1"/>
                        </a:solidFill>
                      </a:endParaRPr>
                    </a:p>
                    <a:p>
                      <a:pPr marL="1789113" indent="-1789113" algn="l">
                        <a:lnSpc>
                          <a:spcPct val="150000"/>
                        </a:lnSpc>
                      </a:pPr>
                      <a:r>
                        <a:rPr lang="en-US" altLang="zh-TW" sz="2400" b="0" dirty="0">
                          <a:solidFill>
                            <a:schemeClr val="tx1"/>
                          </a:solidFill>
                        </a:rPr>
                        <a:t>2.</a:t>
                      </a:r>
                      <a:r>
                        <a:rPr lang="zh-TW" altLang="en-US" sz="2400" b="0" dirty="0">
                          <a:solidFill>
                            <a:schemeClr val="tx1"/>
                          </a:solidFill>
                        </a:rPr>
                        <a:t>班級發表：製作服務學習心得簡報，口頭報告與全班分享。透過識老、親老、敬老、護老，實踐愛人的能力。</a:t>
                      </a:r>
                      <a:endParaRPr lang="en-US" altLang="zh-TW" sz="2400" b="0" dirty="0">
                        <a:solidFill>
                          <a:schemeClr val="tx1"/>
                        </a:solidFill>
                      </a:endParaRPr>
                    </a:p>
                    <a:p>
                      <a:pPr marL="1789113" indent="-1789113" algn="l">
                        <a:lnSpc>
                          <a:spcPct val="150000"/>
                        </a:lnSpc>
                      </a:pPr>
                      <a:r>
                        <a:rPr lang="en-US" altLang="zh-TW" sz="2400" b="0" dirty="0">
                          <a:solidFill>
                            <a:schemeClr val="tx1"/>
                          </a:solidFill>
                        </a:rPr>
                        <a:t>3.</a:t>
                      </a:r>
                      <a:r>
                        <a:rPr lang="zh-TW" altLang="en-US" sz="2400" b="0" dirty="0">
                          <a:solidFill>
                            <a:schemeClr val="tx1"/>
                          </a:solidFill>
                        </a:rPr>
                        <a:t>歷程檔案：整合幸福認知與服務學習，提升對老人議題的關注，或提升對家裡的長輩關懷力，增強幸福的行動力。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842161"/>
                  </a:ext>
                </a:extLst>
              </a:tr>
            </a:tbl>
          </a:graphicData>
        </a:graphic>
      </p:graphicFrame>
      <p:sp>
        <p:nvSpPr>
          <p:cNvPr id="9" name="投影片編號版面配置區 1">
            <a:extLst>
              <a:ext uri="{FF2B5EF4-FFF2-40B4-BE49-F238E27FC236}">
                <a16:creationId xmlns:a16="http://schemas.microsoft.com/office/drawing/2014/main" id="{E68B20C3-4A50-451B-A998-EF52DF5B7AA5}"/>
              </a:ext>
            </a:extLst>
          </p:cNvPr>
          <p:cNvSpPr>
            <a:spLocks noGrp="1"/>
          </p:cNvSpPr>
          <p:nvPr>
            <p:ph type="sldNum" sz="quarter" idx="12"/>
          </p:nvPr>
        </p:nvSpPr>
        <p:spPr>
          <a:xfrm>
            <a:off x="5876665" y="15296011"/>
            <a:ext cx="6119992" cy="5169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220002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13770A3C-4138-4D6F-9F8D-D92B03143F80}"/>
              </a:ext>
            </a:extLst>
          </p:cNvPr>
          <p:cNvSpPr/>
          <p:nvPr/>
        </p:nvSpPr>
        <p:spPr>
          <a:xfrm>
            <a:off x="1240796" y="11375175"/>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7" name="矩形 6">
            <a:extLst>
              <a:ext uri="{FF2B5EF4-FFF2-40B4-BE49-F238E27FC236}">
                <a16:creationId xmlns:a16="http://schemas.microsoft.com/office/drawing/2014/main" id="{246325E3-6954-4DE0-836A-79FBD2F68CDA}"/>
              </a:ext>
            </a:extLst>
          </p:cNvPr>
          <p:cNvSpPr/>
          <p:nvPr/>
        </p:nvSpPr>
        <p:spPr>
          <a:xfrm>
            <a:off x="1240796" y="8532513"/>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8" name="矩形 7">
            <a:extLst>
              <a:ext uri="{FF2B5EF4-FFF2-40B4-BE49-F238E27FC236}">
                <a16:creationId xmlns:a16="http://schemas.microsoft.com/office/drawing/2014/main" id="{151162C0-4804-45D5-980A-0B0D85365D4F}"/>
              </a:ext>
            </a:extLst>
          </p:cNvPr>
          <p:cNvSpPr/>
          <p:nvPr/>
        </p:nvSpPr>
        <p:spPr>
          <a:xfrm>
            <a:off x="1240796" y="5310008"/>
            <a:ext cx="2688726" cy="221034"/>
          </a:xfrm>
          <a:prstGeom prst="rect">
            <a:avLst/>
          </a:prstGeom>
          <a:solidFill>
            <a:srgbClr val="E7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Times New Roman"/>
              <a:ea typeface="微軟正黑體"/>
              <a:cs typeface="+mn-cs"/>
            </a:endParaRPr>
          </a:p>
        </p:txBody>
      </p:sp>
      <p:sp>
        <p:nvSpPr>
          <p:cNvPr id="3" name="頁尾版面配置區 2">
            <a:extLst>
              <a:ext uri="{FF2B5EF4-FFF2-40B4-BE49-F238E27FC236}">
                <a16:creationId xmlns:a16="http://schemas.microsoft.com/office/drawing/2014/main" id="{A392F54E-D30C-4443-A3B0-6F326FED64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rPr>
              <a:t>235</a:t>
            </a:r>
            <a:endParaRPr kumimoji="0" lang="zh-TW" altLang="en-US" sz="1600" b="1" i="0" u="none" strike="noStrike" kern="1200" cap="none" spc="0" normalizeH="0" baseline="0" noProof="0" dirty="0">
              <a:ln>
                <a:noFill/>
              </a:ln>
              <a:solidFill>
                <a:srgbClr val="E7E6E6">
                  <a:lumMod val="50000"/>
                </a:srgbClr>
              </a:solidFill>
              <a:effectLst/>
              <a:uLnTx/>
              <a:uFillTx/>
              <a:latin typeface="Times New Roman"/>
              <a:ea typeface="微軟正黑體"/>
              <a:cs typeface="+mn-cs"/>
            </a:endParaRPr>
          </a:p>
        </p:txBody>
      </p:sp>
      <p:sp>
        <p:nvSpPr>
          <p:cNvPr id="4" name="矩形 3">
            <a:extLst>
              <a:ext uri="{FF2B5EF4-FFF2-40B4-BE49-F238E27FC236}">
                <a16:creationId xmlns:a16="http://schemas.microsoft.com/office/drawing/2014/main" id="{7A5641AF-E5CA-4BC8-93C5-FB7E4CCC585D}"/>
              </a:ext>
            </a:extLst>
          </p:cNvPr>
          <p:cNvSpPr/>
          <p:nvPr/>
        </p:nvSpPr>
        <p:spPr>
          <a:xfrm>
            <a:off x="3387565" y="1956742"/>
            <a:ext cx="541686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表</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6-6 </a:t>
            </a: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 幸福微革命課程設計與流程  </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a:t>
            </a:r>
            <a:r>
              <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rPr>
              <a:t>續</a:t>
            </a:r>
            <a:r>
              <a:rPr kumimoji="0" lang="en-US" altLang="zh-TW" sz="2400" b="1" i="0" u="none" strike="noStrike" kern="1200" cap="none" spc="0" normalizeH="0" baseline="0" noProof="0" dirty="0">
                <a:ln>
                  <a:noFill/>
                </a:ln>
                <a:solidFill>
                  <a:srgbClr val="924474"/>
                </a:solidFill>
                <a:effectLst/>
                <a:uLnTx/>
                <a:uFillTx/>
                <a:latin typeface="Times New Roman"/>
                <a:ea typeface="微軟正黑體"/>
                <a:cs typeface="+mn-cs"/>
              </a:rPr>
              <a:t>)</a:t>
            </a:r>
            <a:endParaRPr kumimoji="0" lang="zh-TW" altLang="en-US" sz="2400" b="1" i="0" u="none" strike="noStrike" kern="1200" cap="none" spc="0" normalizeH="0" baseline="0" noProof="0" dirty="0">
              <a:ln>
                <a:noFill/>
              </a:ln>
              <a:solidFill>
                <a:srgbClr val="924474"/>
              </a:solidFill>
              <a:effectLst/>
              <a:uLnTx/>
              <a:uFillTx/>
              <a:latin typeface="Times New Roman"/>
              <a:ea typeface="微軟正黑體"/>
              <a:cs typeface="+mn-cs"/>
            </a:endParaRPr>
          </a:p>
        </p:txBody>
      </p:sp>
      <p:graphicFrame>
        <p:nvGraphicFramePr>
          <p:cNvPr id="5" name="表格 4">
            <a:extLst>
              <a:ext uri="{FF2B5EF4-FFF2-40B4-BE49-F238E27FC236}">
                <a16:creationId xmlns:a16="http://schemas.microsoft.com/office/drawing/2014/main" id="{8F22FB30-1A67-49CD-A8B2-A260C59D1351}"/>
              </a:ext>
            </a:extLst>
          </p:cNvPr>
          <p:cNvGraphicFramePr>
            <a:graphicFrameLocks noGrp="1"/>
          </p:cNvGraphicFramePr>
          <p:nvPr/>
        </p:nvGraphicFramePr>
        <p:xfrm>
          <a:off x="1125166" y="2665378"/>
          <a:ext cx="9941667" cy="11109504"/>
        </p:xfrm>
        <a:graphic>
          <a:graphicData uri="http://schemas.openxmlformats.org/drawingml/2006/table">
            <a:tbl>
              <a:tblPr firstRow="1" bandRow="1">
                <a:tableStyleId>{5C22544A-7EE6-4342-B048-85BDC9FD1C3A}</a:tableStyleId>
              </a:tblPr>
              <a:tblGrid>
                <a:gridCol w="9941667">
                  <a:extLst>
                    <a:ext uri="{9D8B030D-6E8A-4147-A177-3AD203B41FA5}">
                      <a16:colId xmlns:a16="http://schemas.microsoft.com/office/drawing/2014/main" val="3188118644"/>
                    </a:ext>
                  </a:extLst>
                </a:gridCol>
              </a:tblGrid>
              <a:tr h="700392">
                <a:tc>
                  <a:txBody>
                    <a:bodyPr/>
                    <a:lstStyle/>
                    <a:p>
                      <a:pPr algn="ctr"/>
                      <a:r>
                        <a:rPr lang="zh-TW" altLang="en-US" sz="2400" dirty="0">
                          <a:solidFill>
                            <a:schemeClr val="tx1"/>
                          </a:solidFill>
                        </a:rPr>
                        <a:t>幸福的實踐－弱勢兒童實踐方案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EDF3"/>
                    </a:solidFill>
                  </a:tcPr>
                </a:tc>
                <a:extLst>
                  <a:ext uri="{0D108BD9-81ED-4DB2-BD59-A6C34878D82A}">
                    <a16:rowId xmlns:a16="http://schemas.microsoft.com/office/drawing/2014/main" val="2584555553"/>
                  </a:ext>
                </a:extLst>
              </a:tr>
              <a:tr h="700392">
                <a:tc>
                  <a:txBody>
                    <a:bodyPr/>
                    <a:lstStyle/>
                    <a:p>
                      <a:pPr algn="l"/>
                      <a:r>
                        <a:rPr lang="zh-TW" altLang="en-US" sz="2400" dirty="0">
                          <a:solidFill>
                            <a:schemeClr val="tx1"/>
                          </a:solidFill>
                        </a:rPr>
                        <a:t>活動說明：</a:t>
                      </a:r>
                      <a:endParaRPr lang="en-US" altLang="zh-TW" sz="2400" dirty="0">
                        <a:solidFill>
                          <a:schemeClr val="tx1"/>
                        </a:solidFill>
                      </a:endParaRPr>
                    </a:p>
                    <a:p>
                      <a:pPr algn="l"/>
                      <a:r>
                        <a:rPr lang="zh-TW" altLang="en-US" sz="2400" dirty="0">
                          <a:solidFill>
                            <a:schemeClr val="tx1"/>
                          </a:solidFill>
                        </a:rPr>
                        <a:t>學生配合關愛之家協助照護移工寶寶，包含整理環境、院內打掃、整理衣物、餵飯、說故事、玩遊戲、給予擁抱、捐贈物資等，照顧年紀小語言不通的移工寶寶，學生必須非常細膩及有愛心，培養多元的服務能力。</a:t>
                      </a:r>
                      <a:endParaRPr lang="en-US" altLang="zh-TW"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3740991"/>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一</a:t>
                      </a:r>
                      <a:r>
                        <a:rPr lang="en-US" altLang="zh-TW" sz="2400" b="1" dirty="0">
                          <a:solidFill>
                            <a:schemeClr val="tx1"/>
                          </a:solidFill>
                        </a:rPr>
                        <a:t>) </a:t>
                      </a:r>
                      <a:r>
                        <a:rPr lang="zh-TW" altLang="en-US" sz="2400" b="1" dirty="0">
                          <a:solidFill>
                            <a:schemeClr val="tx1"/>
                          </a:solidFill>
                        </a:rPr>
                        <a:t>建立認知與增能</a:t>
                      </a:r>
                    </a:p>
                    <a:p>
                      <a:pPr algn="l">
                        <a:lnSpc>
                          <a:spcPct val="150000"/>
                        </a:lnSpc>
                      </a:pPr>
                      <a:r>
                        <a:rPr lang="en-US" altLang="zh-TW" sz="2400" dirty="0">
                          <a:solidFill>
                            <a:schemeClr val="tx1"/>
                          </a:solidFill>
                        </a:rPr>
                        <a:t>1.</a:t>
                      </a:r>
                      <a:r>
                        <a:rPr lang="zh-TW" altLang="en-US" sz="2400" dirty="0">
                          <a:solidFill>
                            <a:schemeClr val="tx1"/>
                          </a:solidFill>
                        </a:rPr>
                        <a:t>服務對象：介紹並認識關愛之家與移工寶寶。</a:t>
                      </a:r>
                      <a:endParaRPr lang="en-US" altLang="zh-TW" sz="2400" dirty="0">
                        <a:solidFill>
                          <a:schemeClr val="tx1"/>
                        </a:solidFill>
                      </a:endParaRPr>
                    </a:p>
                    <a:p>
                      <a:pPr marL="1695450" indent="-1695450" algn="l">
                        <a:lnSpc>
                          <a:spcPct val="150000"/>
                        </a:lnSpc>
                      </a:pPr>
                      <a:r>
                        <a:rPr lang="en-US" altLang="zh-TW" sz="2400" dirty="0">
                          <a:solidFill>
                            <a:schemeClr val="tx1"/>
                          </a:solidFill>
                        </a:rPr>
                        <a:t>2.</a:t>
                      </a:r>
                      <a:r>
                        <a:rPr lang="zh-TW" altLang="en-US" sz="2400" dirty="0">
                          <a:solidFill>
                            <a:schemeClr val="tx1"/>
                          </a:solidFill>
                        </a:rPr>
                        <a:t>服務模式：瞭解愛滋病病童的身心狀態，並了解服務之需求模式及可以規劃的服務內容。</a:t>
                      </a:r>
                      <a:endParaRPr lang="en-US" altLang="zh-TW" sz="2400" dirty="0">
                        <a:solidFill>
                          <a:schemeClr val="tx1"/>
                        </a:solidFill>
                      </a:endParaRPr>
                    </a:p>
                    <a:p>
                      <a:pPr marL="1695450" indent="-1695450" algn="l">
                        <a:lnSpc>
                          <a:spcPct val="150000"/>
                        </a:lnSpc>
                      </a:pPr>
                      <a:r>
                        <a:rPr lang="en-US" altLang="zh-TW" sz="2400" dirty="0">
                          <a:solidFill>
                            <a:schemeClr val="tx1"/>
                          </a:solidFill>
                        </a:rPr>
                        <a:t>3.</a:t>
                      </a:r>
                      <a:r>
                        <a:rPr lang="zh-TW" altLang="en-US" sz="2400" dirty="0">
                          <a:solidFill>
                            <a:schemeClr val="tx1"/>
                          </a:solidFill>
                        </a:rPr>
                        <a:t>服務增能：邀請社工針對移工問題提出不同觀點的討 論並說明與孩童互動及溝通技巧。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446383"/>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二</a:t>
                      </a:r>
                      <a:r>
                        <a:rPr lang="en-US" altLang="zh-TW" sz="2400" b="1" dirty="0">
                          <a:solidFill>
                            <a:schemeClr val="tx1"/>
                          </a:solidFill>
                        </a:rPr>
                        <a:t>) </a:t>
                      </a:r>
                      <a:r>
                        <a:rPr lang="zh-TW" altLang="en-US" sz="2400" b="1" dirty="0">
                          <a:solidFill>
                            <a:schemeClr val="tx1"/>
                          </a:solidFill>
                        </a:rPr>
                        <a:t>擬定企劃與執行</a:t>
                      </a:r>
                    </a:p>
                    <a:p>
                      <a:pPr algn="l">
                        <a:lnSpc>
                          <a:spcPct val="150000"/>
                        </a:lnSpc>
                      </a:pPr>
                      <a:r>
                        <a:rPr lang="en-US" altLang="zh-TW" sz="2400" b="0" dirty="0">
                          <a:solidFill>
                            <a:schemeClr val="tx1"/>
                          </a:solidFill>
                        </a:rPr>
                        <a:t>1. </a:t>
                      </a:r>
                      <a:r>
                        <a:rPr lang="zh-TW" altLang="en-US" sz="2400" b="0" dirty="0">
                          <a:solidFill>
                            <a:schemeClr val="tx1"/>
                          </a:solidFill>
                        </a:rPr>
                        <a:t>企畫撰寫：瞭解黑戶寶寶的需求，撰寫企畫書。</a:t>
                      </a:r>
                    </a:p>
                    <a:p>
                      <a:pPr marL="1887538" indent="-1887538" algn="l">
                        <a:lnSpc>
                          <a:spcPct val="150000"/>
                        </a:lnSpc>
                      </a:pPr>
                      <a:r>
                        <a:rPr lang="en-US" altLang="zh-TW" sz="2400" b="0" dirty="0">
                          <a:solidFill>
                            <a:schemeClr val="tx1"/>
                          </a:solidFill>
                        </a:rPr>
                        <a:t>2. </a:t>
                      </a:r>
                      <a:r>
                        <a:rPr lang="zh-TW" altLang="en-US" sz="2400" b="0" dirty="0">
                          <a:solidFill>
                            <a:schemeClr val="tx1"/>
                          </a:solidFill>
                        </a:rPr>
                        <a:t>行前練習：學生互相激盪並練習表演內容。</a:t>
                      </a:r>
                    </a:p>
                    <a:p>
                      <a:pPr marL="1789113" indent="-1789113" algn="l">
                        <a:lnSpc>
                          <a:spcPct val="150000"/>
                        </a:lnSpc>
                      </a:pPr>
                      <a:r>
                        <a:rPr lang="en-US" altLang="zh-TW" sz="2400" b="0" dirty="0">
                          <a:solidFill>
                            <a:schemeClr val="tx1"/>
                          </a:solidFill>
                        </a:rPr>
                        <a:t>3. </a:t>
                      </a:r>
                      <a:r>
                        <a:rPr lang="zh-TW" altLang="en-US" sz="2400" b="0" dirty="0">
                          <a:solidFill>
                            <a:schemeClr val="tx1"/>
                          </a:solidFill>
                        </a:rPr>
                        <a:t>服務執行：與他人合作才藝表演，為黑戶寶寶帶來歡樂。學生教導黑戶寶寶歌曲和畫畫，給予陪伴與關愛。。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243711"/>
                  </a:ext>
                </a:extLst>
              </a:tr>
              <a:tr h="2108906">
                <a:tc>
                  <a:txBody>
                    <a:bodyPr/>
                    <a:lstStyle/>
                    <a:p>
                      <a:pPr algn="l">
                        <a:lnSpc>
                          <a:spcPct val="150000"/>
                        </a:lnSpc>
                      </a:pPr>
                      <a:r>
                        <a:rPr lang="en-US" altLang="zh-TW" sz="2400" b="1" dirty="0">
                          <a:solidFill>
                            <a:schemeClr val="tx1"/>
                          </a:solidFill>
                        </a:rPr>
                        <a:t>(</a:t>
                      </a:r>
                      <a:r>
                        <a:rPr lang="zh-TW" altLang="en-US" sz="2400" b="1" dirty="0">
                          <a:solidFill>
                            <a:schemeClr val="tx1"/>
                          </a:solidFill>
                        </a:rPr>
                        <a:t>三</a:t>
                      </a:r>
                      <a:r>
                        <a:rPr lang="en-US" altLang="zh-TW" sz="2400" b="1" dirty="0">
                          <a:solidFill>
                            <a:schemeClr val="tx1"/>
                          </a:solidFill>
                        </a:rPr>
                        <a:t>) </a:t>
                      </a:r>
                      <a:r>
                        <a:rPr lang="zh-TW" altLang="en-US" sz="2400" b="1" dirty="0">
                          <a:solidFill>
                            <a:schemeClr val="tx1"/>
                          </a:solidFill>
                        </a:rPr>
                        <a:t>反思學習與成果</a:t>
                      </a:r>
                    </a:p>
                    <a:p>
                      <a:pPr marL="1789113" indent="-1789113" algn="l">
                        <a:lnSpc>
                          <a:spcPct val="150000"/>
                        </a:lnSpc>
                      </a:pPr>
                      <a:r>
                        <a:rPr lang="en-US" altLang="zh-TW" sz="2400" b="0" dirty="0">
                          <a:solidFill>
                            <a:schemeClr val="tx1"/>
                          </a:solidFill>
                        </a:rPr>
                        <a:t>1.</a:t>
                      </a:r>
                      <a:r>
                        <a:rPr lang="zh-TW" altLang="en-US" sz="2400" b="0" dirty="0">
                          <a:solidFill>
                            <a:schemeClr val="tx1"/>
                          </a:solidFill>
                        </a:rPr>
                        <a:t>省思紀錄：思考如何有更好的策略可改善這些移工寶寶人權 等社會問題。</a:t>
                      </a:r>
                      <a:endParaRPr lang="en-US" altLang="zh-TW" sz="2400" b="0" dirty="0">
                        <a:solidFill>
                          <a:schemeClr val="tx1"/>
                        </a:solidFill>
                      </a:endParaRPr>
                    </a:p>
                    <a:p>
                      <a:pPr marL="1789113" indent="-1789113" algn="l">
                        <a:lnSpc>
                          <a:spcPct val="150000"/>
                        </a:lnSpc>
                      </a:pPr>
                      <a:r>
                        <a:rPr lang="en-US" altLang="zh-TW" sz="2400" b="0" dirty="0">
                          <a:solidFill>
                            <a:schemeClr val="tx1"/>
                          </a:solidFill>
                        </a:rPr>
                        <a:t>2.</a:t>
                      </a:r>
                      <a:r>
                        <a:rPr lang="zh-TW" altLang="en-US" sz="2400" b="0" dirty="0">
                          <a:solidFill>
                            <a:schemeClr val="tx1"/>
                          </a:solidFill>
                        </a:rPr>
                        <a:t>班級發表：製作服務學習心得簡報，口頭報告與全班分享。 學生能理解、尊重不同文化背景的在台移工。</a:t>
                      </a:r>
                      <a:endParaRPr lang="en-US" altLang="zh-TW" sz="2400" b="0" dirty="0">
                        <a:solidFill>
                          <a:schemeClr val="tx1"/>
                        </a:solidFill>
                      </a:endParaRPr>
                    </a:p>
                    <a:p>
                      <a:pPr marL="1789113" indent="-1789113" algn="l">
                        <a:lnSpc>
                          <a:spcPct val="150000"/>
                        </a:lnSpc>
                      </a:pPr>
                      <a:r>
                        <a:rPr lang="en-US" altLang="zh-TW" sz="2400" b="0" dirty="0">
                          <a:solidFill>
                            <a:schemeClr val="tx1"/>
                          </a:solidFill>
                        </a:rPr>
                        <a:t>3.</a:t>
                      </a:r>
                      <a:r>
                        <a:rPr lang="zh-TW" altLang="en-US" sz="2400" b="0" dirty="0">
                          <a:solidFill>
                            <a:schemeClr val="tx1"/>
                          </a:solidFill>
                        </a:rPr>
                        <a:t>歷程檔案：整合服務學習，關注社會角落需要幫助的弱勢族群。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842161"/>
                  </a:ext>
                </a:extLst>
              </a:tr>
            </a:tbl>
          </a:graphicData>
        </a:graphic>
      </p:graphicFrame>
      <p:sp>
        <p:nvSpPr>
          <p:cNvPr id="9" name="投影片編號版面配置區 1">
            <a:extLst>
              <a:ext uri="{FF2B5EF4-FFF2-40B4-BE49-F238E27FC236}">
                <a16:creationId xmlns:a16="http://schemas.microsoft.com/office/drawing/2014/main" id="{A49952A0-1F53-4AD4-BFF8-5538725E8AC6}"/>
              </a:ext>
            </a:extLst>
          </p:cNvPr>
          <p:cNvSpPr>
            <a:spLocks noGrp="1"/>
          </p:cNvSpPr>
          <p:nvPr>
            <p:ph type="sldNum" sz="quarter" idx="12"/>
          </p:nvPr>
        </p:nvSpPr>
        <p:spPr>
          <a:xfrm>
            <a:off x="309786" y="15189947"/>
            <a:ext cx="5466545" cy="7290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tint val="75000"/>
                  </a:prstClr>
                </a:solidFill>
                <a:effectLst/>
                <a:uLnTx/>
                <a:uFillTx/>
                <a:latin typeface="Times New Roman"/>
                <a:ea typeface="微軟正黑體"/>
                <a:cs typeface="+mn-cs"/>
              </a:rPr>
              <a:t>第六章  學校正向心理健康促進活動與特色方案範例</a:t>
            </a:r>
          </a:p>
        </p:txBody>
      </p:sp>
    </p:spTree>
    <p:extLst>
      <p:ext uri="{BB962C8B-B14F-4D97-AF65-F5344CB8AC3E}">
        <p14:creationId xmlns:p14="http://schemas.microsoft.com/office/powerpoint/2010/main" val="1442390384"/>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2">
      <a:majorFont>
        <a:latin typeface="Times New Roman"/>
        <a:ea typeface="微軟正黑體"/>
        <a:cs typeface=""/>
      </a:majorFont>
      <a:minorFont>
        <a:latin typeface="Times New Roman"/>
        <a:ea typeface="微軟正黑體"/>
        <a:cs typeface=""/>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rgbClr val="FFFFFF"/>
        </a:solidFill>
        <a:ln w="9525">
          <a:solidFill>
            <a:srgbClr val="000000"/>
          </a:solidFill>
          <a:miter lim="800000"/>
          <a:headEnd/>
          <a:tailEnd/>
        </a:ln>
      </a:spPr>
      <a:bodyPr rot="0" vert="horz" wrap="square" lIns="91440" tIns="45720" rIns="91440" bIns="45720" anchor="t" anchorCtr="0">
        <a:spAutoFit/>
      </a:bodyPr>
      <a:lstStyle>
        <a:defPPr algn="ctr">
          <a:defRPr sz="1400" b="1" dirty="0">
            <a:latin typeface="微軟正黑體" panose="020B0604030504040204" pitchFamily="34" charset="-120"/>
            <a:ea typeface="微軟正黑體" panose="020B0604030504040204" pitchFamily="34" charset="-12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10550</Words>
  <Application>Microsoft Office PowerPoint</Application>
  <PresentationFormat>自訂</PresentationFormat>
  <Paragraphs>665</Paragraphs>
  <Slides>40</Slides>
  <Notes>2</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40</vt:i4>
      </vt:variant>
    </vt:vector>
  </HeadingPairs>
  <TitlesOfParts>
    <vt:vector size="50" baseType="lpstr">
      <vt:lpstr>等线</vt:lpstr>
      <vt:lpstr>Yu Mincho Light</vt:lpstr>
      <vt:lpstr>微軟正黑體</vt:lpstr>
      <vt:lpstr>新細明體</vt:lpstr>
      <vt:lpstr>Arial</vt:lpstr>
      <vt:lpstr>Calibri</vt:lpstr>
      <vt:lpstr>Calibri Light</vt:lpstr>
      <vt:lpstr>Times New Roman</vt:lpstr>
      <vt:lpstr>Office 佈景主題</vt:lpstr>
      <vt:lpstr>1_Office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崇浚 黃</dc:creator>
  <cp:lastModifiedBy>user</cp:lastModifiedBy>
  <cp:revision>3</cp:revision>
  <dcterms:created xsi:type="dcterms:W3CDTF">2022-11-04T07:01:05Z</dcterms:created>
  <dcterms:modified xsi:type="dcterms:W3CDTF">2022-11-04T07:40:49Z</dcterms:modified>
</cp:coreProperties>
</file>