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91" r:id="rId2"/>
    <p:sldId id="490" r:id="rId3"/>
    <p:sldId id="472" r:id="rId4"/>
    <p:sldId id="484" r:id="rId5"/>
    <p:sldId id="473" r:id="rId6"/>
    <p:sldId id="474" r:id="rId7"/>
    <p:sldId id="476" r:id="rId8"/>
    <p:sldId id="477" r:id="rId9"/>
    <p:sldId id="475" r:id="rId10"/>
    <p:sldId id="478" r:id="rId11"/>
    <p:sldId id="479" r:id="rId12"/>
    <p:sldId id="480" r:id="rId13"/>
    <p:sldId id="481" r:id="rId14"/>
    <p:sldId id="482" r:id="rId15"/>
    <p:sldId id="483" r:id="rId16"/>
    <p:sldId id="485" r:id="rId17"/>
    <p:sldId id="486" r:id="rId18"/>
    <p:sldId id="487" r:id="rId19"/>
    <p:sldId id="488" r:id="rId20"/>
    <p:sldId id="489" r:id="rId21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9787" y="15203201"/>
            <a:ext cx="2743200" cy="865481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zh-TW" altLang="en-US"/>
              <a:t>章節名稱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924EBC7-FAEC-497F-A4C9-3DD7261C06F7}"/>
              </a:ext>
            </a:extLst>
          </p:cNvPr>
          <p:cNvSpPr/>
          <p:nvPr userDrawn="1"/>
        </p:nvSpPr>
        <p:spPr>
          <a:xfrm flipV="1">
            <a:off x="1752000" y="1463043"/>
            <a:ext cx="10440000" cy="45719"/>
          </a:xfrm>
          <a:prstGeom prst="rect">
            <a:avLst/>
          </a:prstGeom>
          <a:solidFill>
            <a:srgbClr val="A22E34"/>
          </a:solidFill>
          <a:ln>
            <a:solidFill>
              <a:srgbClr val="A22E3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66BEA994-4CA3-4041-9A84-FF2338469F4E}"/>
              </a:ext>
            </a:extLst>
          </p:cNvPr>
          <p:cNvSpPr/>
          <p:nvPr userDrawn="1"/>
        </p:nvSpPr>
        <p:spPr>
          <a:xfrm>
            <a:off x="1609387" y="1420685"/>
            <a:ext cx="144000" cy="144000"/>
          </a:xfrm>
          <a:prstGeom prst="ellipse">
            <a:avLst/>
          </a:prstGeom>
          <a:solidFill>
            <a:srgbClr val="A22E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E4D0B5C3-76EE-4B12-B0C7-478834D16565}"/>
              </a:ext>
            </a:extLst>
          </p:cNvPr>
          <p:cNvSpPr/>
          <p:nvPr userDrawn="1"/>
        </p:nvSpPr>
        <p:spPr>
          <a:xfrm flipH="1" flipV="1">
            <a:off x="0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F3DDE0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214" y="588708"/>
            <a:ext cx="715537" cy="729096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70D1BBA-DEB4-4E0E-AE65-EC9E7505D47A}"/>
              </a:ext>
            </a:extLst>
          </p:cNvPr>
          <p:cNvSpPr/>
          <p:nvPr userDrawn="1"/>
        </p:nvSpPr>
        <p:spPr>
          <a:xfrm flipV="1">
            <a:off x="1752000" y="14892477"/>
            <a:ext cx="10440000" cy="45719"/>
          </a:xfrm>
          <a:prstGeom prst="rect">
            <a:avLst/>
          </a:prstGeom>
          <a:solidFill>
            <a:srgbClr val="A22E34"/>
          </a:solidFill>
          <a:ln>
            <a:solidFill>
              <a:srgbClr val="A22E3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F8229C66-1870-4A9D-99A1-48C37C0F998F}"/>
              </a:ext>
            </a:extLst>
          </p:cNvPr>
          <p:cNvSpPr/>
          <p:nvPr userDrawn="1"/>
        </p:nvSpPr>
        <p:spPr>
          <a:xfrm>
            <a:off x="1609387" y="14838785"/>
            <a:ext cx="144000" cy="144000"/>
          </a:xfrm>
          <a:prstGeom prst="ellipse">
            <a:avLst/>
          </a:prstGeom>
          <a:solidFill>
            <a:srgbClr val="A22E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14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0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965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79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285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43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63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DF8AE69-FCD1-4F89-AC1C-762DBEBD806A}"/>
              </a:ext>
            </a:extLst>
          </p:cNvPr>
          <p:cNvSpPr/>
          <p:nvPr userDrawn="1"/>
        </p:nvSpPr>
        <p:spPr>
          <a:xfrm flipV="1">
            <a:off x="-31881" y="1463043"/>
            <a:ext cx="10440000" cy="45719"/>
          </a:xfrm>
          <a:prstGeom prst="rect">
            <a:avLst/>
          </a:prstGeom>
          <a:solidFill>
            <a:srgbClr val="A22E34"/>
          </a:solidFill>
          <a:ln>
            <a:solidFill>
              <a:srgbClr val="A22E3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5D08A02-F537-4F2B-AB8C-4DDAAECC8528}"/>
              </a:ext>
            </a:extLst>
          </p:cNvPr>
          <p:cNvSpPr/>
          <p:nvPr userDrawn="1"/>
        </p:nvSpPr>
        <p:spPr>
          <a:xfrm>
            <a:off x="10401769" y="1412603"/>
            <a:ext cx="144000" cy="144000"/>
          </a:xfrm>
          <a:prstGeom prst="ellipse">
            <a:avLst/>
          </a:prstGeom>
          <a:solidFill>
            <a:srgbClr val="A22E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2AAB1B01-8229-46D9-BAF3-738C7827B582}"/>
              </a:ext>
            </a:extLst>
          </p:cNvPr>
          <p:cNvSpPr/>
          <p:nvPr userDrawn="1"/>
        </p:nvSpPr>
        <p:spPr>
          <a:xfrm flipV="1">
            <a:off x="10660911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F3DDE0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2B93439-19A2-49B2-A1EC-5F366F68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519" y="15180898"/>
            <a:ext cx="2743200" cy="865481"/>
          </a:xfrm>
        </p:spPr>
        <p:txBody>
          <a:bodyPr/>
          <a:lstStyle>
            <a:lvl1pPr algn="r">
              <a:defRPr sz="1800"/>
            </a:lvl1pPr>
          </a:lstStyle>
          <a:p>
            <a:r>
              <a:rPr lang="zh-TW" altLang="en-US"/>
              <a:t>章節名稱</a:t>
            </a:r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80868" y="585284"/>
            <a:ext cx="647700" cy="865481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5530EA2-99DE-449A-9649-7C1682E827AB}"/>
              </a:ext>
            </a:extLst>
          </p:cNvPr>
          <p:cNvSpPr/>
          <p:nvPr userDrawn="1"/>
        </p:nvSpPr>
        <p:spPr>
          <a:xfrm flipV="1">
            <a:off x="-31881" y="14888747"/>
            <a:ext cx="10440000" cy="45719"/>
          </a:xfrm>
          <a:prstGeom prst="rect">
            <a:avLst/>
          </a:prstGeom>
          <a:solidFill>
            <a:srgbClr val="A22E34"/>
          </a:solidFill>
          <a:ln>
            <a:solidFill>
              <a:srgbClr val="A22E3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3D0AC9EA-097A-4731-8A6B-31DFB41791C6}"/>
              </a:ext>
            </a:extLst>
          </p:cNvPr>
          <p:cNvSpPr/>
          <p:nvPr userDrawn="1"/>
        </p:nvSpPr>
        <p:spPr>
          <a:xfrm>
            <a:off x="10401769" y="14838307"/>
            <a:ext cx="144000" cy="144000"/>
          </a:xfrm>
          <a:prstGeom prst="ellipse">
            <a:avLst/>
          </a:prstGeom>
          <a:solidFill>
            <a:srgbClr val="A22E3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48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9787" y="15189947"/>
            <a:ext cx="2743200" cy="865481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zh-TW" altLang="en-US"/>
              <a:t>章節名稱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924EBC7-FAEC-497F-A4C9-3DD7261C06F7}"/>
              </a:ext>
            </a:extLst>
          </p:cNvPr>
          <p:cNvSpPr/>
          <p:nvPr userDrawn="1"/>
        </p:nvSpPr>
        <p:spPr>
          <a:xfrm flipV="1">
            <a:off x="1752000" y="1463043"/>
            <a:ext cx="10440000" cy="45719"/>
          </a:xfrm>
          <a:prstGeom prst="rect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66BEA994-4CA3-4041-9A84-FF2338469F4E}"/>
              </a:ext>
            </a:extLst>
          </p:cNvPr>
          <p:cNvSpPr/>
          <p:nvPr userDrawn="1"/>
        </p:nvSpPr>
        <p:spPr>
          <a:xfrm>
            <a:off x="1609387" y="1412603"/>
            <a:ext cx="144000" cy="144000"/>
          </a:xfrm>
          <a:prstGeom prst="ellipse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E4D0B5C3-76EE-4B12-B0C7-478834D16565}"/>
              </a:ext>
            </a:extLst>
          </p:cNvPr>
          <p:cNvSpPr/>
          <p:nvPr userDrawn="1"/>
        </p:nvSpPr>
        <p:spPr>
          <a:xfrm flipH="1" flipV="1">
            <a:off x="0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E7CCDD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214" y="588708"/>
            <a:ext cx="715537" cy="729096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079B160-8292-4C07-8A43-0EA13FC3066F}"/>
              </a:ext>
            </a:extLst>
          </p:cNvPr>
          <p:cNvSpPr/>
          <p:nvPr userDrawn="1"/>
        </p:nvSpPr>
        <p:spPr>
          <a:xfrm flipV="1">
            <a:off x="1752000" y="14915363"/>
            <a:ext cx="10440000" cy="45719"/>
          </a:xfrm>
          <a:prstGeom prst="rect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429F16E1-4B85-4BDF-832D-0D1B38C8DC2E}"/>
              </a:ext>
            </a:extLst>
          </p:cNvPr>
          <p:cNvSpPr/>
          <p:nvPr userDrawn="1"/>
        </p:nvSpPr>
        <p:spPr>
          <a:xfrm>
            <a:off x="1609387" y="14855321"/>
            <a:ext cx="144000" cy="144000"/>
          </a:xfrm>
          <a:prstGeom prst="ellipse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34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DF8AE69-FCD1-4F89-AC1C-762DBEBD806A}"/>
              </a:ext>
            </a:extLst>
          </p:cNvPr>
          <p:cNvSpPr/>
          <p:nvPr userDrawn="1"/>
        </p:nvSpPr>
        <p:spPr>
          <a:xfrm flipV="1">
            <a:off x="-31881" y="1463043"/>
            <a:ext cx="10440000" cy="45719"/>
          </a:xfrm>
          <a:prstGeom prst="rect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5D08A02-F537-4F2B-AB8C-4DDAAECC8528}"/>
              </a:ext>
            </a:extLst>
          </p:cNvPr>
          <p:cNvSpPr/>
          <p:nvPr userDrawn="1"/>
        </p:nvSpPr>
        <p:spPr>
          <a:xfrm>
            <a:off x="10401769" y="1412603"/>
            <a:ext cx="144000" cy="144000"/>
          </a:xfrm>
          <a:prstGeom prst="ellipse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2AAB1B01-8229-46D9-BAF3-738C7827B582}"/>
              </a:ext>
            </a:extLst>
          </p:cNvPr>
          <p:cNvSpPr/>
          <p:nvPr userDrawn="1"/>
        </p:nvSpPr>
        <p:spPr>
          <a:xfrm flipV="1">
            <a:off x="10660911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E7CCDD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2B93439-19A2-49B2-A1EC-5F366F68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519" y="15186074"/>
            <a:ext cx="2743200" cy="865481"/>
          </a:xfrm>
        </p:spPr>
        <p:txBody>
          <a:bodyPr/>
          <a:lstStyle>
            <a:lvl1pPr algn="r">
              <a:defRPr sz="1800"/>
            </a:lvl1pPr>
          </a:lstStyle>
          <a:p>
            <a:r>
              <a:rPr lang="zh-TW" altLang="en-US"/>
              <a:t>章節名稱</a:t>
            </a:r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48957" y="552958"/>
            <a:ext cx="647700" cy="865481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F268D93-6FB8-44AF-9C5E-1EA24366744A}"/>
              </a:ext>
            </a:extLst>
          </p:cNvPr>
          <p:cNvSpPr/>
          <p:nvPr userDrawn="1"/>
        </p:nvSpPr>
        <p:spPr>
          <a:xfrm flipV="1">
            <a:off x="-31881" y="14891919"/>
            <a:ext cx="10440000" cy="45719"/>
          </a:xfrm>
          <a:prstGeom prst="rect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ABEE0568-690D-41F7-B950-EF0E9FDE5365}"/>
              </a:ext>
            </a:extLst>
          </p:cNvPr>
          <p:cNvSpPr/>
          <p:nvPr userDrawn="1"/>
        </p:nvSpPr>
        <p:spPr>
          <a:xfrm>
            <a:off x="10401769" y="14841479"/>
            <a:ext cx="144000" cy="144000"/>
          </a:xfrm>
          <a:prstGeom prst="ellipse">
            <a:avLst/>
          </a:prstGeom>
          <a:solidFill>
            <a:srgbClr val="92447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65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9787" y="15203201"/>
            <a:ext cx="2743200" cy="865481"/>
          </a:xfrm>
        </p:spPr>
        <p:txBody>
          <a:bodyPr/>
          <a:lstStyle>
            <a:lvl1pPr algn="l">
              <a:defRPr sz="1800"/>
            </a:lvl1pPr>
          </a:lstStyle>
          <a:p>
            <a:r>
              <a:rPr lang="zh-TW" altLang="en-US"/>
              <a:t>章節名稱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924EBC7-FAEC-497F-A4C9-3DD7261C06F7}"/>
              </a:ext>
            </a:extLst>
          </p:cNvPr>
          <p:cNvSpPr/>
          <p:nvPr userDrawn="1"/>
        </p:nvSpPr>
        <p:spPr>
          <a:xfrm flipV="1">
            <a:off x="1752000" y="1463043"/>
            <a:ext cx="1044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id="{66BEA994-4CA3-4041-9A84-FF2338469F4E}"/>
              </a:ext>
            </a:extLst>
          </p:cNvPr>
          <p:cNvSpPr/>
          <p:nvPr userDrawn="1"/>
        </p:nvSpPr>
        <p:spPr>
          <a:xfrm>
            <a:off x="1615737" y="1415701"/>
            <a:ext cx="144000" cy="144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E4D0B5C3-76EE-4B12-B0C7-478834D16565}"/>
              </a:ext>
            </a:extLst>
          </p:cNvPr>
          <p:cNvSpPr/>
          <p:nvPr userDrawn="1"/>
        </p:nvSpPr>
        <p:spPr>
          <a:xfrm flipH="1" flipV="1">
            <a:off x="0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F9DBC1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0450" y="633407"/>
            <a:ext cx="715537" cy="729096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DF66944-D211-43CE-B667-E7124A468617}"/>
              </a:ext>
            </a:extLst>
          </p:cNvPr>
          <p:cNvSpPr/>
          <p:nvPr userDrawn="1"/>
        </p:nvSpPr>
        <p:spPr>
          <a:xfrm flipV="1">
            <a:off x="1752000" y="14893034"/>
            <a:ext cx="1044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1FF754D4-8768-4F75-8C7F-40EAA9A702FD}"/>
              </a:ext>
            </a:extLst>
          </p:cNvPr>
          <p:cNvSpPr/>
          <p:nvPr userDrawn="1"/>
        </p:nvSpPr>
        <p:spPr>
          <a:xfrm>
            <a:off x="1615737" y="14845692"/>
            <a:ext cx="144000" cy="144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84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îśḻïḓé">
            <a:hlinkClick r:id="rId2" action="ppaction://hlinksldjump"/>
            <a:extLst>
              <a:ext uri="{FF2B5EF4-FFF2-40B4-BE49-F238E27FC236}">
                <a16:creationId xmlns:a16="http://schemas.microsoft.com/office/drawing/2014/main" id="{2AAB1B01-8229-46D9-BAF3-738C7827B582}"/>
              </a:ext>
            </a:extLst>
          </p:cNvPr>
          <p:cNvSpPr/>
          <p:nvPr userDrawn="1"/>
        </p:nvSpPr>
        <p:spPr>
          <a:xfrm flipV="1">
            <a:off x="10660911" y="444068"/>
            <a:ext cx="1597502" cy="1064694"/>
          </a:xfrm>
          <a:custGeom>
            <a:avLst/>
            <a:gdLst>
              <a:gd name="connsiteX0" fmla="*/ 1832955 w 1832955"/>
              <a:gd name="connsiteY0" fmla="*/ 1875161 h 1875161"/>
              <a:gd name="connsiteX1" fmla="*/ 0 w 1832955"/>
              <a:gd name="connsiteY1" fmla="*/ 1875161 h 1875161"/>
              <a:gd name="connsiteX2" fmla="*/ 999671 w 1832955"/>
              <a:gd name="connsiteY2" fmla="*/ 3843 h 1875161"/>
              <a:gd name="connsiteX3" fmla="*/ 1832955 w 1832955"/>
              <a:gd name="connsiteY3" fmla="*/ 0 h 187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2955" h="1875161">
                <a:moveTo>
                  <a:pt x="1832955" y="1875161"/>
                </a:moveTo>
                <a:lnTo>
                  <a:pt x="0" y="1875161"/>
                </a:lnTo>
                <a:lnTo>
                  <a:pt x="999671" y="3843"/>
                </a:lnTo>
                <a:lnTo>
                  <a:pt x="1832955" y="0"/>
                </a:lnTo>
                <a:close/>
              </a:path>
            </a:pathLst>
          </a:custGeom>
          <a:solidFill>
            <a:srgbClr val="F9DBC1"/>
          </a:solidFill>
          <a:ln w="381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320467" y="479099"/>
            <a:ext cx="647700" cy="865481"/>
          </a:xfrm>
        </p:spPr>
        <p:txBody>
          <a:bodyPr/>
          <a:lstStyle>
            <a:lvl1pPr>
              <a:defRPr b="1"/>
            </a:lvl1pPr>
          </a:lstStyle>
          <a:p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DF8AE69-FCD1-4F89-AC1C-762DBEBD806A}"/>
              </a:ext>
            </a:extLst>
          </p:cNvPr>
          <p:cNvSpPr/>
          <p:nvPr userDrawn="1"/>
        </p:nvSpPr>
        <p:spPr>
          <a:xfrm flipV="1">
            <a:off x="-31881" y="1463043"/>
            <a:ext cx="1044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55D08A02-F537-4F2B-AB8C-4DDAAECC8528}"/>
              </a:ext>
            </a:extLst>
          </p:cNvPr>
          <p:cNvSpPr/>
          <p:nvPr userDrawn="1"/>
        </p:nvSpPr>
        <p:spPr>
          <a:xfrm>
            <a:off x="10401769" y="1409351"/>
            <a:ext cx="144000" cy="144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82B93439-19A2-49B2-A1EC-5F366F68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9311" y="15134314"/>
            <a:ext cx="2743200" cy="865481"/>
          </a:xfrm>
        </p:spPr>
        <p:txBody>
          <a:bodyPr/>
          <a:lstStyle>
            <a:lvl1pPr algn="r">
              <a:defRPr sz="1800"/>
            </a:lvl1pPr>
          </a:lstStyle>
          <a:p>
            <a:r>
              <a:rPr lang="zh-TW" altLang="en-US" dirty="0"/>
              <a:t>章節名稱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B761A09-76EC-4A1F-B231-17C6F4AEE04D}"/>
              </a:ext>
            </a:extLst>
          </p:cNvPr>
          <p:cNvSpPr/>
          <p:nvPr userDrawn="1"/>
        </p:nvSpPr>
        <p:spPr>
          <a:xfrm flipV="1">
            <a:off x="-31881" y="14892477"/>
            <a:ext cx="1044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F938E905-90DF-4738-851C-841CDA63E8E3}"/>
              </a:ext>
            </a:extLst>
          </p:cNvPr>
          <p:cNvSpPr/>
          <p:nvPr userDrawn="1"/>
        </p:nvSpPr>
        <p:spPr>
          <a:xfrm>
            <a:off x="10401769" y="14838785"/>
            <a:ext cx="144000" cy="144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80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8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36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1A91-1A51-447E-9A2B-845FE994D6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67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C9B2D10-D539-39E8-96B3-6220798F8478}"/>
              </a:ext>
            </a:extLst>
          </p:cNvPr>
          <p:cNvSpPr txBox="1"/>
          <p:nvPr/>
        </p:nvSpPr>
        <p:spPr bwMode="auto">
          <a:xfrm>
            <a:off x="798751" y="6399324"/>
            <a:ext cx="1086836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spAutoFit/>
          </a:bodyPr>
          <a:lstStyle/>
          <a:p>
            <a:pPr algn="ctr"/>
            <a:r>
              <a:rPr kumimoji="0" lang="zh-TW" altLang="en-US" sz="8800" b="1" i="0" u="none" strike="noStrike" kern="1200" cap="none" spc="0" normalizeH="0" baseline="0" noProof="0" dirty="0"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</a:rPr>
              <a:t>基隆市瑪陵</a:t>
            </a:r>
            <a:r>
              <a:rPr kumimoji="0" lang="zh-TW" altLang="en-US" sz="8800" b="1" i="0" u="none" strike="noStrike" kern="1200" cap="none" spc="0" normalizeH="0" baseline="0" noProof="0" dirty="0" smtClean="0"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</a:rPr>
              <a:t>國小</a:t>
            </a:r>
            <a:r>
              <a:rPr kumimoji="0" lang="en-US" altLang="zh-TW" sz="8800" b="1" i="0" u="none" strike="noStrike" kern="1200" cap="none" spc="0" normalizeH="0" baseline="0" noProof="0" dirty="0" smtClean="0"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</a:rPr>
              <a:t> </a:t>
            </a:r>
          </a:p>
          <a:p>
            <a:pPr algn="ctr"/>
            <a:r>
              <a:rPr kumimoji="0" lang="zh-TW" altLang="en-US" sz="8800" b="1" i="0" u="none" strike="noStrike" kern="1200" cap="none" spc="0" normalizeH="0" baseline="0" noProof="0" dirty="0" smtClean="0"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</a:rPr>
              <a:t>「</a:t>
            </a:r>
            <a:r>
              <a:rPr kumimoji="0" lang="zh-TW" altLang="en-US" sz="8800" b="1" i="0" u="none" strike="noStrike" kern="1200" cap="none" spc="0" normalizeH="0" baseline="0" noProof="0" dirty="0"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</a:rPr>
              <a:t>心」的運動會</a:t>
            </a:r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4414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BBCF39D-872F-491B-9331-6BE8EBD2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182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7A31C14-AA39-4CD7-9210-8F4F389EB4C4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3508839"/>
          <a:ext cx="10764838" cy="7787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964">
                  <a:extLst>
                    <a:ext uri="{9D8B030D-6E8A-4147-A177-3AD203B41FA5}">
                      <a16:colId xmlns:a16="http://schemas.microsoft.com/office/drawing/2014/main" val="2662045741"/>
                    </a:ext>
                  </a:extLst>
                </a:gridCol>
                <a:gridCol w="5972783">
                  <a:extLst>
                    <a:ext uri="{9D8B030D-6E8A-4147-A177-3AD203B41FA5}">
                      <a16:colId xmlns:a16="http://schemas.microsoft.com/office/drawing/2014/main" val="3017225243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487668491"/>
                    </a:ext>
                  </a:extLst>
                </a:gridCol>
                <a:gridCol w="973746">
                  <a:extLst>
                    <a:ext uri="{9D8B030D-6E8A-4147-A177-3AD203B41FA5}">
                      <a16:colId xmlns:a16="http://schemas.microsoft.com/office/drawing/2014/main" val="2223918196"/>
                    </a:ext>
                  </a:extLst>
                </a:gridCol>
              </a:tblGrid>
              <a:tr h="586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學習目標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學生學習活動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lt"/>
                          <a:ea typeface="+mn-ea"/>
                        </a:rPr>
                        <a:t>教師協助</a:t>
                      </a:r>
                      <a:endParaRPr lang="zh-TW" sz="2400" b="1" kern="1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實施時間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69075"/>
                  </a:ext>
                </a:extLst>
              </a:tr>
              <a:tr h="7055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透過情境設計，思考覺察自我參與團隊的方式，藉由老師的觀察回饋，從自己與同學的突破成長，獲得繼續努力的動力，並進而思考「輸贏」的意義。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一、我是怎樣參與團隊？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教師們演出短劇，邀請學生感受和劇裡三個角色相處會是怎樣的心情？</a:t>
                      </a:r>
                      <a: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/>
                      </a:r>
                      <a:b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</a:b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zh-TW" altLang="zh-TW" sz="2400" kern="100" dirty="0">
                          <a:effectLst/>
                          <a:latin typeface="+mn-lt"/>
                          <a:ea typeface="+mn-ea"/>
                        </a:rPr>
                        <a:t>劇本</a:t>
                      </a:r>
                      <a:r>
                        <a:rPr lang="zh-TW" altLang="en-US" sz="2400" kern="100" dirty="0">
                          <a:effectLst/>
                          <a:latin typeface="+mn-lt"/>
                          <a:ea typeface="+mn-ea"/>
                        </a:rPr>
                        <a:t>參見下頁</a:t>
                      </a: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/>
                      </a:r>
                      <a:br>
                        <a:rPr lang="en-US" alt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</a:b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邀請學生回想練跑過程自己的感受、想法。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教師回饋對學生練跑的觀察，透過照片或學習單記錄，分享學生的學習與突破。</a:t>
                      </a:r>
                    </a:p>
                    <a:p>
                      <a:pPr marL="2006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二、我們可以贏出什麼？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邀請學生思考討論：練習的最後就是比賽，比賽就會有輸贏，如何面對輸贏呢？名次是一種贏，還有其他不一樣的「贏」嗎？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感受、思考自己真心想要「贏」的是什麼？寫下來自己新的想法，想要用什麼樣新的行動練習實踐。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引導學生不評價、不責備、不說道理，只是透過短劇試著對於參與團隊的方式多些思考。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配合學校運動會時程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63295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B73DC939-1717-4EEC-9AC8-FDCB6AC0F254}"/>
              </a:ext>
            </a:extLst>
          </p:cNvPr>
          <p:cNvSpPr/>
          <p:nvPr/>
        </p:nvSpPr>
        <p:spPr>
          <a:xfrm>
            <a:off x="695325" y="2719145"/>
            <a:ext cx="2339102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【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前行課程二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】</a:t>
            </a:r>
            <a:endParaRPr kumimoji="0" lang="zh-TW" altLang="zh-TW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3F0774D-6666-444A-96B9-5A6E5A02243F}"/>
              </a:ext>
            </a:extLst>
          </p:cNvPr>
          <p:cNvSpPr/>
          <p:nvPr/>
        </p:nvSpPr>
        <p:spPr>
          <a:xfrm>
            <a:off x="4221128" y="2114550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「心」的運動會教案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續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24474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C98DA631-1E71-4E4A-AFA4-09A7DEF0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370789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61BF92C-6471-4B1D-B5F3-88B333BE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183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A5D5CE4-4F90-4231-8696-7BF1065BDE75}"/>
              </a:ext>
            </a:extLst>
          </p:cNvPr>
          <p:cNvSpPr/>
          <p:nvPr/>
        </p:nvSpPr>
        <p:spPr>
          <a:xfrm>
            <a:off x="731837" y="1733759"/>
            <a:ext cx="10728326" cy="13136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前行課程二　劇本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讓我們來看三個角色，如何參與運動會，面對一樣的狀況，很奇妙，他們三個人反應卻很不一樣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＜第一幕：練跑結束＞</a:t>
            </a: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怒怒：小烏龜實在太誇張，你看他，跑那麼慢，跟他一組真是太慘了啦！我待會一定要好好念念他！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恩恩：跟小烏龜一組很好啊，我覺得他很勇敢，他本來就跑不快，還願意在大家面前跑，真的很不容易耶，而且你看，他越跑越快了耶，待會我一定要好好鼓勵他！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冰冰：你們兩個很囉唆耶！跑快跑慢有什麼關係啦！都一樣啊！唉呦！不重要啦！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＜第二幕：下課找隊員練習＞</a:t>
            </a:r>
            <a:endParaRPr kumimoji="0" lang="en-US" altLang="zh-TW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怒怒：老師們很奇怪耶，都規定功課沒寫完、沒訂正完，就不能出來練習跑步，啊，人都到不齊怎麼練！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恩恩：你怎麼這樣講嘛！本來就要寫完功課、訂正完，才能下課啊，老師也是為我們好啊！說不定因為這樣，還幫助大家更認真寫功課呢！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冰冰：你們兩個很囉唆耶！有練習、沒練習，有差別嗎？有寫功課、沒寫功課也都沒關係嘛！都一樣啊！唉呦！不重要啦！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怒怒：你最奇怪了啦！什麼都不重要！待會吃中飯，你就不要吃啦，反正有吃沒吃也一樣！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冰冰：不行啦！飯是一定要吃的啊！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5D8F4D-AD65-497A-B487-B93844343EE4}"/>
              </a:ext>
            </a:extLst>
          </p:cNvPr>
          <p:cNvSpPr/>
          <p:nvPr/>
        </p:nvSpPr>
        <p:spPr>
          <a:xfrm>
            <a:off x="8519838" y="3262506"/>
            <a:ext cx="2829119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人物：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恩恩：事事感恩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2.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怒怒：事事抱怨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3.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冰冰：事不關己</a:t>
            </a:r>
          </a:p>
        </p:txBody>
      </p:sp>
      <p:sp>
        <p:nvSpPr>
          <p:cNvPr id="6" name="投影片編號版面配置區 1">
            <a:extLst>
              <a:ext uri="{FF2B5EF4-FFF2-40B4-BE49-F238E27FC236}">
                <a16:creationId xmlns:a16="http://schemas.microsoft.com/office/drawing/2014/main" id="{78879FB0-EDB9-4BB4-BB63-A0252CFC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303552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BE8C6F1-30D2-4F22-B392-32FCB1ACC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184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21E901D-9EB6-418D-A7CF-5F341A288893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3508839"/>
          <a:ext cx="10764838" cy="3951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964">
                  <a:extLst>
                    <a:ext uri="{9D8B030D-6E8A-4147-A177-3AD203B41FA5}">
                      <a16:colId xmlns:a16="http://schemas.microsoft.com/office/drawing/2014/main" val="2662045741"/>
                    </a:ext>
                  </a:extLst>
                </a:gridCol>
                <a:gridCol w="5972783">
                  <a:extLst>
                    <a:ext uri="{9D8B030D-6E8A-4147-A177-3AD203B41FA5}">
                      <a16:colId xmlns:a16="http://schemas.microsoft.com/office/drawing/2014/main" val="3017225243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487668491"/>
                    </a:ext>
                  </a:extLst>
                </a:gridCol>
                <a:gridCol w="973746">
                  <a:extLst>
                    <a:ext uri="{9D8B030D-6E8A-4147-A177-3AD203B41FA5}">
                      <a16:colId xmlns:a16="http://schemas.microsoft.com/office/drawing/2014/main" val="2223918196"/>
                    </a:ext>
                  </a:extLst>
                </a:gridCol>
              </a:tblGrid>
              <a:tr h="58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學習目標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學生學習活動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lt"/>
                          <a:ea typeface="+mn-ea"/>
                        </a:rPr>
                        <a:t>教師協助</a:t>
                      </a:r>
                      <a:endParaRPr lang="zh-TW" sz="2400" b="1" kern="1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實施時間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69075"/>
                  </a:ext>
                </a:extLst>
              </a:tr>
              <a:tr h="3219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Y..歶."/>
                        </a:rPr>
                        <a:t> 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Y..歶."/>
                        </a:rPr>
                        <a:t>能夠持續在生活情境中，進行覺思共行的練習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Y..歶."/>
                        </a:rPr>
                        <a:t>持續練跑，練習運用前行課程二的討論與思考，觀察自我、練習新行動、書寫日誌、和老師同學對話。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標楷體Y..歶."/>
                        </a:rPr>
                        <a:t>持續觀察、陪伴，了解學生的身心狀況，給予鼓勵與協助。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配合學校運動會時程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63295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2AA6AE54-4446-40C8-B645-2CAADA2D5792}"/>
              </a:ext>
            </a:extLst>
          </p:cNvPr>
          <p:cNvSpPr/>
          <p:nvPr/>
        </p:nvSpPr>
        <p:spPr>
          <a:xfrm>
            <a:off x="695325" y="2786051"/>
            <a:ext cx="4493538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【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真實考驗二：團隊持續練跑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】</a:t>
            </a:r>
            <a:endParaRPr kumimoji="0" lang="zh-TW" altLang="zh-TW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F098FB7-E2B0-4DE0-88AF-E104950BDF71}"/>
              </a:ext>
            </a:extLst>
          </p:cNvPr>
          <p:cNvSpPr/>
          <p:nvPr/>
        </p:nvSpPr>
        <p:spPr>
          <a:xfrm>
            <a:off x="4221128" y="2114550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「心」的運動會教案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續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24474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2DCA7A9-0F44-431E-ADEF-5F77D107C7B5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9023108"/>
          <a:ext cx="10764838" cy="4603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964">
                  <a:extLst>
                    <a:ext uri="{9D8B030D-6E8A-4147-A177-3AD203B41FA5}">
                      <a16:colId xmlns:a16="http://schemas.microsoft.com/office/drawing/2014/main" val="2662045741"/>
                    </a:ext>
                  </a:extLst>
                </a:gridCol>
                <a:gridCol w="5972783">
                  <a:extLst>
                    <a:ext uri="{9D8B030D-6E8A-4147-A177-3AD203B41FA5}">
                      <a16:colId xmlns:a16="http://schemas.microsoft.com/office/drawing/2014/main" val="3017225243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487668491"/>
                    </a:ext>
                  </a:extLst>
                </a:gridCol>
                <a:gridCol w="973746">
                  <a:extLst>
                    <a:ext uri="{9D8B030D-6E8A-4147-A177-3AD203B41FA5}">
                      <a16:colId xmlns:a16="http://schemas.microsoft.com/office/drawing/2014/main" val="2223918196"/>
                    </a:ext>
                  </a:extLst>
                </a:gridCol>
              </a:tblGrid>
              <a:tr h="828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學習目標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學生學習活動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lt"/>
                          <a:ea typeface="+mn-ea"/>
                        </a:rPr>
                        <a:t>教師協助</a:t>
                      </a:r>
                      <a:endParaRPr lang="zh-TW" sz="2400" b="1" kern="1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實施時間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69075"/>
                  </a:ext>
                </a:extLst>
              </a:tr>
              <a:tr h="3774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總結自我的學習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運動會比賽後，討論分享</a:t>
                      </a:r>
                    </a:p>
                    <a:p>
                      <a:pPr marL="228600" lvl="3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輸贏結果出來時，自己的真實反應，透過這段時間的學習，反應有什麼一樣或不一樣的地方嗎？</a:t>
                      </a:r>
                    </a:p>
                    <a:p>
                      <a:pPr marL="228600" lvl="3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這次的運動會，對於輸和贏有什麼新的體會？</a:t>
                      </a:r>
                    </a:p>
                    <a:p>
                      <a:pPr marL="228600" lvl="3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對於以後面對輸贏會有什麼影響嗎？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肯定學生願意進行這樣心靈的學習。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標楷體Y..歶."/>
                        </a:rPr>
                        <a:t>深深祝福學生擁有讓自己他人快樂的能力。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配合學校運動會時程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63295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115B4474-EB6E-4CF8-8C67-34A804DFC3B1}"/>
              </a:ext>
            </a:extLst>
          </p:cNvPr>
          <p:cNvSpPr/>
          <p:nvPr/>
        </p:nvSpPr>
        <p:spPr>
          <a:xfrm>
            <a:off x="695325" y="8300321"/>
            <a:ext cx="5416868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【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真實考驗三：上場比賽，面對輸贏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】</a:t>
            </a:r>
            <a:endParaRPr kumimoji="0" lang="zh-TW" altLang="zh-TW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9" name="投影片編號版面配置區 1">
            <a:extLst>
              <a:ext uri="{FF2B5EF4-FFF2-40B4-BE49-F238E27FC236}">
                <a16:creationId xmlns:a16="http://schemas.microsoft.com/office/drawing/2014/main" id="{C570B0C8-2080-4B12-9533-620A8859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358576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7C60D16-B75C-4926-A8AD-2DA6065D6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185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3C61DC9-C685-4571-A084-8AC96E7F695B}"/>
              </a:ext>
            </a:extLst>
          </p:cNvPr>
          <p:cNvSpPr/>
          <p:nvPr/>
        </p:nvSpPr>
        <p:spPr>
          <a:xfrm>
            <a:off x="1985486" y="2114550"/>
            <a:ext cx="8494633" cy="1480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運動會～大隊接力日誌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年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  班 姓名：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_____________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808DA40-F442-4838-A931-011C71E31BA5}"/>
              </a:ext>
            </a:extLst>
          </p:cNvPr>
          <p:cNvSpPr/>
          <p:nvPr/>
        </p:nvSpPr>
        <p:spPr>
          <a:xfrm>
            <a:off x="721866" y="2094205"/>
            <a:ext cx="126188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學習單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0A3D97B-B2AD-418C-BA43-74DBD4AFAA2E}"/>
              </a:ext>
            </a:extLst>
          </p:cNvPr>
          <p:cNvGraphicFramePr>
            <a:graphicFrameLocks noGrp="1"/>
          </p:cNvGraphicFramePr>
          <p:nvPr/>
        </p:nvGraphicFramePr>
        <p:xfrm>
          <a:off x="694133" y="3902927"/>
          <a:ext cx="10766030" cy="10513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4818">
                  <a:extLst>
                    <a:ext uri="{9D8B030D-6E8A-4147-A177-3AD203B41FA5}">
                      <a16:colId xmlns:a16="http://schemas.microsoft.com/office/drawing/2014/main" val="583524410"/>
                    </a:ext>
                  </a:extLst>
                </a:gridCol>
                <a:gridCol w="5000054">
                  <a:extLst>
                    <a:ext uri="{9D8B030D-6E8A-4147-A177-3AD203B41FA5}">
                      <a16:colId xmlns:a16="http://schemas.microsoft.com/office/drawing/2014/main" val="2063261831"/>
                    </a:ext>
                  </a:extLst>
                </a:gridCol>
                <a:gridCol w="5001158">
                  <a:extLst>
                    <a:ext uri="{9D8B030D-6E8A-4147-A177-3AD203B41FA5}">
                      <a16:colId xmlns:a16="http://schemas.microsoft.com/office/drawing/2014/main" val="3001093259"/>
                    </a:ext>
                  </a:extLst>
                </a:gridCol>
              </a:tblGrid>
              <a:tr h="876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8978498"/>
                  </a:ext>
                </a:extLst>
              </a:tr>
              <a:tr h="3066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的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觀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察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和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發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現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166886"/>
                  </a:ext>
                </a:extLst>
              </a:tr>
              <a:tr h="3066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的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努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力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和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亮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點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838179"/>
                  </a:ext>
                </a:extLst>
              </a:tr>
              <a:tr h="35045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想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要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突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破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的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地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方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0" u="none" strike="noStrike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807637"/>
                  </a:ext>
                </a:extLst>
              </a:tr>
            </a:tbl>
          </a:graphicData>
        </a:graphic>
      </p:graphicFrame>
      <p:sp>
        <p:nvSpPr>
          <p:cNvPr id="8" name="投影片編號版面配置區 1">
            <a:extLst>
              <a:ext uri="{FF2B5EF4-FFF2-40B4-BE49-F238E27FC236}">
                <a16:creationId xmlns:a16="http://schemas.microsoft.com/office/drawing/2014/main" id="{5156AB03-6D96-4AA8-AB36-25C0D77A5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89278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F8CBE1-4ECD-49FD-880A-201A87E6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186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D396F5F-5E17-4A0F-9CFA-3A0DAC028AC0}"/>
              </a:ext>
            </a:extLst>
          </p:cNvPr>
          <p:cNvSpPr/>
          <p:nvPr/>
        </p:nvSpPr>
        <p:spPr>
          <a:xfrm>
            <a:off x="721866" y="2094205"/>
            <a:ext cx="1261884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學習單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27B5C95-9718-4081-8F78-80D822166F9C}"/>
              </a:ext>
            </a:extLst>
          </p:cNvPr>
          <p:cNvSpPr/>
          <p:nvPr/>
        </p:nvSpPr>
        <p:spPr>
          <a:xfrm>
            <a:off x="1985486" y="2114550"/>
            <a:ext cx="8494633" cy="1480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運動會個人學習小總結</a:t>
            </a:r>
            <a:endParaRPr kumimoji="0" lang="en-US" altLang="zh-TW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年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  班 姓名：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_____________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E240F82-6DFA-49E1-96CC-8BCA93104ED3}"/>
              </a:ext>
            </a:extLst>
          </p:cNvPr>
          <p:cNvSpPr/>
          <p:nvPr/>
        </p:nvSpPr>
        <p:spPr>
          <a:xfrm>
            <a:off x="721865" y="3654595"/>
            <a:ext cx="107382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各位同學：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這週六就是運動會了，我們一起經歷了好多活動，想請你依照下面的問題，先進行一次個人的小總結，幫助大家在最後的學習總結，有更豐富的學習角度以及思考對話。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FF18AB9-E772-4473-BC21-69A610B812E4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4954215"/>
          <a:ext cx="10764837" cy="9715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9005">
                  <a:extLst>
                    <a:ext uri="{9D8B030D-6E8A-4147-A177-3AD203B41FA5}">
                      <a16:colId xmlns:a16="http://schemas.microsoft.com/office/drawing/2014/main" val="3168341682"/>
                    </a:ext>
                  </a:extLst>
                </a:gridCol>
                <a:gridCol w="3215067">
                  <a:extLst>
                    <a:ext uri="{9D8B030D-6E8A-4147-A177-3AD203B41FA5}">
                      <a16:colId xmlns:a16="http://schemas.microsoft.com/office/drawing/2014/main" val="3187464392"/>
                    </a:ext>
                  </a:extLst>
                </a:gridCol>
                <a:gridCol w="4470765">
                  <a:extLst>
                    <a:ext uri="{9D8B030D-6E8A-4147-A177-3AD203B41FA5}">
                      <a16:colId xmlns:a16="http://schemas.microsoft.com/office/drawing/2014/main" val="2891767980"/>
                    </a:ext>
                  </a:extLst>
                </a:gridCol>
              </a:tblGrid>
              <a:tr h="50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活動階段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我的態度</a:t>
                      </a: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採取的行動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重要學習心得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247879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剛得知要參加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各項比賽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240433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大隊接力練習賽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585550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大隊接力預賽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621988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個人短跑預賽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81606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運動會當天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各項決賽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331540"/>
                  </a:ext>
                </a:extLst>
              </a:tr>
              <a:tr h="1535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今年運動會的心得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5782"/>
                  </a:ext>
                </a:extLst>
              </a:tr>
            </a:tbl>
          </a:graphicData>
        </a:graphic>
      </p:graphicFrame>
      <p:sp>
        <p:nvSpPr>
          <p:cNvPr id="9" name="投影片編號版面配置區 1">
            <a:extLst>
              <a:ext uri="{FF2B5EF4-FFF2-40B4-BE49-F238E27FC236}">
                <a16:creationId xmlns:a16="http://schemas.microsoft.com/office/drawing/2014/main" id="{1923FF40-5094-41B7-8C20-87CCD81B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1945383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8645A5E-E0C2-4327-AD60-217F64B5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187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ED57933-CA7B-4978-A8E0-F984A6A9ADAE}"/>
              </a:ext>
            </a:extLst>
          </p:cNvPr>
          <p:cNvSpPr/>
          <p:nvPr/>
        </p:nvSpPr>
        <p:spPr>
          <a:xfrm>
            <a:off x="695325" y="3039239"/>
            <a:ext cx="10764838" cy="4765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創造情境、高度陪伴、思考對話、面對自我，是這個活動的核心推動策略與執行方式，它是一個很樸素的活動，就是創造一個情境，陪伴學生認識自我、心靈成長的歷程。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一、運用覺思共行學習策略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「覺察、思考、共感、行動」是一組探究內心的學習策略，如下表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。幫助一個人先從熟悉自我內心狀態開始，進而能從調整見解、轉變感受，最後產生不同的行為與影響。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B8EE15D-1062-4CC0-8001-A7656CF76A37}"/>
              </a:ext>
            </a:extLst>
          </p:cNvPr>
          <p:cNvSpPr/>
          <p:nvPr/>
        </p:nvSpPr>
        <p:spPr>
          <a:xfrm>
            <a:off x="869005" y="211455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貳、推動策略與執行方式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AE78CAD-01A7-41ED-8426-A64858503732}"/>
              </a:ext>
            </a:extLst>
          </p:cNvPr>
          <p:cNvSpPr/>
          <p:nvPr/>
        </p:nvSpPr>
        <p:spPr>
          <a:xfrm>
            <a:off x="4550182" y="7875954"/>
            <a:ext cx="3288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6-2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 覺思共行操作表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8C1855F-8952-4A24-BDC9-4688A9704427}"/>
              </a:ext>
            </a:extLst>
          </p:cNvPr>
          <p:cNvGraphicFramePr>
            <a:graphicFrameLocks noGrp="1"/>
          </p:cNvGraphicFramePr>
          <p:nvPr/>
        </p:nvGraphicFramePr>
        <p:xfrm>
          <a:off x="1104359" y="8585200"/>
          <a:ext cx="10179727" cy="604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361">
                  <a:extLst>
                    <a:ext uri="{9D8B030D-6E8A-4147-A177-3AD203B41FA5}">
                      <a16:colId xmlns:a16="http://schemas.microsoft.com/office/drawing/2014/main" val="3527185304"/>
                    </a:ext>
                  </a:extLst>
                </a:gridCol>
                <a:gridCol w="3726324">
                  <a:extLst>
                    <a:ext uri="{9D8B030D-6E8A-4147-A177-3AD203B41FA5}">
                      <a16:colId xmlns:a16="http://schemas.microsoft.com/office/drawing/2014/main" val="1067014934"/>
                    </a:ext>
                  </a:extLst>
                </a:gridCol>
                <a:gridCol w="5095042">
                  <a:extLst>
                    <a:ext uri="{9D8B030D-6E8A-4147-A177-3AD203B41FA5}">
                      <a16:colId xmlns:a16="http://schemas.microsoft.com/office/drawing/2014/main" val="2704333679"/>
                    </a:ext>
                  </a:extLst>
                </a:gridCol>
              </a:tblGrid>
              <a:tr h="403013">
                <a:tc gridSpan="3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覺思共行操作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71956"/>
                  </a:ext>
                </a:extLst>
              </a:tr>
              <a:tr h="403013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概念說明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探索路徑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67690"/>
                  </a:ext>
                </a:extLst>
              </a:tr>
              <a:tr h="1612054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覺察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覺察身心狀態，讓內心穩定、專注。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我的身體感覺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我的情緒是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覺察後深呼吸，說出自己的心聲是：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235005"/>
                  </a:ext>
                </a:extLst>
              </a:tr>
              <a:tr h="12090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思考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找出慣性思路，以智慧見解練習調整和轉變。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心聲背後的想法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為什麼會這樣想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打開角度，向典範學：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84172"/>
                  </a:ext>
                </a:extLst>
              </a:tr>
              <a:tr h="12090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共感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認知生命相互依存、相同需求：離苦得樂，實踐溝通和理解。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觀察對方的反應與其可能原因？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對方可能的苦樂是什麼？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zh-TW" sz="2400" b="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我有類似的經驗或體會嗎？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8982402"/>
                  </a:ext>
                </a:extLst>
              </a:tr>
              <a:tr h="1209040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行動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</a:pP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基於慈悲心的價值觀，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我能負責且影響他人，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zh-TW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結合他人擴大影響力。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我現在可以怎麼想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：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我可以怎麼做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81915" algn="l"/>
                        </a:tabLst>
                      </a:pPr>
                      <a:r>
                        <a:rPr lang="en-US" sz="2400" b="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我改變了什麼</a:t>
                      </a:r>
                      <a:r>
                        <a:rPr lang="en-US" sz="2400" b="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955078"/>
                  </a:ext>
                </a:extLst>
              </a:tr>
            </a:tbl>
          </a:graphicData>
        </a:graphic>
      </p:graphicFrame>
      <p:sp>
        <p:nvSpPr>
          <p:cNvPr id="8" name="投影片編號版面配置區 1">
            <a:extLst>
              <a:ext uri="{FF2B5EF4-FFF2-40B4-BE49-F238E27FC236}">
                <a16:creationId xmlns:a16="http://schemas.microsoft.com/office/drawing/2014/main" id="{42DBFEB3-ACAF-46F8-B0C5-22929FD7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353151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8B84C7A-2A93-4D5D-930F-AFEFE7D5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188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69A715B-DDFC-467E-99EC-0433B2106056}"/>
              </a:ext>
            </a:extLst>
          </p:cNvPr>
          <p:cNvSpPr/>
          <p:nvPr/>
        </p:nvSpPr>
        <p:spPr>
          <a:xfrm>
            <a:off x="695325" y="2114550"/>
            <a:ext cx="10946548" cy="191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二、教師是學習的先行者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教師透過覺思共行的歷程，感受自心，是陪伴學生心靈學習最適合的第一步。於是教師夥伴們先針對運動會進行了自我的覺思共行歷程。如下表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6-3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2E70259-BDC5-4A6A-985E-62D017C778C9}"/>
              </a:ext>
            </a:extLst>
          </p:cNvPr>
          <p:cNvSpPr/>
          <p:nvPr/>
        </p:nvSpPr>
        <p:spPr>
          <a:xfrm>
            <a:off x="4255254" y="4498367"/>
            <a:ext cx="3826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6-3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教師覺思共行操作表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8E8A69D-E8DB-4B13-ADF7-4D3AAC606C59}"/>
              </a:ext>
            </a:extLst>
          </p:cNvPr>
          <p:cNvGraphicFramePr>
            <a:graphicFrameLocks noGrp="1"/>
          </p:cNvGraphicFramePr>
          <p:nvPr/>
        </p:nvGraphicFramePr>
        <p:xfrm>
          <a:off x="1092820" y="5425310"/>
          <a:ext cx="9991492" cy="8716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728">
                  <a:extLst>
                    <a:ext uri="{9D8B030D-6E8A-4147-A177-3AD203B41FA5}">
                      <a16:colId xmlns:a16="http://schemas.microsoft.com/office/drawing/2014/main" val="1232641632"/>
                    </a:ext>
                  </a:extLst>
                </a:gridCol>
                <a:gridCol w="8633764">
                  <a:extLst>
                    <a:ext uri="{9D8B030D-6E8A-4147-A177-3AD203B41FA5}">
                      <a16:colId xmlns:a16="http://schemas.microsoft.com/office/drawing/2014/main" val="2387556372"/>
                    </a:ext>
                  </a:extLst>
                </a:gridCol>
              </a:tblGrid>
              <a:tr h="610535">
                <a:tc gridSpan="2"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教師的</a:t>
                      </a:r>
                      <a:r>
                        <a:rPr lang="zh-TW" sz="24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</a:t>
                      </a: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思共行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924825"/>
                  </a:ext>
                </a:extLst>
              </a:tr>
              <a:tr h="553961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400" b="1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zh-TW" sz="2400" b="1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en-US" sz="2400" b="1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探索路徑</a:t>
                      </a:r>
                      <a:endParaRPr lang="zh-TW" sz="2400" b="1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841053"/>
                  </a:ext>
                </a:extLst>
              </a:tr>
              <a:tr h="18879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114935" algn="l"/>
                        </a:tabLs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我的身體感覺：很緊繃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114935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我的情緒是：很煩、焦躁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114935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覺察後深呼吸，說出自己的心聲是：生活一定要這樣被塞爆嗎？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754314"/>
                  </a:ext>
                </a:extLst>
              </a:tr>
              <a:tr h="18879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思考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心聲背後的想法：我想按進度完成教學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為什麼會這樣想：教學才是我最重要的工作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zh-TW" sz="2400" ker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打開角度，向典範學：這不就是學生需要學的？會比學科不重要嗎？這不是老師能幫助學生的時候嗎？</a:t>
                      </a:r>
                      <a:endParaRPr lang="zh-TW" sz="2400" kern="1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4070342"/>
                  </a:ext>
                </a:extLst>
              </a:tr>
              <a:tr h="18879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共感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觀察對方的反應與其可能原因？學生還不會、行政完成責任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對方可能的苦樂是什麼？學生也很苦、行政壓力也大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304800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我有類似的經驗或體會嗎？輸贏也真的常困住我、我也曾經是活</a:t>
                      </a: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動主辦人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124560"/>
                  </a:ext>
                </a:extLst>
              </a:tr>
              <a:tr h="18879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行動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CC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我現在可以怎麼想：創造三贏、在運動會贏得勝利贏得勝利的定義是什麼？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我可以怎麼做</a:t>
                      </a: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"/>
                        <a:tabLst>
                          <a:tab pos="457200" algn="l"/>
                        </a:tabLst>
                      </a:pPr>
                      <a:r>
                        <a:rPr lang="en-US" sz="2400" kern="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我改變了什麼</a:t>
                      </a: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？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173407"/>
                  </a:ext>
                </a:extLst>
              </a:tr>
            </a:tbl>
          </a:graphicData>
        </a:graphic>
      </p:graphicFrame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6429A9A6-B1D0-432E-84B3-2758059D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252992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D1B2DFF-FEC2-4DE2-BDA9-037781919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189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AE6A6CE-C4FB-46F4-87E7-7C161C415E10}"/>
              </a:ext>
            </a:extLst>
          </p:cNvPr>
          <p:cNvSpPr/>
          <p:nvPr/>
        </p:nvSpPr>
        <p:spPr>
          <a:xfrm>
            <a:off x="695325" y="2114550"/>
            <a:ext cx="10764838" cy="7058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三、運動會真實情境就是「心」最好的學習時機</a:t>
            </a:r>
          </a:p>
          <a:p>
            <a:pPr marL="1343025" marR="0" lvl="1" indent="-885825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一）心的學習最好契機：教師一旦提升對運動會的認知，會發現當學生情緒卡住、產生衝突的時間點，不是教學干擾，反而是引導學生轉動心靈的契機，於是課程的設計就正針對著學生情緒最容易卡住的環節，在運動會幾個重要的時間點，進行前行暖身課程，引導學生覺思共行，拉出學習重點。</a:t>
            </a:r>
          </a:p>
          <a:p>
            <a:pPr marL="1343025" marR="0" lvl="1" indent="-885825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二）心的學習方向：課程設計的關注焦點就是從學生情緒過不去、見解卡住的地方，透過學習單、課堂共同對話與思考、個別觀察與輔導，引導學生在真實情境中，慢慢覺察自我、同理他人，引發內在動機、確定學習課題，形成新見解、新行動，再經由隊友、老師、結果的正向回饋，再次覺察、思考、共感、行動，如此循環式的學習，一步步進行內心的認識與突破。</a:t>
            </a: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2D6BAC82-6C58-4333-A555-AFE5D5B7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156113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F80C21-CDBA-44BD-AC24-8F74048BA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190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77EB9A1-0283-4DCA-89F4-C06D88C0EDA4}"/>
              </a:ext>
            </a:extLst>
          </p:cNvPr>
          <p:cNvSpPr/>
          <p:nvPr/>
        </p:nvSpPr>
        <p:spPr>
          <a:xfrm>
            <a:off x="695325" y="2114550"/>
            <a:ext cx="2954655" cy="579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四、小校操作變化版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EC73695-AA1C-49FC-97DE-020C2E8D32EE}"/>
              </a:ext>
            </a:extLst>
          </p:cNvPr>
          <p:cNvSpPr/>
          <p:nvPr/>
        </p:nvSpPr>
        <p:spPr>
          <a:xfrm>
            <a:off x="695325" y="2851152"/>
            <a:ext cx="10764838" cy="11336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上面的活動分享適合一般學校，瑪陵是六班小校，人數少，學生彼此非常熟悉，所以我們進行了變化操作，如下頁圖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6-2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（一）一到六年級混齡組隊，全校所有學生分成八隊，每位學生都參與。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（二）前行課程皆是全校師生共同參與。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三）教師的連結互動是活動能有效能的核心因素，混齡組隊，學生之間的互動磨擦多是跨年級的，各班導師、行政之間正式、非正式的對話，常常就串連起能幫助學生的資源，依著學生的需求，或者私下協助或者彈性微調活動，老師們攜手創造一個能陪伴學生心靈成長的環境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（四）選隊員，選與被選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/>
            </a:r>
            <a:b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</a:b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全校進行一百公尺實測，跑最快的八位學長姐擔任隊長。為求各組實力接近，其他同學按照實測速度，依照該年學生數，分成組距，公布組距名單，由隊長從各組距邀請學弟妹加入。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（五）練習賽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/>
            </a:r>
            <a:b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</a:b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為了創造學生彼此磨合、學習的機會，在預賽前多舉辦一次練習賽。練習賽前，提供小隊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15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分鐘互動時間，由各隊長帶動。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六）預賽淘汰四隊，四隊進入決賽，一半的學生這一年的大隊接力學習到此告一段落，全校集合，由各隊隊長帶領小隊進行總結，高年級導師會事先陪伴隊長準備，回顧自己擔任隊長的學習，引導隊長如何利用最後小隊互動的時間，也許道謝、也許道歉、也許鼓勵，好好透過隊長自我的學習總結，帶動學弟妹的學習。蠻多隊長會自發性的準備獎品。</a:t>
            </a:r>
          </a:p>
        </p:txBody>
      </p:sp>
      <p:sp>
        <p:nvSpPr>
          <p:cNvPr id="6" name="投影片編號版面配置區 1">
            <a:extLst>
              <a:ext uri="{FF2B5EF4-FFF2-40B4-BE49-F238E27FC236}">
                <a16:creationId xmlns:a16="http://schemas.microsoft.com/office/drawing/2014/main" id="{CB571A85-C4E4-470B-86E1-81464FB0F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2180037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箭號: 向右 34">
            <a:extLst>
              <a:ext uri="{FF2B5EF4-FFF2-40B4-BE49-F238E27FC236}">
                <a16:creationId xmlns:a16="http://schemas.microsoft.com/office/drawing/2014/main" id="{F116181C-1BE6-4126-B532-E385255E9D95}"/>
              </a:ext>
            </a:extLst>
          </p:cNvPr>
          <p:cNvSpPr/>
          <p:nvPr/>
        </p:nvSpPr>
        <p:spPr>
          <a:xfrm>
            <a:off x="9016546" y="11079094"/>
            <a:ext cx="1399042" cy="563291"/>
          </a:xfrm>
          <a:prstGeom prst="rightArrow">
            <a:avLst>
              <a:gd name="adj1" fmla="val 43337"/>
              <a:gd name="adj2" fmla="val 66656"/>
            </a:avLst>
          </a:prstGeom>
          <a:solidFill>
            <a:schemeClr val="bg1"/>
          </a:solidFill>
          <a:ln w="28575">
            <a:solidFill>
              <a:srgbClr val="9244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32" name="箭號: 向右 31">
            <a:extLst>
              <a:ext uri="{FF2B5EF4-FFF2-40B4-BE49-F238E27FC236}">
                <a16:creationId xmlns:a16="http://schemas.microsoft.com/office/drawing/2014/main" id="{F6B983FD-665C-432C-8FB2-FEDC46DC737C}"/>
              </a:ext>
            </a:extLst>
          </p:cNvPr>
          <p:cNvSpPr/>
          <p:nvPr/>
        </p:nvSpPr>
        <p:spPr>
          <a:xfrm>
            <a:off x="6774324" y="11079094"/>
            <a:ext cx="1399042" cy="563291"/>
          </a:xfrm>
          <a:prstGeom prst="rightArrow">
            <a:avLst>
              <a:gd name="adj1" fmla="val 43337"/>
              <a:gd name="adj2" fmla="val 66656"/>
            </a:avLst>
          </a:prstGeom>
          <a:solidFill>
            <a:schemeClr val="bg1"/>
          </a:solidFill>
          <a:ln w="28575">
            <a:solidFill>
              <a:srgbClr val="9244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8" name="箭號: 向右 27">
            <a:extLst>
              <a:ext uri="{FF2B5EF4-FFF2-40B4-BE49-F238E27FC236}">
                <a16:creationId xmlns:a16="http://schemas.microsoft.com/office/drawing/2014/main" id="{AEEF8C47-D36B-42F8-8EE8-5BD38ED7EFE5}"/>
              </a:ext>
            </a:extLst>
          </p:cNvPr>
          <p:cNvSpPr/>
          <p:nvPr/>
        </p:nvSpPr>
        <p:spPr>
          <a:xfrm>
            <a:off x="3411230" y="11079094"/>
            <a:ext cx="2519907" cy="563291"/>
          </a:xfrm>
          <a:prstGeom prst="rightArrow">
            <a:avLst>
              <a:gd name="adj1" fmla="val 43337"/>
              <a:gd name="adj2" fmla="val 66656"/>
            </a:avLst>
          </a:prstGeom>
          <a:solidFill>
            <a:schemeClr val="bg1"/>
          </a:solidFill>
          <a:ln w="28575">
            <a:solidFill>
              <a:srgbClr val="9244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18" name="箭號: 向右 17">
            <a:extLst>
              <a:ext uri="{FF2B5EF4-FFF2-40B4-BE49-F238E27FC236}">
                <a16:creationId xmlns:a16="http://schemas.microsoft.com/office/drawing/2014/main" id="{98D50D2A-C964-4650-A6AC-933C3945CAA8}"/>
              </a:ext>
            </a:extLst>
          </p:cNvPr>
          <p:cNvSpPr/>
          <p:nvPr/>
        </p:nvSpPr>
        <p:spPr>
          <a:xfrm>
            <a:off x="3398531" y="5811754"/>
            <a:ext cx="7652458" cy="563291"/>
          </a:xfrm>
          <a:prstGeom prst="rightArrow">
            <a:avLst>
              <a:gd name="adj1" fmla="val 43337"/>
              <a:gd name="adj2" fmla="val 66656"/>
            </a:avLst>
          </a:prstGeom>
          <a:solidFill>
            <a:schemeClr val="bg1"/>
          </a:solidFill>
          <a:ln w="28575">
            <a:solidFill>
              <a:srgbClr val="92447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28D315E-FB7E-4F8C-A438-668E2498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191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022DBDF-B69D-4F5C-99E5-ED7E30DED4C2}"/>
              </a:ext>
            </a:extLst>
          </p:cNvPr>
          <p:cNvSpPr/>
          <p:nvPr/>
        </p:nvSpPr>
        <p:spPr>
          <a:xfrm>
            <a:off x="695325" y="2267493"/>
            <a:ext cx="10764838" cy="1687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marR="0" lvl="0" indent="-8953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（七）運動會後，隔週朝會，校長頒發特別獎：運動會實踐學校願景：智慧、仁德、精勤獎，由各班導師提出一位學生，並於頒獎時，跟全校分享此一學生具體的實踐行動與自我突破。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FDFE977-B5C6-4305-AF50-0D9525A887B5}"/>
              </a:ext>
            </a:extLst>
          </p:cNvPr>
          <p:cNvSpPr/>
          <p:nvPr/>
        </p:nvSpPr>
        <p:spPr>
          <a:xfrm>
            <a:off x="695325" y="5661498"/>
            <a:ext cx="108949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老師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CC147D1-F551-4D29-806A-51D3E189714D}"/>
              </a:ext>
            </a:extLst>
          </p:cNvPr>
          <p:cNvSpPr/>
          <p:nvPr/>
        </p:nvSpPr>
        <p:spPr>
          <a:xfrm>
            <a:off x="695325" y="7405192"/>
            <a:ext cx="1089498" cy="2402052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運動會流程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2C3BFB2-9F5F-4046-8800-CB5842D4F8B6}"/>
              </a:ext>
            </a:extLst>
          </p:cNvPr>
          <p:cNvSpPr/>
          <p:nvPr/>
        </p:nvSpPr>
        <p:spPr>
          <a:xfrm>
            <a:off x="695325" y="10894979"/>
            <a:ext cx="108949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學生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7CB9CA1-4C04-4DD2-838D-456CC3F09A78}"/>
              </a:ext>
            </a:extLst>
          </p:cNvPr>
          <p:cNvSpPr/>
          <p:nvPr/>
        </p:nvSpPr>
        <p:spPr>
          <a:xfrm>
            <a:off x="2580993" y="5661498"/>
            <a:ext cx="82368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覺思共行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84248D0-84F7-41CF-8CC9-96EE69714D83}"/>
              </a:ext>
            </a:extLst>
          </p:cNvPr>
          <p:cNvSpPr/>
          <p:nvPr/>
        </p:nvSpPr>
        <p:spPr>
          <a:xfrm>
            <a:off x="2756088" y="7367797"/>
            <a:ext cx="472513" cy="2439447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行前課程  一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76131AC-CF68-40C6-A4DE-65DF0E8C07A3}"/>
              </a:ext>
            </a:extLst>
          </p:cNvPr>
          <p:cNvSpPr/>
          <p:nvPr/>
        </p:nvSpPr>
        <p:spPr>
          <a:xfrm>
            <a:off x="2580993" y="10894979"/>
            <a:ext cx="82368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覺察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思考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28D77F6-5808-4E27-A6BB-EE757AAAB1A3}"/>
              </a:ext>
            </a:extLst>
          </p:cNvPr>
          <p:cNvSpPr/>
          <p:nvPr/>
        </p:nvSpPr>
        <p:spPr>
          <a:xfrm>
            <a:off x="3877201" y="7879405"/>
            <a:ext cx="472513" cy="1416232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選隊員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211B20-972F-4D96-82FE-A8033FC48127}"/>
              </a:ext>
            </a:extLst>
          </p:cNvPr>
          <p:cNvSpPr/>
          <p:nvPr/>
        </p:nvSpPr>
        <p:spPr>
          <a:xfrm>
            <a:off x="4998314" y="7879405"/>
            <a:ext cx="472513" cy="1416232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練習賽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200D413-FA2C-46D7-A6AD-95CF876317DE}"/>
              </a:ext>
            </a:extLst>
          </p:cNvPr>
          <p:cNvSpPr/>
          <p:nvPr/>
        </p:nvSpPr>
        <p:spPr>
          <a:xfrm>
            <a:off x="6119427" y="7367797"/>
            <a:ext cx="472513" cy="2439447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行前課程  二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D40F5FC-72BB-4F61-B465-FB74C7F5F010}"/>
              </a:ext>
            </a:extLst>
          </p:cNvPr>
          <p:cNvSpPr/>
          <p:nvPr/>
        </p:nvSpPr>
        <p:spPr>
          <a:xfrm>
            <a:off x="7240540" y="7879405"/>
            <a:ext cx="472513" cy="1416232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預賽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C0A7279-6D30-4E27-8BB6-8CF68F192E6E}"/>
              </a:ext>
            </a:extLst>
          </p:cNvPr>
          <p:cNvSpPr/>
          <p:nvPr/>
        </p:nvSpPr>
        <p:spPr>
          <a:xfrm>
            <a:off x="8361653" y="7367797"/>
            <a:ext cx="472513" cy="2439447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小隊總結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D7FA572-2664-4BF8-A9AE-20C23FC401EF}"/>
              </a:ext>
            </a:extLst>
          </p:cNvPr>
          <p:cNvSpPr/>
          <p:nvPr/>
        </p:nvSpPr>
        <p:spPr>
          <a:xfrm>
            <a:off x="9482766" y="7879405"/>
            <a:ext cx="472513" cy="1416232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決賽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D4C0022-5715-459F-B3A2-2E433347E640}"/>
              </a:ext>
            </a:extLst>
          </p:cNvPr>
          <p:cNvSpPr/>
          <p:nvPr/>
        </p:nvSpPr>
        <p:spPr>
          <a:xfrm>
            <a:off x="10603876" y="7367797"/>
            <a:ext cx="472513" cy="2439447"/>
          </a:xfrm>
          <a:prstGeom prst="rect">
            <a:avLst/>
          </a:prstGeom>
          <a:solidFill>
            <a:schemeClr val="bg1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校長頒獎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4A5941AB-7585-40F4-98E7-45C8BCE10328}"/>
              </a:ext>
            </a:extLst>
          </p:cNvPr>
          <p:cNvSpPr txBox="1"/>
          <p:nvPr/>
        </p:nvSpPr>
        <p:spPr bwMode="auto">
          <a:xfrm>
            <a:off x="5340020" y="5430665"/>
            <a:ext cx="2031325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教師連結互動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14AE6FA-57D8-4606-B08E-27EC0E46EE01}"/>
              </a:ext>
            </a:extLst>
          </p:cNvPr>
          <p:cNvSpPr txBox="1"/>
          <p:nvPr/>
        </p:nvSpPr>
        <p:spPr bwMode="auto">
          <a:xfrm>
            <a:off x="3955031" y="6296146"/>
            <a:ext cx="4801314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non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行動：持續陪伴、覺察、引發思考</a:t>
            </a:r>
          </a:p>
        </p:txBody>
      </p:sp>
      <p:sp>
        <p:nvSpPr>
          <p:cNvPr id="21" name="箭號: 向下 20">
            <a:extLst>
              <a:ext uri="{FF2B5EF4-FFF2-40B4-BE49-F238E27FC236}">
                <a16:creationId xmlns:a16="http://schemas.microsoft.com/office/drawing/2014/main" id="{A4A421E2-54FF-493F-A9FF-FAC100415693}"/>
              </a:ext>
            </a:extLst>
          </p:cNvPr>
          <p:cNvSpPr/>
          <p:nvPr/>
        </p:nvSpPr>
        <p:spPr>
          <a:xfrm rot="16200000">
            <a:off x="3318429" y="8281917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2" name="箭號: 向下 21">
            <a:extLst>
              <a:ext uri="{FF2B5EF4-FFF2-40B4-BE49-F238E27FC236}">
                <a16:creationId xmlns:a16="http://schemas.microsoft.com/office/drawing/2014/main" id="{03C582F2-8A46-45D8-A165-00704CB86F4D}"/>
              </a:ext>
            </a:extLst>
          </p:cNvPr>
          <p:cNvSpPr/>
          <p:nvPr/>
        </p:nvSpPr>
        <p:spPr>
          <a:xfrm rot="16200000">
            <a:off x="4431553" y="8281917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3" name="箭號: 向下 22">
            <a:extLst>
              <a:ext uri="{FF2B5EF4-FFF2-40B4-BE49-F238E27FC236}">
                <a16:creationId xmlns:a16="http://schemas.microsoft.com/office/drawing/2014/main" id="{A343DE87-6B97-41B9-AE7E-1824E30301DC}"/>
              </a:ext>
            </a:extLst>
          </p:cNvPr>
          <p:cNvSpPr/>
          <p:nvPr/>
        </p:nvSpPr>
        <p:spPr>
          <a:xfrm rot="16200000">
            <a:off x="5557009" y="8281918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4" name="箭號: 向下 23">
            <a:extLst>
              <a:ext uri="{FF2B5EF4-FFF2-40B4-BE49-F238E27FC236}">
                <a16:creationId xmlns:a16="http://schemas.microsoft.com/office/drawing/2014/main" id="{A08818A8-79A8-44A0-8DA3-1EF67C5BAB63}"/>
              </a:ext>
            </a:extLst>
          </p:cNvPr>
          <p:cNvSpPr/>
          <p:nvPr/>
        </p:nvSpPr>
        <p:spPr>
          <a:xfrm rot="16200000">
            <a:off x="6672143" y="8281918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5" name="箭號: 向下 24">
            <a:extLst>
              <a:ext uri="{FF2B5EF4-FFF2-40B4-BE49-F238E27FC236}">
                <a16:creationId xmlns:a16="http://schemas.microsoft.com/office/drawing/2014/main" id="{D1F078DB-0B78-4E32-9592-F7213F05A39A}"/>
              </a:ext>
            </a:extLst>
          </p:cNvPr>
          <p:cNvSpPr/>
          <p:nvPr/>
        </p:nvSpPr>
        <p:spPr>
          <a:xfrm rot="16200000">
            <a:off x="7802881" y="8281918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6" name="箭號: 向下 25">
            <a:extLst>
              <a:ext uri="{FF2B5EF4-FFF2-40B4-BE49-F238E27FC236}">
                <a16:creationId xmlns:a16="http://schemas.microsoft.com/office/drawing/2014/main" id="{76D88ED8-B11B-4F4F-88AA-52D833041CA2}"/>
              </a:ext>
            </a:extLst>
          </p:cNvPr>
          <p:cNvSpPr/>
          <p:nvPr/>
        </p:nvSpPr>
        <p:spPr>
          <a:xfrm rot="16200000">
            <a:off x="8914369" y="8281918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7" name="箭號: 向下 26">
            <a:extLst>
              <a:ext uri="{FF2B5EF4-FFF2-40B4-BE49-F238E27FC236}">
                <a16:creationId xmlns:a16="http://schemas.microsoft.com/office/drawing/2014/main" id="{B70E1A29-6D28-40BB-81F5-A6EDFB18D73F}"/>
              </a:ext>
            </a:extLst>
          </p:cNvPr>
          <p:cNvSpPr/>
          <p:nvPr/>
        </p:nvSpPr>
        <p:spPr>
          <a:xfrm rot="16200000">
            <a:off x="10035482" y="8281918"/>
            <a:ext cx="488193" cy="648600"/>
          </a:xfrm>
          <a:prstGeom prst="downArrow">
            <a:avLst/>
          </a:prstGeom>
          <a:solidFill>
            <a:srgbClr val="924474"/>
          </a:solidFill>
          <a:ln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33DC4FE-159C-4967-9B25-D8BB0FDDC82B}"/>
              </a:ext>
            </a:extLst>
          </p:cNvPr>
          <p:cNvSpPr txBox="1"/>
          <p:nvPr/>
        </p:nvSpPr>
        <p:spPr bwMode="auto">
          <a:xfrm>
            <a:off x="4172397" y="11642385"/>
            <a:ext cx="800219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行動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C49A253-1378-41B8-A2E3-9D5AD7316CDE}"/>
              </a:ext>
            </a:extLst>
          </p:cNvPr>
          <p:cNvSpPr/>
          <p:nvPr/>
        </p:nvSpPr>
        <p:spPr>
          <a:xfrm>
            <a:off x="5943838" y="10894979"/>
            <a:ext cx="82368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覺思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共感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DBFC18EE-0913-4511-80D7-706D2A10C9BD}"/>
              </a:ext>
            </a:extLst>
          </p:cNvPr>
          <p:cNvSpPr/>
          <p:nvPr/>
        </p:nvSpPr>
        <p:spPr>
          <a:xfrm>
            <a:off x="8186065" y="10894979"/>
            <a:ext cx="82368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覺思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共行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BD7D629B-E5CE-47E8-8FAE-28F8D5D16C33}"/>
              </a:ext>
            </a:extLst>
          </p:cNvPr>
          <p:cNvSpPr txBox="1"/>
          <p:nvPr/>
        </p:nvSpPr>
        <p:spPr bwMode="auto">
          <a:xfrm>
            <a:off x="6960080" y="11642385"/>
            <a:ext cx="800219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行動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8FC8844-C386-4331-BD15-C079E2BE2C65}"/>
              </a:ext>
            </a:extLst>
          </p:cNvPr>
          <p:cNvSpPr/>
          <p:nvPr/>
        </p:nvSpPr>
        <p:spPr>
          <a:xfrm>
            <a:off x="10428288" y="10894979"/>
            <a:ext cx="823688" cy="865481"/>
          </a:xfrm>
          <a:prstGeom prst="rect">
            <a:avLst/>
          </a:prstGeom>
          <a:solidFill>
            <a:srgbClr val="E7CCDD"/>
          </a:solidFill>
          <a:ln w="28575">
            <a:solidFill>
              <a:srgbClr val="9244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學習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總結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DD710EEE-AB88-4467-80CD-832F6D9C3933}"/>
              </a:ext>
            </a:extLst>
          </p:cNvPr>
          <p:cNvSpPr txBox="1"/>
          <p:nvPr/>
        </p:nvSpPr>
        <p:spPr bwMode="auto">
          <a:xfrm>
            <a:off x="9222086" y="11642385"/>
            <a:ext cx="800219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行動</a:t>
            </a:r>
          </a:p>
        </p:txBody>
      </p:sp>
      <p:sp>
        <p:nvSpPr>
          <p:cNvPr id="37" name="投影片編號版面配置區 1">
            <a:extLst>
              <a:ext uri="{FF2B5EF4-FFF2-40B4-BE49-F238E27FC236}">
                <a16:creationId xmlns:a16="http://schemas.microsoft.com/office/drawing/2014/main" id="{7E94E119-B41E-49C0-BE50-219A6970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39094555-4DD8-4F8A-829F-956B477369C3}"/>
              </a:ext>
            </a:extLst>
          </p:cNvPr>
          <p:cNvSpPr/>
          <p:nvPr/>
        </p:nvSpPr>
        <p:spPr>
          <a:xfrm>
            <a:off x="3876831" y="12885584"/>
            <a:ext cx="4826962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2400" b="1" i="0" u="none" strike="noStrike" kern="1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Times New Roman" panose="02020603050405020304" pitchFamily="18" charset="0"/>
              </a:rPr>
              <a:t>圖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Times New Roman" panose="02020603050405020304" pitchFamily="18" charset="0"/>
              </a:rPr>
              <a:t>6-2 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zh-TW" sz="2400" b="1" i="0" u="none" strike="noStrike" kern="1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 panose="020B0604030504040204" pitchFamily="34" charset="-120"/>
                <a:cs typeface="Times New Roman" panose="02020603050405020304" pitchFamily="18" charset="0"/>
              </a:rPr>
              <a:t>運動會流程小校操作變化版</a:t>
            </a:r>
          </a:p>
        </p:txBody>
      </p:sp>
    </p:spTree>
    <p:extLst>
      <p:ext uri="{BB962C8B-B14F-4D97-AF65-F5344CB8AC3E}">
        <p14:creationId xmlns:p14="http://schemas.microsoft.com/office/powerpoint/2010/main" val="342934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6E2C6DE-7E0E-4FE4-8F38-F45B45B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EF2F65A-57E2-49E0-97C8-F5BB512E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175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298D113-C5C8-429D-BD35-933215506908}"/>
              </a:ext>
            </a:extLst>
          </p:cNvPr>
          <p:cNvSpPr/>
          <p:nvPr/>
        </p:nvSpPr>
        <p:spPr>
          <a:xfrm>
            <a:off x="1536661" y="602160"/>
            <a:ext cx="10572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7B2824-D4D0-4026-BA01-1D299A9E33A1}"/>
              </a:ext>
            </a:extLst>
          </p:cNvPr>
          <p:cNvSpPr/>
          <p:nvPr/>
        </p:nvSpPr>
        <p:spPr>
          <a:xfrm>
            <a:off x="442913" y="2114550"/>
            <a:ext cx="9092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範例一	基隆市瑪陵國民小學 ─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「心」的運動會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629E85B-BA0C-4997-BD20-E2E99805B3D8}"/>
              </a:ext>
            </a:extLst>
          </p:cNvPr>
          <p:cNvSpPr/>
          <p:nvPr/>
        </p:nvSpPr>
        <p:spPr>
          <a:xfrm>
            <a:off x="695325" y="2911296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壹、	前言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0837A89-4262-4C42-8247-E6AFF3CB51EF}"/>
              </a:ext>
            </a:extLst>
          </p:cNvPr>
          <p:cNvSpPr/>
          <p:nvPr/>
        </p:nvSpPr>
        <p:spPr>
          <a:xfrm>
            <a:off x="695325" y="3708042"/>
            <a:ext cx="10764838" cy="665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一、緣起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這個特色活動緣起於多年前在教學現場遇到的困境，還記得當時運動會期間，老師之間常出現的對話：「運動會好忙啊！教學進度來不及了啦！」、「要團體大隊接力，又要個人比賽，還要練進場表演，又要預賽，又要彩排，天啊，活動怎麼這麼多！」、「教學進度來不及，學生還情緒特別多！運動好的太在乎輸贏，運動不好的又很抗拒」、「比賽的已經很有情緒，在旁邊觀賽的還火上加油！」這運動會好像真的很為難師生啊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……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但一位教學夥伴的一個提問創造了改變的契機，他說：「這些問題會不會正好是我們可以陪伴學生學的？」於是我們一群教學夥伴開始思考，透過運動會，我們可以陪伴、引導學生學習什麼呢？是否可能把運動會變成學校一個重要的學習活動呢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AC2B33-CA80-42F3-8EEF-D6610D049239}"/>
              </a:ext>
            </a:extLst>
          </p:cNvPr>
          <p:cNvSpPr/>
          <p:nvPr/>
        </p:nvSpPr>
        <p:spPr>
          <a:xfrm>
            <a:off x="695325" y="10533384"/>
            <a:ext cx="10764838" cy="3180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二、理念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在真實情境中學習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在運動會情境中，學生面對輸贏出現的真實情緒、卡住的點，正是學習的最好契機，很有機會讓學生感受到課程不是大道理，而是貼著他實際遇到的困難、需求，給予的理解、支持和解決方法。</a:t>
            </a:r>
          </a:p>
        </p:txBody>
      </p:sp>
    </p:spTree>
    <p:extLst>
      <p:ext uri="{BB962C8B-B14F-4D97-AF65-F5344CB8AC3E}">
        <p14:creationId xmlns:p14="http://schemas.microsoft.com/office/powerpoint/2010/main" val="2575724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C048323-014B-4C29-A0CF-3A224D30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192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0301CE-5B91-40C7-A266-15235A29D92F}"/>
              </a:ext>
            </a:extLst>
          </p:cNvPr>
          <p:cNvSpPr/>
          <p:nvPr/>
        </p:nvSpPr>
        <p:spPr>
          <a:xfrm>
            <a:off x="695325" y="2114550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參、結語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BFF73F4-D56F-4F6A-A025-AD2956A7F6C6}"/>
              </a:ext>
            </a:extLst>
          </p:cNvPr>
          <p:cNvSpPr/>
          <p:nvPr/>
        </p:nvSpPr>
        <p:spPr>
          <a:xfrm>
            <a:off x="695325" y="2900051"/>
            <a:ext cx="10764838" cy="658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marR="0" lvl="0" indent="-6238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一、幾年嘗試這樣「心」的運動會，以前害怕的學生情緒、衝突，居然變成老師們的期待，因為衝突發生，學習就開始了，老師們就有機會真正在學生需要的地方，陪伴他們學習。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623888" marR="0" lvl="0" indent="-623888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二、一到六年級混齡的組隊，高年級隊長的成長總是特別大，要帶得動學弟妹、要能承擔得起輸贏，這些真實的困難，促使他們加速的學習、成長。混齡的組合，讓學生有機會從相互要求甚至責備，透過互動，學習觀察、對話，慢慢理解高年級的承擔、中年級的努力配合協助、低年級跟不上的壓力緊張，學生們發展出的情誼常常讓老師們無比感動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623888" marR="0" lvl="0" indent="-623888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三、老師們內心最真摯的願望和祝福是，透過這樣的特色活動，給予學生幸福的教育，透過心靈的學習與成長，學生可能逐漸擁有創造幸福的能力，我們每個人都可能成為這個世界幸福和希望的起點</a:t>
            </a:r>
          </a:p>
        </p:txBody>
      </p:sp>
      <p:sp>
        <p:nvSpPr>
          <p:cNvPr id="6" name="投影片編號版面配置區 1">
            <a:extLst>
              <a:ext uri="{FF2B5EF4-FFF2-40B4-BE49-F238E27FC236}">
                <a16:creationId xmlns:a16="http://schemas.microsoft.com/office/drawing/2014/main" id="{F8904DBB-FFAC-4659-961C-81C08A74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109019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6E2C6DE-7E0E-4FE4-8F38-F45B45B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EF2F65A-57E2-49E0-97C8-F5BB512E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175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298D113-C5C8-429D-BD35-933215506908}"/>
              </a:ext>
            </a:extLst>
          </p:cNvPr>
          <p:cNvSpPr/>
          <p:nvPr/>
        </p:nvSpPr>
        <p:spPr>
          <a:xfrm>
            <a:off x="1536661" y="602160"/>
            <a:ext cx="10572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17B2824-D4D0-4026-BA01-1D299A9E33A1}"/>
              </a:ext>
            </a:extLst>
          </p:cNvPr>
          <p:cNvSpPr/>
          <p:nvPr/>
        </p:nvSpPr>
        <p:spPr>
          <a:xfrm>
            <a:off x="442913" y="2114550"/>
            <a:ext cx="9092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範例一	基隆市瑪陵國民小學 ─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「心」的運動會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629E85B-BA0C-4997-BD20-E2E99805B3D8}"/>
              </a:ext>
            </a:extLst>
          </p:cNvPr>
          <p:cNvSpPr/>
          <p:nvPr/>
        </p:nvSpPr>
        <p:spPr>
          <a:xfrm>
            <a:off x="695325" y="2911296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壹、	前言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0837A89-4262-4C42-8247-E6AFF3CB51EF}"/>
              </a:ext>
            </a:extLst>
          </p:cNvPr>
          <p:cNvSpPr/>
          <p:nvPr/>
        </p:nvSpPr>
        <p:spPr>
          <a:xfrm>
            <a:off x="695325" y="3708042"/>
            <a:ext cx="10764838" cy="6658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一、緣起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這個特色活動緣起於多年前在教學現場遇到的困境，還記得當時運動會期間，老師之間常出現的對話：「運動會好忙啊！教學進度來不及了啦！」、「要團體大隊接力，又要個人比賽，還要練進場表演，又要預賽，又要彩排，天啊，活動怎麼這麼多！」、「教學進度來不及，學生還情緒特別多！運動好的太在乎輸贏，運動不好的又很抗拒」、「比賽的已經很有情緒，在旁邊觀賽的還火上加油！」這運動會好像真的很為難師生啊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……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但一位教學夥伴的一個提問創造了改變的契機，他說：「這些問題會不會正好是我們可以陪伴學生學的？」於是我們一群教學夥伴開始思考，透過運動會，我們可以陪伴、引導學生學習什麼呢？是否可能把運動會變成學校一個重要的學習活動呢？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AC2B33-CA80-42F3-8EEF-D6610D049239}"/>
              </a:ext>
            </a:extLst>
          </p:cNvPr>
          <p:cNvSpPr/>
          <p:nvPr/>
        </p:nvSpPr>
        <p:spPr>
          <a:xfrm>
            <a:off x="695325" y="10533384"/>
            <a:ext cx="10764838" cy="3180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二、理念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在真實情境中學習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在運動會情境中，學生面對輸贏出現的真實情緒、卡住的點，正是學習的最好契機，很有機會讓學生感受到課程不是大道理，而是貼著他實際遇到的困難、需求，給予的理解、支持和解決方法。</a:t>
            </a:r>
          </a:p>
        </p:txBody>
      </p:sp>
    </p:spTree>
    <p:extLst>
      <p:ext uri="{BB962C8B-B14F-4D97-AF65-F5344CB8AC3E}">
        <p14:creationId xmlns:p14="http://schemas.microsoft.com/office/powerpoint/2010/main" val="290733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3371595-7DDC-4E6C-A692-62997BC6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49844D1-EE3F-4D2C-BB25-62E75183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176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1C3C9E1-E172-407D-8733-68A8253ED765}"/>
              </a:ext>
            </a:extLst>
          </p:cNvPr>
          <p:cNvSpPr/>
          <p:nvPr/>
        </p:nvSpPr>
        <p:spPr>
          <a:xfrm>
            <a:off x="695325" y="2287335"/>
            <a:ext cx="10764838" cy="696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幸福的根本要回歸心靈的成長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每個人都想得到幸福、不要痛苦，但追求幸福的過程，難免有種種困難與挑戰，如何能不被失敗擊倒呢？心靈的學習與成長應該是關鍵，我們就可能逐漸擁有創造幸福的能力。透過面對運動會的輸贏，學生很有機會體會到心靈的學習可以創造自己和他人的幸福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三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教育就在老師的陪伴中發生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學生被輸贏困住時，能夠引導方向的，正是有經驗的大人，而老師正是能陪伴學生跨越的人。老師自己生命中經歷過的輸贏，尤其是那些曾經失敗的經驗，會成為跟學生的渴望、感受、困難點連結的珍貴素材，當老師回歸自己內心的真實樣貌，正是陪伴學生心靈學習的最佳夥伴。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554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364E262-3E4B-43B9-89A3-DF2835C9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177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DF99256-AC8E-4A96-ABD8-04E0DAF239A1}"/>
              </a:ext>
            </a:extLst>
          </p:cNvPr>
          <p:cNvSpPr/>
          <p:nvPr/>
        </p:nvSpPr>
        <p:spPr>
          <a:xfrm>
            <a:off x="695325" y="2262038"/>
            <a:ext cx="10764838" cy="3103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三、目標</a:t>
            </a:r>
          </a:p>
          <a:p>
            <a:pPr marL="457200" marR="0" lvl="1" indent="0" algn="just" defTabSz="91440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　　透過運動會大隊接力比賽的歷程，認識自我面對輸贏的情緒、背後習慣的見解，練習觀察、思考、討論、書寫，形成新的見解，嘗試新的行動，再藉由他人回饋、自我觀察思考，體會心靈學習帶來的影響。本次運動會活動設計與流程，如下圖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。運動會教案如次頁表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。</a:t>
            </a:r>
          </a:p>
        </p:txBody>
      </p:sp>
      <p:grpSp>
        <p:nvGrpSpPr>
          <p:cNvPr id="29" name="群組 28">
            <a:extLst>
              <a:ext uri="{FF2B5EF4-FFF2-40B4-BE49-F238E27FC236}">
                <a16:creationId xmlns:a16="http://schemas.microsoft.com/office/drawing/2014/main" id="{B5155A5C-1C3F-4E7B-9780-1CB62DCD6290}"/>
              </a:ext>
            </a:extLst>
          </p:cNvPr>
          <p:cNvGrpSpPr/>
          <p:nvPr/>
        </p:nvGrpSpPr>
        <p:grpSpPr>
          <a:xfrm>
            <a:off x="4262954" y="6209115"/>
            <a:ext cx="3647836" cy="6567108"/>
            <a:chOff x="4262954" y="7483923"/>
            <a:chExt cx="3647836" cy="6567108"/>
          </a:xfrm>
        </p:grpSpPr>
        <p:sp>
          <p:nvSpPr>
            <p:cNvPr id="14" name="箭號: 向下 13">
              <a:extLst>
                <a:ext uri="{FF2B5EF4-FFF2-40B4-BE49-F238E27FC236}">
                  <a16:creationId xmlns:a16="http://schemas.microsoft.com/office/drawing/2014/main" id="{AC5C6CAC-7C4B-44E7-9721-D1BA1866DE66}"/>
                </a:ext>
              </a:extLst>
            </p:cNvPr>
            <p:cNvSpPr/>
            <p:nvPr/>
          </p:nvSpPr>
          <p:spPr>
            <a:xfrm>
              <a:off x="5833647" y="8383923"/>
              <a:ext cx="488193" cy="426777"/>
            </a:xfrm>
            <a:prstGeom prst="downArrow">
              <a:avLst/>
            </a:prstGeom>
            <a:solidFill>
              <a:srgbClr val="924474"/>
            </a:solidFill>
            <a:ln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916503DC-A262-4608-8F7E-7306095A4CB9}"/>
                </a:ext>
              </a:extLst>
            </p:cNvPr>
            <p:cNvSpPr/>
            <p:nvPr/>
          </p:nvSpPr>
          <p:spPr>
            <a:xfrm>
              <a:off x="4262954" y="7483923"/>
              <a:ext cx="3629580" cy="90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行前課程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一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)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我想創造什麼樣的運動會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B16A6DD-8480-4EAF-A668-C5FF49AF1916}"/>
                </a:ext>
              </a:extLst>
            </p:cNvPr>
            <p:cNvSpPr/>
            <p:nvPr/>
          </p:nvSpPr>
          <p:spPr>
            <a:xfrm>
              <a:off x="4262954" y="8810700"/>
              <a:ext cx="3629580" cy="900000"/>
            </a:xfrm>
            <a:prstGeom prst="rect">
              <a:avLst/>
            </a:prstGeom>
            <a:solidFill>
              <a:srgbClr val="F0E0EA"/>
            </a:solidFill>
            <a:ln w="19050"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真實考驗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一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)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團隊練跑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471B90F-6FF8-4CA9-AE00-25A9D73E238E}"/>
                </a:ext>
              </a:extLst>
            </p:cNvPr>
            <p:cNvSpPr/>
            <p:nvPr/>
          </p:nvSpPr>
          <p:spPr>
            <a:xfrm>
              <a:off x="4262954" y="10137477"/>
              <a:ext cx="3629580" cy="126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行前課程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二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)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1.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我是怎樣參與團隊</a:t>
              </a:r>
              <a:endPara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2.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我們可以贏出什麼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E4F616E-05A8-4345-9C14-E2B1595922E5}"/>
                </a:ext>
              </a:extLst>
            </p:cNvPr>
            <p:cNvSpPr/>
            <p:nvPr/>
          </p:nvSpPr>
          <p:spPr>
            <a:xfrm>
              <a:off x="4281210" y="11824254"/>
              <a:ext cx="3629580" cy="900000"/>
            </a:xfrm>
            <a:prstGeom prst="rect">
              <a:avLst/>
            </a:prstGeom>
            <a:solidFill>
              <a:srgbClr val="F0E0EA"/>
            </a:solidFill>
            <a:ln w="19050"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真實考驗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二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)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團隊持續練跑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9ABA359C-5771-4768-9BFD-90C2B3612891}"/>
                </a:ext>
              </a:extLst>
            </p:cNvPr>
            <p:cNvSpPr/>
            <p:nvPr/>
          </p:nvSpPr>
          <p:spPr>
            <a:xfrm>
              <a:off x="4281210" y="13151031"/>
              <a:ext cx="3629580" cy="900000"/>
            </a:xfrm>
            <a:prstGeom prst="rect">
              <a:avLst/>
            </a:prstGeom>
            <a:solidFill>
              <a:srgbClr val="F0E0EA"/>
            </a:solidFill>
            <a:ln w="19050"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真實考驗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三</a:t>
              </a:r>
              <a:r>
                <a:rPr kumimoji="0" lang="en-US" altLang="zh-TW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24474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)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微軟正黑體"/>
                  <a:cs typeface="+mn-cs"/>
                </a:rPr>
                <a:t>上場比賽，面對輸贏</a:t>
              </a:r>
            </a:p>
          </p:txBody>
        </p:sp>
        <p:sp>
          <p:nvSpPr>
            <p:cNvPr id="25" name="箭號: 向下 24">
              <a:extLst>
                <a:ext uri="{FF2B5EF4-FFF2-40B4-BE49-F238E27FC236}">
                  <a16:creationId xmlns:a16="http://schemas.microsoft.com/office/drawing/2014/main" id="{752687CF-5CB9-4D9E-9EA7-E3A9F7D29A74}"/>
                </a:ext>
              </a:extLst>
            </p:cNvPr>
            <p:cNvSpPr/>
            <p:nvPr/>
          </p:nvSpPr>
          <p:spPr>
            <a:xfrm>
              <a:off x="5833647" y="9710700"/>
              <a:ext cx="488193" cy="426777"/>
            </a:xfrm>
            <a:prstGeom prst="downArrow">
              <a:avLst/>
            </a:prstGeom>
            <a:solidFill>
              <a:srgbClr val="924474"/>
            </a:solidFill>
            <a:ln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endParaRPr>
            </a:p>
          </p:txBody>
        </p:sp>
        <p:sp>
          <p:nvSpPr>
            <p:cNvPr id="26" name="箭號: 向下 25">
              <a:extLst>
                <a:ext uri="{FF2B5EF4-FFF2-40B4-BE49-F238E27FC236}">
                  <a16:creationId xmlns:a16="http://schemas.microsoft.com/office/drawing/2014/main" id="{2D6FFE1E-741E-46D9-9FCC-C14EB9D17428}"/>
                </a:ext>
              </a:extLst>
            </p:cNvPr>
            <p:cNvSpPr/>
            <p:nvPr/>
          </p:nvSpPr>
          <p:spPr>
            <a:xfrm>
              <a:off x="5833647" y="11401227"/>
              <a:ext cx="488193" cy="426777"/>
            </a:xfrm>
            <a:prstGeom prst="downArrow">
              <a:avLst/>
            </a:prstGeom>
            <a:solidFill>
              <a:srgbClr val="924474"/>
            </a:solidFill>
            <a:ln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endParaRPr>
            </a:p>
          </p:txBody>
        </p:sp>
        <p:sp>
          <p:nvSpPr>
            <p:cNvPr id="27" name="箭號: 向下 26">
              <a:extLst>
                <a:ext uri="{FF2B5EF4-FFF2-40B4-BE49-F238E27FC236}">
                  <a16:creationId xmlns:a16="http://schemas.microsoft.com/office/drawing/2014/main" id="{006D548F-1A4D-44DB-998C-F6B90CC9B711}"/>
                </a:ext>
              </a:extLst>
            </p:cNvPr>
            <p:cNvSpPr/>
            <p:nvPr/>
          </p:nvSpPr>
          <p:spPr>
            <a:xfrm>
              <a:off x="5833647" y="12724254"/>
              <a:ext cx="488193" cy="426777"/>
            </a:xfrm>
            <a:prstGeom prst="downArrow">
              <a:avLst/>
            </a:prstGeom>
            <a:solidFill>
              <a:srgbClr val="924474"/>
            </a:solidFill>
            <a:ln>
              <a:solidFill>
                <a:srgbClr val="92447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endParaRPr>
            </a:p>
          </p:txBody>
        </p:sp>
      </p:grpSp>
      <p:sp>
        <p:nvSpPr>
          <p:cNvPr id="28" name="矩形 27">
            <a:extLst>
              <a:ext uri="{FF2B5EF4-FFF2-40B4-BE49-F238E27FC236}">
                <a16:creationId xmlns:a16="http://schemas.microsoft.com/office/drawing/2014/main" id="{C88ABE0B-810E-4FD6-9162-2BCEA46D0B19}"/>
              </a:ext>
            </a:extLst>
          </p:cNvPr>
          <p:cNvSpPr/>
          <p:nvPr/>
        </p:nvSpPr>
        <p:spPr>
          <a:xfrm>
            <a:off x="3258524" y="13138301"/>
            <a:ext cx="5674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圖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「心」的運動會活動設計與流程圖</a:t>
            </a:r>
          </a:p>
        </p:txBody>
      </p:sp>
      <p:sp>
        <p:nvSpPr>
          <p:cNvPr id="30" name="投影片編號版面配置區 1">
            <a:extLst>
              <a:ext uri="{FF2B5EF4-FFF2-40B4-BE49-F238E27FC236}">
                <a16:creationId xmlns:a16="http://schemas.microsoft.com/office/drawing/2014/main" id="{3C51ABBE-12BA-4EAA-A996-57557AB7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195505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1AD0A5E-A165-492C-AC36-95842354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178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792E969-BF35-4D1C-B0B6-CC1A3CBD3B95}"/>
              </a:ext>
            </a:extLst>
          </p:cNvPr>
          <p:cNvSpPr/>
          <p:nvPr/>
        </p:nvSpPr>
        <p:spPr>
          <a:xfrm>
            <a:off x="4221128" y="1747532"/>
            <a:ext cx="3826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「心」的運動會教案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4DEE832-E1AC-4352-AFD8-CA397E38C78E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3277942"/>
          <a:ext cx="10764838" cy="10632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964">
                  <a:extLst>
                    <a:ext uri="{9D8B030D-6E8A-4147-A177-3AD203B41FA5}">
                      <a16:colId xmlns:a16="http://schemas.microsoft.com/office/drawing/2014/main" val="2662045741"/>
                    </a:ext>
                  </a:extLst>
                </a:gridCol>
                <a:gridCol w="5972783">
                  <a:extLst>
                    <a:ext uri="{9D8B030D-6E8A-4147-A177-3AD203B41FA5}">
                      <a16:colId xmlns:a16="http://schemas.microsoft.com/office/drawing/2014/main" val="3017225243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487668491"/>
                    </a:ext>
                  </a:extLst>
                </a:gridCol>
                <a:gridCol w="973746">
                  <a:extLst>
                    <a:ext uri="{9D8B030D-6E8A-4147-A177-3AD203B41FA5}">
                      <a16:colId xmlns:a16="http://schemas.microsoft.com/office/drawing/2014/main" val="2223918196"/>
                    </a:ext>
                  </a:extLst>
                </a:gridCol>
              </a:tblGrid>
              <a:tr h="816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學習目標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學生學習活動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lt"/>
                          <a:ea typeface="+mn-ea"/>
                        </a:rPr>
                        <a:t>教師協助</a:t>
                      </a:r>
                      <a:endParaRPr lang="zh-TW" sz="2400" b="1" kern="1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實施時間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69075"/>
                  </a:ext>
                </a:extLst>
              </a:tr>
              <a:tr h="9816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 </a:t>
                      </a:r>
                      <a:endParaRPr lang="zh-TW" sz="2400" kern="100" dirty="0">
                        <a:effectLst/>
                        <a:latin typeface="+mn-lt"/>
                        <a:ea typeface="+mn-e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覺察自己面對比賽的內心狀況，透過思考舉辦運動會的目的，了解典範人物面對比賽的態度，設定自己參與運動會的學習目標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 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教師們演出短劇，邀請學生感受，面對大隊接力比賽，自己比較像劇裡的誰？</a:t>
                      </a: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/>
                      </a:r>
                      <a:b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劇本</a:t>
                      </a:r>
                      <a:r>
                        <a:rPr lang="zh-TW" altLang="en-US" sz="2400" kern="100" dirty="0">
                          <a:effectLst/>
                          <a:latin typeface="+mn-lt"/>
                          <a:ea typeface="+mn-ea"/>
                        </a:rPr>
                        <a:t>參見下頁</a:t>
                      </a: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)</a:t>
                      </a:r>
                      <a:b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小強：擅長運動，在乎輸贏，要求隊員</a:t>
                      </a: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/>
                      </a:r>
                      <a:b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小中：表現平平，覺得自己可有可無</a:t>
                      </a: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/>
                      </a:r>
                      <a:b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小烏龜：害怕跑步，擔心被隊員嫌棄</a:t>
                      </a:r>
                      <a: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  <a:t/>
                      </a:r>
                      <a:br>
                        <a:rPr lang="en-US" altLang="zh-TW" sz="2400" kern="100" dirty="0">
                          <a:effectLst/>
                          <a:latin typeface="+mn-lt"/>
                          <a:ea typeface="+mn-ea"/>
                        </a:rPr>
                      </a:b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邀請學生兩兩說說心裡的話，願意的人可以跟大家分享。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引導思考、討論，如果面對比賽、輸贏，大家都有各自的擔心、不快樂，那舉辦運動會的目的是為了什麼呢？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打開角度，擴大思考，專業的運動員是怎麼看待比賽的？</a:t>
                      </a: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觀看影片：林義傑、林書豪</a:t>
                      </a: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團隊的意義是？</a:t>
                      </a: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觀看影片：雁行</a:t>
                      </a: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)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分享彼此的思考。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邀請學生思考討論，那我們呢？可以有不同的方式面對運動會嗎？運動會是一種學習，我可以學什麼？請學生在運動會日誌，書寫這次前行課程的心得以及自己想要突破、學習的點。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若學生彼此信任還不足，還無法放心分享內心的擔心，教師也許可以先分享自己的經驗。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配合學校運動會時程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63295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79D199C5-F2D6-48F2-98CB-EBFEEF597EB5}"/>
              </a:ext>
            </a:extLst>
          </p:cNvPr>
          <p:cNvSpPr/>
          <p:nvPr/>
        </p:nvSpPr>
        <p:spPr>
          <a:xfrm>
            <a:off x="695325" y="2488248"/>
            <a:ext cx="6340197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【</a:t>
            </a:r>
            <a:r>
              <a:rPr kumimoji="0" lang="zh-TW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前行課程一：我想創造什麼樣的運動會？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】</a:t>
            </a:r>
            <a:endParaRPr kumimoji="0" lang="zh-TW" altLang="zh-TW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27945A01-AE04-4B42-B0A8-119607C5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79336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ED32B80-0588-4EC3-9095-701FEC41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179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43459B4-FCA9-44A5-8C52-A4845558FB69}"/>
              </a:ext>
            </a:extLst>
          </p:cNvPr>
          <p:cNvSpPr/>
          <p:nvPr/>
        </p:nvSpPr>
        <p:spPr>
          <a:xfrm>
            <a:off x="731837" y="1978365"/>
            <a:ext cx="10728326" cy="12444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前行課程一　劇本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＜第一幕：選隊員前＞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邊吹口哨邊走  開心狀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走過來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嗨！小強，開心什麼呀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?</a:t>
            </a: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強：運動會到了呀！想到上禮拜跑步預賽，我跑第一名耶，現在想起來，還是很開心！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中：說到跑步，你是最厲害的，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酸溜溜的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運動會根本就是為你辦的，誰都跟你沒得比，只能在旁邊鼓掌喊加油！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強：別這麼說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驕傲的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，這樣我會驕傲的，不過啊，個人比賽，叫我第一名，就對了！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好奇的湊過來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你們在聊什麼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?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叫誰第一名啊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?</a:t>
            </a: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中：在講賽跑的事啦！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哀怨的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賽跑喔，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對小強說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對啦，要叫你第一名，哪像我是小烏龜  老是被人笑，分組的時候都沒人要我！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突然想到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對！個人第一名，大隊接力也要衝第一，我趕快去找厲害的隊員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轉身要走的樣子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拉小強的衣服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選我！選我！我們是好朋友咧！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也攔住小強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要不要也選我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?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我好想跟你們同一組唷。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推開兩個人的手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再說 再說  我要走了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急急忙忙走了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，全校要開始練習跑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100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公尺了，哈哈！又是我表現的時候了，對了，我要好好注意誰跑得很快，有資格和我同組！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小中和小烏龜：唉！選我！選我啦！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61317B8-09B1-416D-A060-60776EA35E75}"/>
              </a:ext>
            </a:extLst>
          </p:cNvPr>
          <p:cNvSpPr/>
          <p:nvPr/>
        </p:nvSpPr>
        <p:spPr>
          <a:xfrm>
            <a:off x="6854948" y="2147381"/>
            <a:ext cx="4605215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人物：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小強：體育好，想得第一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2.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小中：體育尚可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3.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小烏龜：跑步弱，略帶煩惱</a:t>
            </a:r>
          </a:p>
        </p:txBody>
      </p:sp>
      <p:sp>
        <p:nvSpPr>
          <p:cNvPr id="7" name="投影片編號版面配置區 1">
            <a:extLst>
              <a:ext uri="{FF2B5EF4-FFF2-40B4-BE49-F238E27FC236}">
                <a16:creationId xmlns:a16="http://schemas.microsoft.com/office/drawing/2014/main" id="{52BA9A10-C019-4992-84D9-8E8AEC01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4137952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84FF320-1876-46AD-B2A0-368C30A0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180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FDA27E8-9234-4454-9104-6A1FC281BFC3}"/>
              </a:ext>
            </a:extLst>
          </p:cNvPr>
          <p:cNvSpPr/>
          <p:nvPr/>
        </p:nvSpPr>
        <p:spPr>
          <a:xfrm>
            <a:off x="731837" y="1978365"/>
            <a:ext cx="10728326" cy="9997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＜第二幕＞</a:t>
            </a:r>
            <a:endParaRPr kumimoji="0" lang="en-US" altLang="zh-TW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三人賽跑，小強遙遙領先，小中苦追，小烏龜遠遠落後。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＜第三幕＞</a:t>
            </a:r>
            <a:endParaRPr kumimoji="0" lang="en-US" altLang="zh-TW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跑完，大隊接力選好組員後的對話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強：天啊！我怎麼會跟小烏龜一組，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對著小烏龜說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吼唷，小烏龜你跑那麼慢，這樣我們這隊怎麼可能贏啊？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中：對啊，跟你在同一組，我們鐵定會輸的。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小烏龜：你們為什麼都要怪我，我已經很努力了啊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哭腔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！嗚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……</a:t>
            </a: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中：不要哭啦！也不是只有你會輸啊，小強這次練習跑，也跑輸隔壁隊的第一名啊！ 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強：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面子掛不住的說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是比賽的時候他撞我，不然我怎麼可能跑輸他！我怎麼這麼倒楣，跟你們一隊，我要去跟老師說，我要換到另一隊！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  中：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對小強說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你以為我喜歡跟你一隊啊？隔壁隊的隊長比你厲害多了！我也要去跟老師說，我也要換！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  <a:p>
            <a:pPr marL="1069975" marR="0" lvl="0" indent="-1069975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小烏龜：嗚嗚，你們都嫌棄我，我也要跟老師說，我不要跑大隊接力了啦！老師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~~~~(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大哭的跑走</a:t>
            </a: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</a:p>
        </p:txBody>
      </p:sp>
      <p:sp>
        <p:nvSpPr>
          <p:cNvPr id="5" name="投影片編號版面配置區 1">
            <a:extLst>
              <a:ext uri="{FF2B5EF4-FFF2-40B4-BE49-F238E27FC236}">
                <a16:creationId xmlns:a16="http://schemas.microsoft.com/office/drawing/2014/main" id="{B68E1606-6D49-46D6-AF99-144B4DC0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6665" y="15296011"/>
            <a:ext cx="6119992" cy="51696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</p:spTree>
    <p:extLst>
      <p:ext uri="{BB962C8B-B14F-4D97-AF65-F5344CB8AC3E}">
        <p14:creationId xmlns:p14="http://schemas.microsoft.com/office/powerpoint/2010/main" val="407126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1AD0A5E-A165-492C-AC36-95842354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181</a:t>
            </a:r>
            <a:endParaRPr kumimoji="0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792E969-BF35-4D1C-B0B6-CC1A3CBD3B95}"/>
              </a:ext>
            </a:extLst>
          </p:cNvPr>
          <p:cNvSpPr/>
          <p:nvPr/>
        </p:nvSpPr>
        <p:spPr>
          <a:xfrm>
            <a:off x="4221128" y="2114550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表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6-1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 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「心」的運動會教案 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(</a:t>
            </a: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續</a:t>
            </a:r>
            <a:r>
              <a:rPr kumimoji="0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924474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)</a:t>
            </a:r>
            <a:endParaRPr kumimoji="0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924474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C949F0E7-225D-4868-B348-1B4A900DEC76}"/>
              </a:ext>
            </a:extLst>
          </p:cNvPr>
          <p:cNvGraphicFramePr>
            <a:graphicFrameLocks noGrp="1"/>
          </p:cNvGraphicFramePr>
          <p:nvPr/>
        </p:nvGraphicFramePr>
        <p:xfrm>
          <a:off x="695325" y="3644960"/>
          <a:ext cx="10764838" cy="6071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964">
                  <a:extLst>
                    <a:ext uri="{9D8B030D-6E8A-4147-A177-3AD203B41FA5}">
                      <a16:colId xmlns:a16="http://schemas.microsoft.com/office/drawing/2014/main" val="2662045741"/>
                    </a:ext>
                  </a:extLst>
                </a:gridCol>
                <a:gridCol w="5972783">
                  <a:extLst>
                    <a:ext uri="{9D8B030D-6E8A-4147-A177-3AD203B41FA5}">
                      <a16:colId xmlns:a16="http://schemas.microsoft.com/office/drawing/2014/main" val="3017225243"/>
                    </a:ext>
                  </a:extLst>
                </a:gridCol>
                <a:gridCol w="1809345">
                  <a:extLst>
                    <a:ext uri="{9D8B030D-6E8A-4147-A177-3AD203B41FA5}">
                      <a16:colId xmlns:a16="http://schemas.microsoft.com/office/drawing/2014/main" val="3487668491"/>
                    </a:ext>
                  </a:extLst>
                </a:gridCol>
                <a:gridCol w="973746">
                  <a:extLst>
                    <a:ext uri="{9D8B030D-6E8A-4147-A177-3AD203B41FA5}">
                      <a16:colId xmlns:a16="http://schemas.microsoft.com/office/drawing/2014/main" val="2223918196"/>
                    </a:ext>
                  </a:extLst>
                </a:gridCol>
              </a:tblGrid>
              <a:tr h="642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學習目標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學生學習活動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>
                          <a:effectLst/>
                          <a:latin typeface="+mn-lt"/>
                          <a:ea typeface="+mn-ea"/>
                        </a:rPr>
                        <a:t>教師協助</a:t>
                      </a:r>
                      <a:endParaRPr lang="zh-TW" sz="2400" b="1" kern="1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effectLst/>
                          <a:latin typeface="+mn-lt"/>
                          <a:ea typeface="+mn-ea"/>
                        </a:rPr>
                        <a:t>實施時間</a:t>
                      </a:r>
                      <a:endParaRPr lang="zh-TW" sz="2400" b="1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69075"/>
                  </a:ext>
                </a:extLst>
              </a:tr>
              <a:tr h="534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透過練跑過程的種種情境，觀察了解自他，思考、嘗試新想法、新行動面對解決困難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邀請學生持續記錄練跑的情緒、感受、想法，包含對隊長帶領的接受度、跟隊員磨合、跟別隊練習贏或輸的狀況等等。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利用導師時間和學生互動、對話，肯定學生對自我的觀察、透過同學的分享與全班的對話擴大思考的角度。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傳遞學生之間的付出、關懷，引導感受彼此的用心與善意。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學生發生衝突時，陪伴學生運用</a:t>
                      </a:r>
                      <a:r>
                        <a:rPr lang="zh-TW" altLang="en-US" sz="2400" kern="100" dirty="0">
                          <a:effectLst/>
                          <a:latin typeface="+mn-lt"/>
                          <a:ea typeface="+mn-ea"/>
                        </a:rPr>
                        <a:t>「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覺思共行</a:t>
                      </a:r>
                      <a:r>
                        <a:rPr lang="zh-TW" altLang="en-US" sz="2400" kern="100" dirty="0">
                          <a:effectLst/>
                          <a:latin typeface="+mn-lt"/>
                          <a:ea typeface="+mn-ea"/>
                        </a:rPr>
                        <a:t>*」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的策略，學習從衝突中更了解自己和他人，練習找出解決方法。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1.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觀察學生練跑狀況、閱讀日誌，了解學生的身心狀況，給予鼓勵與協助。</a:t>
                      </a:r>
                    </a:p>
                    <a:p>
                      <a:pPr marL="112395" indent="-1123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  <a:ea typeface="+mn-ea"/>
                        </a:rPr>
                        <a:t>2.</a:t>
                      </a:r>
                      <a:r>
                        <a:rPr lang="zh-TW" sz="2400" kern="100" dirty="0">
                          <a:effectLst/>
                          <a:latin typeface="+mn-lt"/>
                          <a:ea typeface="+mn-ea"/>
                        </a:rPr>
                        <a:t>拍照收集前行二課程的資料</a:t>
                      </a:r>
                      <a:endParaRPr 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00" dirty="0">
                          <a:effectLst/>
                          <a:latin typeface="+mn-lt"/>
                          <a:ea typeface="+mn-ea"/>
                        </a:rPr>
                        <a:t>配合學校運動會時程</a:t>
                      </a:r>
                      <a:endParaRPr lang="zh-TW" altLang="zh-TW" sz="2400" kern="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標楷體Y..歶."/>
                      </a:endParaRPr>
                    </a:p>
                  </a:txBody>
                  <a:tcPr marL="47323" marR="473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63295"/>
                  </a:ext>
                </a:extLst>
              </a:tr>
            </a:tbl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65CF1309-1E4E-477B-A45E-686229B966B2}"/>
              </a:ext>
            </a:extLst>
          </p:cNvPr>
          <p:cNvSpPr/>
          <p:nvPr/>
        </p:nvSpPr>
        <p:spPr>
          <a:xfrm>
            <a:off x="695325" y="2855266"/>
            <a:ext cx="3877985" cy="482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【</a:t>
            </a:r>
            <a:r>
              <a:rPr kumimoji="0" lang="zh-TW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真實考驗一：團隊練跑</a:t>
            </a:r>
            <a:r>
              <a:rPr kumimoji="0" lang="en-US" altLang="zh-TW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】</a:t>
            </a:r>
            <a:endParaRPr kumimoji="0" lang="zh-TW" altLang="zh-TW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A68C09-ACE8-43D0-87DA-756E8AAA54C7}"/>
              </a:ext>
            </a:extLst>
          </p:cNvPr>
          <p:cNvSpPr/>
          <p:nvPr/>
        </p:nvSpPr>
        <p:spPr>
          <a:xfrm>
            <a:off x="3205814" y="14428135"/>
            <a:ext cx="8407175" cy="352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*覺思共行：即「覺察、思考、共感、行動」，是一組探究內心的學習策略，說明參見表</a:t>
            </a:r>
            <a:r>
              <a:rPr kumimoji="0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6-2</a:t>
            </a:r>
            <a:endParaRPr kumimoji="0" lang="zh-TW" altLang="zh-TW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  <p:sp>
        <p:nvSpPr>
          <p:cNvPr id="9" name="投影片編號版面配置區 1">
            <a:extLst>
              <a:ext uri="{FF2B5EF4-FFF2-40B4-BE49-F238E27FC236}">
                <a16:creationId xmlns:a16="http://schemas.microsoft.com/office/drawing/2014/main" id="{EC058A16-5B40-4736-8277-E7772E8F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786" y="15189947"/>
            <a:ext cx="5466545" cy="72909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微軟正黑體"/>
                <a:cs typeface="+mn-cs"/>
              </a:rPr>
              <a:t>第六章  學校正向心理健康促進活動與特色方案範例</a:t>
            </a:r>
          </a:p>
        </p:txBody>
      </p:sp>
      <p:sp>
        <p:nvSpPr>
          <p:cNvPr id="2" name="矩形 1">
            <a:hlinkClick r:id="rId2" action="ppaction://hlinksldjump"/>
            <a:extLst>
              <a:ext uri="{FF2B5EF4-FFF2-40B4-BE49-F238E27FC236}">
                <a16:creationId xmlns:a16="http://schemas.microsoft.com/office/drawing/2014/main" id="{2FDA1E07-DA73-4A68-8A80-EA5008B8ACBA}"/>
              </a:ext>
            </a:extLst>
          </p:cNvPr>
          <p:cNvSpPr/>
          <p:nvPr/>
        </p:nvSpPr>
        <p:spPr>
          <a:xfrm>
            <a:off x="3098800" y="14338300"/>
            <a:ext cx="8361363" cy="442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微軟正黑體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2182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rot="0" vert="horz" wrap="square" lIns="91440" tIns="45720" rIns="91440" bIns="45720" anchor="t" anchorCtr="0">
        <a:spAutoFit/>
      </a:bodyPr>
      <a:lstStyle>
        <a:defPPr algn="ctr">
          <a:defRPr sz="1400" b="1" dirty="0">
            <a:latin typeface="微軟正黑體" panose="020B0604030504040204" pitchFamily="34" charset="-120"/>
            <a:ea typeface="微軟正黑體" panose="020B0604030504040204" pitchFamily="34" charset="-12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4733</Words>
  <Application>Microsoft Office PowerPoint</Application>
  <PresentationFormat>自訂</PresentationFormat>
  <Paragraphs>354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微軟正黑體</vt:lpstr>
      <vt:lpstr>標楷體Y..歶.</vt:lpstr>
      <vt:lpstr>Arial</vt:lpstr>
      <vt:lpstr>Times New Roman</vt:lpstr>
      <vt:lpstr>Wingdings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崇浚 黃</dc:creator>
  <cp:lastModifiedBy>user</cp:lastModifiedBy>
  <cp:revision>2</cp:revision>
  <dcterms:created xsi:type="dcterms:W3CDTF">2022-11-04T06:51:28Z</dcterms:created>
  <dcterms:modified xsi:type="dcterms:W3CDTF">2022-11-04T07:21:47Z</dcterms:modified>
</cp:coreProperties>
</file>