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7" r:id="rId3"/>
    <p:sldId id="258" r:id="rId4"/>
    <p:sldId id="312" r:id="rId5"/>
    <p:sldId id="313" r:id="rId6"/>
    <p:sldId id="260" r:id="rId7"/>
    <p:sldId id="274" r:id="rId8"/>
    <p:sldId id="365" r:id="rId9"/>
    <p:sldId id="364" r:id="rId10"/>
    <p:sldId id="282" r:id="rId11"/>
    <p:sldId id="283" r:id="rId12"/>
    <p:sldId id="263" r:id="rId13"/>
    <p:sldId id="264" r:id="rId14"/>
    <p:sldId id="277" r:id="rId15"/>
    <p:sldId id="279" r:id="rId16"/>
    <p:sldId id="286" r:id="rId17"/>
    <p:sldId id="270" r:id="rId18"/>
    <p:sldId id="276" r:id="rId19"/>
    <p:sldId id="271" r:id="rId20"/>
    <p:sldId id="280" r:id="rId21"/>
    <p:sldId id="281" r:id="rId22"/>
    <p:sldId id="314" r:id="rId23"/>
    <p:sldId id="310" r:id="rId24"/>
    <p:sldId id="287" r:id="rId25"/>
    <p:sldId id="285" r:id="rId26"/>
    <p:sldId id="311" r:id="rId27"/>
    <p:sldId id="289" r:id="rId28"/>
    <p:sldId id="308" r:id="rId29"/>
    <p:sldId id="295" r:id="rId30"/>
    <p:sldId id="290" r:id="rId31"/>
    <p:sldId id="291" r:id="rId32"/>
    <p:sldId id="293" r:id="rId33"/>
    <p:sldId id="317" r:id="rId34"/>
    <p:sldId id="319" r:id="rId35"/>
    <p:sldId id="320" r:id="rId36"/>
    <p:sldId id="296" r:id="rId37"/>
    <p:sldId id="297" r:id="rId38"/>
    <p:sldId id="298" r:id="rId39"/>
    <p:sldId id="299" r:id="rId40"/>
    <p:sldId id="300" r:id="rId41"/>
    <p:sldId id="321" r:id="rId42"/>
    <p:sldId id="302" r:id="rId43"/>
    <p:sldId id="303" r:id="rId44"/>
    <p:sldId id="315" r:id="rId45"/>
    <p:sldId id="301" r:id="rId46"/>
    <p:sldId id="322" r:id="rId47"/>
    <p:sldId id="324" r:id="rId48"/>
    <p:sldId id="325" r:id="rId49"/>
    <p:sldId id="326" r:id="rId50"/>
    <p:sldId id="327" r:id="rId51"/>
    <p:sldId id="331" r:id="rId52"/>
    <p:sldId id="332" r:id="rId53"/>
    <p:sldId id="334" r:id="rId54"/>
    <p:sldId id="335" r:id="rId55"/>
    <p:sldId id="337" r:id="rId56"/>
    <p:sldId id="338" r:id="rId57"/>
    <p:sldId id="340" r:id="rId58"/>
    <p:sldId id="341" r:id="rId59"/>
    <p:sldId id="343" r:id="rId60"/>
    <p:sldId id="344" r:id="rId61"/>
    <p:sldId id="346" r:id="rId62"/>
    <p:sldId id="347" r:id="rId63"/>
    <p:sldId id="349" r:id="rId64"/>
    <p:sldId id="350" r:id="rId65"/>
    <p:sldId id="352" r:id="rId66"/>
    <p:sldId id="353" r:id="rId67"/>
    <p:sldId id="355" r:id="rId68"/>
    <p:sldId id="356" r:id="rId69"/>
    <p:sldId id="362" r:id="rId70"/>
    <p:sldId id="363" r:id="rId71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1F1FF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-75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C4389-2050-478C-BDA3-547244EAE5C7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D8F9C-3540-48A4-87BA-910C7F51EE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02363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25726-AFA2-40ED-98EE-76DA0E41F684}" type="datetimeFigureOut">
              <a:rPr lang="zh-TW" altLang="en-US" smtClean="0"/>
              <a:t>2024/1/22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932E8-97B5-40A4-94C7-BD4B9D89F5D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C8C1D69-E591-4A8F-A9A7-F230478BA13C}" type="datetimeFigureOut">
              <a:rPr lang="zh-TW" altLang="en-US" smtClean="0"/>
              <a:pPr/>
              <a:t>2024/1/22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907787C-5110-4E80-B8CD-4E05C996004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4248472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110~112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花蓮縣鳳林鎮鳳仁國小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健康體位融入心肺適能輔助指標實施成果報告      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1F1FF3"/>
                </a:solidFill>
              </a:rPr>
              <a:t> </a:t>
            </a:r>
            <a:endParaRPr lang="zh-TW" altLang="en-US" sz="2800" dirty="0">
              <a:solidFill>
                <a:srgbClr val="1F1FF3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19872" y="4653136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dirty="0" smtClean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石慧慈老師 </a:t>
            </a:r>
            <a:r>
              <a:rPr lang="en-US" altLang="zh-TW" sz="2800" dirty="0" smtClean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113.2.5</a:t>
            </a:r>
            <a:endParaRPr lang="zh-TW" altLang="en-US" sz="2800" dirty="0">
              <a:solidFill>
                <a:schemeClr val="tx2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401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課間活動全校一起動照片</a:t>
            </a:r>
            <a:endParaRPr lang="zh-TW" altLang="en-US" dirty="0"/>
          </a:p>
        </p:txBody>
      </p:sp>
      <p:pic>
        <p:nvPicPr>
          <p:cNvPr id="4" name="內容版面配置區 3" descr="C:\Users\user\Desktop\健促照片縮小\60556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74837" y="1738312"/>
            <a:ext cx="5629275" cy="421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58802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C:\Users\user\Desktop\健促照片縮小\60581.jpg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420814" cy="259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C:\Users\user\Desktop\健促照片縮小\605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600400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user\Desktop\健促照片縮小\5A778833-8E64-406D-BF78-CA5A4D0271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7416824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0054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     物質環境的營造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971600" y="1430421"/>
            <a:ext cx="7408333" cy="3450696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利用健促經費增購減重</a:t>
            </a:r>
            <a:r>
              <a:rPr lang="zh-TW" altLang="en-US" dirty="0"/>
              <a:t>器材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學生飲食調整</a:t>
            </a:r>
            <a:r>
              <a:rPr lang="en-US" altLang="zh-TW" dirty="0" smtClean="0"/>
              <a:t>,</a:t>
            </a:r>
            <a:r>
              <a:rPr lang="zh-TW" altLang="en-US" dirty="0" smtClean="0"/>
              <a:t>需加強午餐教育</a:t>
            </a:r>
            <a:r>
              <a:rPr lang="en-US" altLang="zh-TW" dirty="0" smtClean="0"/>
              <a:t>,</a:t>
            </a:r>
            <a:r>
              <a:rPr lang="zh-TW" altLang="en-US" dirty="0" smtClean="0"/>
              <a:t>提醒學童減少醣類攝取。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當愛心物資收到糖果類物品時</a:t>
            </a:r>
            <a:r>
              <a:rPr lang="en-US" altLang="zh-TW" dirty="0" smtClean="0"/>
              <a:t>,</a:t>
            </a:r>
            <a:r>
              <a:rPr lang="zh-TW" altLang="en-US" dirty="0"/>
              <a:t>做</a:t>
            </a:r>
            <a:r>
              <a:rPr lang="zh-TW" altLang="en-US" dirty="0" smtClean="0"/>
              <a:t>管理分配</a:t>
            </a:r>
            <a:r>
              <a:rPr lang="en-US" altLang="zh-TW" dirty="0" smtClean="0"/>
              <a:t>,</a:t>
            </a:r>
            <a:r>
              <a:rPr lang="zh-TW" altLang="en-US" dirty="0" smtClean="0"/>
              <a:t>不全數一 次發放給學童。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3933056"/>
            <a:ext cx="3600400" cy="269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0241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社會環境的營造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971600" y="1556792"/>
            <a:ext cx="7408333" cy="330668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 smtClean="0">
                <a:sym typeface="Wingdings" pitchFamily="2" charset="2"/>
              </a:rPr>
              <a:t>1.</a:t>
            </a:r>
            <a:r>
              <a:rPr lang="zh-TW" altLang="en-US" dirty="0" smtClean="0">
                <a:sym typeface="Wingdings" pitchFamily="2" charset="2"/>
              </a:rPr>
              <a:t> 制定減糖辦法</a:t>
            </a:r>
            <a:r>
              <a:rPr lang="en-US" altLang="zh-TW" dirty="0" smtClean="0">
                <a:sym typeface="Wingdings" pitchFamily="2" charset="2"/>
              </a:rPr>
              <a:t>,</a:t>
            </a:r>
            <a:r>
              <a:rPr lang="zh-TW" altLang="en-US" dirty="0" smtClean="0">
                <a:sym typeface="Wingdings" pitchFamily="2" charset="2"/>
              </a:rPr>
              <a:t>作為共同執行依據。</a:t>
            </a:r>
            <a:r>
              <a:rPr lang="zh-TW" altLang="en-US" dirty="0" smtClean="0"/>
              <a:t>教職員</a:t>
            </a:r>
            <a:endParaRPr lang="en-US" altLang="zh-TW" dirty="0" smtClean="0"/>
          </a:p>
          <a:p>
            <a:r>
              <a:rPr lang="zh-TW" altLang="en-US" dirty="0" smtClean="0"/>
              <a:t>    應</a:t>
            </a:r>
            <a:r>
              <a:rPr lang="zh-TW" altLang="en-US" dirty="0"/>
              <a:t>減少以含糖飲料或油炸物作為獎勵品</a:t>
            </a:r>
            <a:r>
              <a:rPr lang="en-US" altLang="zh-TW" dirty="0"/>
              <a:t>,</a:t>
            </a:r>
            <a:r>
              <a:rPr lang="zh-TW" altLang="en-US" dirty="0"/>
              <a:t>在  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  實施</a:t>
            </a:r>
            <a:r>
              <a:rPr lang="zh-TW" altLang="en-US" dirty="0" smtClean="0"/>
              <a:t>上朝</a:t>
            </a:r>
            <a:r>
              <a:rPr lang="zh-TW" altLang="en-US" dirty="0"/>
              <a:t>少糖</a:t>
            </a:r>
            <a:r>
              <a:rPr lang="en-US" altLang="zh-TW" dirty="0"/>
              <a:t>---</a:t>
            </a:r>
            <a:r>
              <a:rPr lang="en-US" altLang="zh-TW" dirty="0">
                <a:sym typeface="Wingdings" pitchFamily="2" charset="2"/>
              </a:rPr>
              <a:t></a:t>
            </a:r>
            <a:r>
              <a:rPr lang="zh-TW" altLang="en-US" dirty="0">
                <a:sym typeface="Wingdings" pitchFamily="2" charset="2"/>
              </a:rPr>
              <a:t>減糖</a:t>
            </a:r>
            <a:r>
              <a:rPr lang="en-US" altLang="zh-TW" dirty="0">
                <a:sym typeface="Wingdings" pitchFamily="2" charset="2"/>
              </a:rPr>
              <a:t>----</a:t>
            </a:r>
            <a:r>
              <a:rPr lang="zh-TW" altLang="en-US" dirty="0">
                <a:sym typeface="Wingdings" pitchFamily="2" charset="2"/>
              </a:rPr>
              <a:t>無糖的方向</a:t>
            </a:r>
            <a:r>
              <a:rPr lang="zh-TW" altLang="en-US" dirty="0" smtClean="0">
                <a:sym typeface="Wingdings" pitchFamily="2" charset="2"/>
              </a:rPr>
              <a:t>努</a:t>
            </a:r>
            <a:endParaRPr lang="en-US" altLang="zh-TW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zh-TW" altLang="en-US" dirty="0" smtClean="0">
                <a:sym typeface="Wingdings" pitchFamily="2" charset="2"/>
              </a:rPr>
              <a:t>       力</a:t>
            </a:r>
            <a:r>
              <a:rPr lang="zh-TW" altLang="en-US" dirty="0">
                <a:sym typeface="Wingdings" pitchFamily="2" charset="2"/>
              </a:rPr>
              <a:t>。</a:t>
            </a:r>
            <a:endParaRPr lang="en-US" altLang="zh-TW" dirty="0">
              <a:sym typeface="Wingdings" pitchFamily="2" charset="2"/>
            </a:endParaRP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發放運動護照</a:t>
            </a:r>
            <a:r>
              <a:rPr lang="en-US" altLang="zh-TW" dirty="0" smtClean="0"/>
              <a:t>,</a:t>
            </a:r>
            <a:r>
              <a:rPr lang="zh-TW" altLang="en-US" dirty="0" smtClean="0"/>
              <a:t>讓學生把運動時間、項目紀錄在健康護照上</a:t>
            </a:r>
            <a:r>
              <a:rPr lang="en-US" altLang="zh-TW" dirty="0" smtClean="0"/>
              <a:t>, </a:t>
            </a:r>
            <a:r>
              <a:rPr lang="zh-TW" altLang="en-US" dirty="0"/>
              <a:t>培養</a:t>
            </a:r>
            <a:r>
              <a:rPr lang="zh-TW" altLang="en-US" dirty="0" smtClean="0"/>
              <a:t>學生運動習慣。</a:t>
            </a:r>
            <a:endParaRPr lang="en-US" altLang="zh-TW" dirty="0"/>
          </a:p>
          <a:p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5" y="4005064"/>
            <a:ext cx="2337162" cy="275547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873987" y="4207134"/>
            <a:ext cx="2698761" cy="229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356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           與社區合作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quarter" idx="1"/>
          </p:nvPr>
        </p:nvSpPr>
        <p:spPr>
          <a:xfrm>
            <a:off x="755576" y="1772816"/>
            <a:ext cx="7408333" cy="4248472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zh-TW" altLang="en-US" dirty="0" smtClean="0"/>
              <a:t>一、</a:t>
            </a:r>
            <a:r>
              <a:rPr lang="en-US" altLang="zh-TW" dirty="0" smtClean="0"/>
              <a:t>111</a:t>
            </a:r>
            <a:r>
              <a:rPr lang="zh-TW" altLang="zh-TW" dirty="0"/>
              <a:t>年</a:t>
            </a:r>
            <a:r>
              <a:rPr lang="en-US" altLang="zh-TW" dirty="0"/>
              <a:t>3</a:t>
            </a:r>
            <a:r>
              <a:rPr lang="zh-TW" altLang="zh-TW" dirty="0"/>
              <a:t>月</a:t>
            </a:r>
            <a:r>
              <a:rPr lang="en-US" altLang="zh-TW" dirty="0"/>
              <a:t>9</a:t>
            </a:r>
            <a:r>
              <a:rPr lang="zh-TW" altLang="zh-TW" dirty="0"/>
              <a:t>日鳳仁校長、營養午餐營養師、衛生</a:t>
            </a:r>
          </a:p>
          <a:p>
            <a:pPr marL="0" indent="0">
              <a:buNone/>
            </a:pPr>
            <a:r>
              <a:rPr lang="zh-TW" altLang="en-US" dirty="0" smtClean="0"/>
              <a:t>         </a:t>
            </a:r>
            <a:r>
              <a:rPr lang="zh-TW" altLang="zh-TW" dirty="0" smtClean="0"/>
              <a:t>所</a:t>
            </a:r>
            <a:r>
              <a:rPr lang="zh-TW" altLang="zh-TW" dirty="0"/>
              <a:t>護士三方會談</a:t>
            </a:r>
            <a:r>
              <a:rPr lang="en-US" altLang="zh-TW" dirty="0"/>
              <a:t>,</a:t>
            </a:r>
            <a:r>
              <a:rPr lang="zh-TW" altLang="zh-TW" dirty="0"/>
              <a:t>針對肥胖與過重兒童設計菜單</a:t>
            </a:r>
            <a:r>
              <a:rPr lang="zh-TW" altLang="zh-TW" dirty="0" smtClean="0"/>
              <a:t>進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</a:t>
            </a:r>
            <a:r>
              <a:rPr lang="zh-TW" altLang="zh-TW" dirty="0" smtClean="0"/>
              <a:t>行</a:t>
            </a:r>
            <a:r>
              <a:rPr lang="zh-TW" altLang="zh-TW" dirty="0"/>
              <a:t>討論。</a:t>
            </a:r>
            <a:r>
              <a:rPr lang="en-US" altLang="zh-TW" dirty="0"/>
              <a:t>                 </a:t>
            </a:r>
            <a:endParaRPr lang="zh-TW" altLang="zh-TW" dirty="0"/>
          </a:p>
          <a:p>
            <a:pPr marL="0" lvl="0" indent="0">
              <a:buNone/>
            </a:pPr>
            <a:r>
              <a:rPr lang="zh-TW" altLang="en-US" dirty="0" smtClean="0"/>
              <a:t>二、</a:t>
            </a:r>
            <a:r>
              <a:rPr lang="en-US" altLang="zh-TW" dirty="0" smtClean="0"/>
              <a:t>111</a:t>
            </a:r>
            <a:r>
              <a:rPr lang="zh-TW" altLang="zh-TW" dirty="0"/>
              <a:t>年</a:t>
            </a:r>
            <a:r>
              <a:rPr lang="en-US" altLang="zh-TW" dirty="0"/>
              <a:t>3</a:t>
            </a:r>
            <a:r>
              <a:rPr lang="zh-TW" altLang="zh-TW" dirty="0"/>
              <a:t>月</a:t>
            </a:r>
            <a:r>
              <a:rPr lang="en-US" altLang="zh-TW" dirty="0"/>
              <a:t>9</a:t>
            </a:r>
            <a:r>
              <a:rPr lang="zh-TW" altLang="zh-TW" dirty="0"/>
              <a:t>日營養師到校宣導正確飲食觀念</a:t>
            </a:r>
            <a:r>
              <a:rPr lang="en-US" altLang="zh-TW" dirty="0"/>
              <a:t>,</a:t>
            </a:r>
            <a:r>
              <a:rPr lang="zh-TW" altLang="zh-TW" dirty="0"/>
              <a:t>倡導</a:t>
            </a:r>
            <a:r>
              <a:rPr lang="zh-TW" altLang="zh-TW" dirty="0" smtClean="0"/>
              <a:t>攝</a:t>
            </a:r>
            <a:endParaRPr lang="en-US" altLang="zh-TW" dirty="0" smtClean="0"/>
          </a:p>
          <a:p>
            <a:pPr marL="0" lv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</a:t>
            </a:r>
            <a:r>
              <a:rPr lang="zh-TW" altLang="zh-TW" dirty="0" smtClean="0"/>
              <a:t>取</a:t>
            </a:r>
            <a:r>
              <a:rPr lang="zh-TW" altLang="zh-TW" dirty="0"/>
              <a:t>優良蛋白質</a:t>
            </a:r>
            <a:r>
              <a:rPr lang="en-US" altLang="zh-TW" dirty="0"/>
              <a:t>~</a:t>
            </a:r>
            <a:r>
              <a:rPr lang="zh-TW" altLang="zh-TW" dirty="0"/>
              <a:t>每日兩杯奶</a:t>
            </a:r>
            <a:r>
              <a:rPr lang="en-US" altLang="zh-TW" dirty="0"/>
              <a:t>,</a:t>
            </a:r>
            <a:r>
              <a:rPr lang="zh-TW" altLang="zh-TW" dirty="0"/>
              <a:t>以補足生長發育的需求。</a:t>
            </a:r>
            <a:r>
              <a:rPr lang="en-US" altLang="zh-TW" dirty="0"/>
              <a:t>                          </a:t>
            </a:r>
            <a:endParaRPr lang="zh-TW" altLang="zh-TW" dirty="0"/>
          </a:p>
          <a:p>
            <a:pPr marL="0" lvl="0" indent="0">
              <a:buNone/>
            </a:pPr>
            <a:r>
              <a:rPr lang="zh-TW" altLang="en-US" dirty="0" smtClean="0"/>
              <a:t>三、</a:t>
            </a:r>
            <a:r>
              <a:rPr lang="en-US" altLang="zh-TW" dirty="0" smtClean="0"/>
              <a:t>111</a:t>
            </a:r>
            <a:r>
              <a:rPr lang="zh-TW" altLang="zh-TW" dirty="0"/>
              <a:t>年</a:t>
            </a:r>
            <a:r>
              <a:rPr lang="en-US" altLang="zh-TW" dirty="0"/>
              <a:t>3</a:t>
            </a:r>
            <a:r>
              <a:rPr lang="zh-TW" altLang="zh-TW" dirty="0"/>
              <a:t>月</a:t>
            </a:r>
            <a:r>
              <a:rPr lang="en-US" altLang="zh-TW" dirty="0"/>
              <a:t>14</a:t>
            </a:r>
            <a:r>
              <a:rPr lang="zh-TW" altLang="zh-TW" dirty="0"/>
              <a:t>日拜訪學校鄰近早餐商家</a:t>
            </a:r>
            <a:r>
              <a:rPr lang="en-US" altLang="zh-TW" dirty="0"/>
              <a:t>,</a:t>
            </a:r>
            <a:r>
              <a:rPr lang="zh-TW" altLang="zh-TW" dirty="0"/>
              <a:t>請其</a:t>
            </a:r>
            <a:r>
              <a:rPr lang="zh-TW" altLang="zh-TW" dirty="0" smtClean="0"/>
              <a:t>擔任友善</a:t>
            </a:r>
            <a:endParaRPr lang="en-US" altLang="zh-TW" dirty="0" smtClean="0"/>
          </a:p>
          <a:p>
            <a:pPr marL="0" lv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</a:t>
            </a:r>
            <a:r>
              <a:rPr lang="zh-TW" altLang="zh-TW" dirty="0" smtClean="0"/>
              <a:t>校園</a:t>
            </a:r>
            <a:r>
              <a:rPr lang="zh-TW" altLang="zh-TW" dirty="0"/>
              <a:t>的健康大使</a:t>
            </a:r>
            <a:r>
              <a:rPr lang="en-US" altLang="zh-TW" dirty="0"/>
              <a:t>,</a:t>
            </a:r>
            <a:r>
              <a:rPr lang="zh-TW" altLang="zh-TW" dirty="0"/>
              <a:t>為學童準備減糖飲</a:t>
            </a:r>
            <a:r>
              <a:rPr lang="zh-TW" altLang="zh-TW" dirty="0" smtClean="0"/>
              <a:t>品</a:t>
            </a:r>
            <a:r>
              <a:rPr lang="zh-TW" altLang="en-US" dirty="0" smtClean="0"/>
              <a:t>。</a:t>
            </a:r>
            <a:endParaRPr lang="zh-TW" altLang="zh-TW" dirty="0"/>
          </a:p>
          <a:p>
            <a:pPr marL="0" indent="0">
              <a:buNone/>
            </a:pPr>
            <a:r>
              <a:rPr lang="zh-TW" altLang="zh-TW" dirty="0"/>
              <a:t>四、把”運動”列入假日家庭作業</a:t>
            </a:r>
            <a:r>
              <a:rPr lang="en-US" altLang="zh-TW" dirty="0"/>
              <a:t>,</a:t>
            </a:r>
            <a:r>
              <a:rPr lang="zh-TW" altLang="zh-TW" dirty="0"/>
              <a:t>請家長協助</a:t>
            </a:r>
            <a:r>
              <a:rPr lang="zh-TW" altLang="zh-TW" dirty="0" smtClean="0"/>
              <a:t>監督學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</a:t>
            </a:r>
            <a:r>
              <a:rPr lang="zh-TW" altLang="zh-TW" dirty="0" smtClean="0"/>
              <a:t>生</a:t>
            </a:r>
            <a:r>
              <a:rPr lang="zh-TW" altLang="zh-TW" dirty="0"/>
              <a:t>完成運動。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69694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        社區合作照片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pic>
        <p:nvPicPr>
          <p:cNvPr id="4" name="內容版面配置區 3" descr="C:\Users\user\Desktop\健促照片縮小\60585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528392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C:\Users\石慧慈\Desktop\thumbnail.jf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3600400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23130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        社區</a:t>
            </a:r>
            <a:r>
              <a:rPr lang="zh-TW" altLang="en-US" dirty="0"/>
              <a:t>合作</a:t>
            </a:r>
            <a:r>
              <a:rPr lang="zh-TW" altLang="en-US" dirty="0" smtClean="0"/>
              <a:t>照片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229462"/>
            <a:ext cx="3842594" cy="3863834"/>
          </a:xfrm>
        </p:spPr>
      </p:pic>
      <p:pic>
        <p:nvPicPr>
          <p:cNvPr id="5" name="圖片 4" descr="C:\Users\user\Desktop\健促照片縮小\605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3729338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59985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六大範疇之</a:t>
            </a:r>
            <a:r>
              <a:rPr lang="en-US" altLang="zh-TW" b="1" dirty="0" smtClean="0">
                <a:solidFill>
                  <a:srgbClr val="FF0000"/>
                </a:solidFill>
              </a:rPr>
              <a:t>”</a:t>
            </a:r>
            <a:r>
              <a:rPr lang="zh-TW" altLang="en-US" b="1" dirty="0" smtClean="0">
                <a:solidFill>
                  <a:srgbClr val="FF0000"/>
                </a:solidFill>
              </a:rPr>
              <a:t>健康服務</a:t>
            </a:r>
            <a:r>
              <a:rPr lang="en-US" altLang="zh-TW" b="1" dirty="0" smtClean="0">
                <a:solidFill>
                  <a:srgbClr val="FF0000"/>
                </a:solidFill>
              </a:rPr>
              <a:t>”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sz="quarter" idx="1"/>
          </p:nvPr>
        </p:nvSpPr>
        <p:spPr>
          <a:xfrm>
            <a:off x="971600" y="1772816"/>
            <a:ext cx="7408333" cy="3450696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.</a:t>
            </a:r>
            <a:r>
              <a:rPr lang="zh-TW" altLang="en-US" b="1" dirty="0" smtClean="0"/>
              <a:t>學校成立減重班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校護定時幫肥胖學生測量體重、追蹤減重情形。</a:t>
            </a:r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780928"/>
            <a:ext cx="5125219" cy="36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5591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90472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                體育課教學調整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sz="quarter" idx="1"/>
          </p:nvPr>
        </p:nvSpPr>
        <p:spPr>
          <a:xfrm>
            <a:off x="971600" y="2063692"/>
            <a:ext cx="7408333" cy="3450696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一、體育課每週兩節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依照體育輔導團建議分開上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讓學童運動時間可以更平均。</a:t>
            </a:r>
            <a:endParaRPr lang="en-US" altLang="zh-TW" b="1" dirty="0" smtClean="0"/>
          </a:p>
          <a:p>
            <a:r>
              <a:rPr lang="zh-TW" altLang="en-US" b="1" dirty="0" smtClean="0"/>
              <a:t>二、體育課需加強暖身運動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跑走圈數要</a:t>
            </a:r>
            <a:r>
              <a:rPr lang="zh-TW" altLang="en-US" b="1" dirty="0"/>
              <a:t>心肺適</a:t>
            </a:r>
            <a:r>
              <a:rPr lang="zh-TW" altLang="en-US" b="1" dirty="0" smtClean="0"/>
              <a:t>能測驗標準</a:t>
            </a:r>
            <a:endParaRPr lang="en-US" altLang="zh-TW" b="1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4509120"/>
            <a:ext cx="4760193" cy="21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049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              融入</a:t>
            </a:r>
            <a:r>
              <a:rPr lang="zh-TW" altLang="en-US" b="1" dirty="0">
                <a:solidFill>
                  <a:srgbClr val="FF0000"/>
                </a:solidFill>
              </a:rPr>
              <a:t>教學部分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quarter" idx="1"/>
          </p:nvPr>
        </p:nvSpPr>
        <p:spPr>
          <a:xfrm>
            <a:off x="872067" y="1772816"/>
            <a:ext cx="7408333" cy="43533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TW" altLang="en-US" dirty="0" smtClean="0"/>
              <a:t>一、</a:t>
            </a:r>
            <a:r>
              <a:rPr lang="en-US" altLang="zh-TW" b="1" dirty="0" smtClean="0"/>
              <a:t>111</a:t>
            </a:r>
            <a:r>
              <a:rPr lang="zh-TW" altLang="zh-TW" b="1" dirty="0"/>
              <a:t>年</a:t>
            </a:r>
            <a:r>
              <a:rPr lang="en-US" altLang="zh-TW" b="1" dirty="0"/>
              <a:t>3</a:t>
            </a:r>
            <a:r>
              <a:rPr lang="zh-TW" altLang="zh-TW" b="1" dirty="0"/>
              <a:t>月</a:t>
            </a:r>
            <a:r>
              <a:rPr lang="en-US" altLang="zh-TW" b="1" dirty="0"/>
              <a:t>10</a:t>
            </a:r>
            <a:r>
              <a:rPr lang="zh-TW" altLang="zh-TW" b="1" dirty="0"/>
              <a:t>日高年級健教課利用國建署健康</a:t>
            </a:r>
            <a:r>
              <a:rPr lang="zh-TW" altLang="zh-TW" b="1" dirty="0" smtClean="0"/>
              <a:t>體</a:t>
            </a:r>
            <a:r>
              <a:rPr lang="en-US" altLang="zh-TW" b="1" dirty="0" smtClean="0"/>
              <a:t> </a:t>
            </a:r>
            <a:r>
              <a:rPr lang="zh-TW" altLang="zh-TW" b="1" dirty="0"/>
              <a:t>位國小</a:t>
            </a:r>
            <a:r>
              <a:rPr lang="zh-TW" altLang="zh-TW" b="1" dirty="0" smtClean="0"/>
              <a:t>版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/>
              <a:t> </a:t>
            </a:r>
            <a:r>
              <a:rPr lang="zh-TW" altLang="en-US" b="1" dirty="0" smtClean="0"/>
              <a:t>        </a:t>
            </a:r>
            <a:r>
              <a:rPr lang="zh-TW" altLang="zh-TW" b="1" dirty="0" smtClean="0"/>
              <a:t>模組</a:t>
            </a:r>
            <a:r>
              <a:rPr lang="zh-TW" altLang="zh-TW" b="1" dirty="0"/>
              <a:t>教案進行教學</a:t>
            </a:r>
            <a:r>
              <a:rPr lang="en-US" altLang="zh-TW" b="1" dirty="0"/>
              <a:t>,</a:t>
            </a:r>
            <a:r>
              <a:rPr lang="zh-TW" altLang="zh-TW" b="1" dirty="0"/>
              <a:t>並認識</a:t>
            </a:r>
            <a:r>
              <a:rPr lang="en-US" altLang="zh-TW" b="1" dirty="0"/>
              <a:t>BMI</a:t>
            </a:r>
            <a:r>
              <a:rPr lang="zh-TW" altLang="zh-TW" b="1" dirty="0"/>
              <a:t>的意義</a:t>
            </a:r>
            <a:r>
              <a:rPr lang="zh-TW" altLang="zh-TW" b="1" dirty="0" smtClean="0"/>
              <a:t>與計算</a:t>
            </a:r>
            <a:r>
              <a:rPr lang="zh-TW" altLang="zh-TW" b="1" dirty="0"/>
              <a:t>方式。</a:t>
            </a:r>
          </a:p>
          <a:p>
            <a:pPr marL="0" indent="0">
              <a:buNone/>
            </a:pPr>
            <a:r>
              <a:rPr lang="zh-TW" altLang="en-US" b="1" dirty="0" smtClean="0"/>
              <a:t>二、</a:t>
            </a:r>
            <a:r>
              <a:rPr lang="en-US" altLang="zh-TW" b="1" dirty="0" smtClean="0"/>
              <a:t>111</a:t>
            </a:r>
            <a:r>
              <a:rPr lang="zh-TW" altLang="zh-TW" b="1" dirty="0"/>
              <a:t>年</a:t>
            </a:r>
            <a:r>
              <a:rPr lang="en-US" altLang="zh-TW" b="1" dirty="0"/>
              <a:t>4</a:t>
            </a:r>
            <a:r>
              <a:rPr lang="zh-TW" altLang="zh-TW" b="1" dirty="0"/>
              <a:t>月</a:t>
            </a:r>
            <a:r>
              <a:rPr lang="en-US" altLang="zh-TW" b="1" dirty="0"/>
              <a:t>28</a:t>
            </a:r>
            <a:r>
              <a:rPr lang="zh-TW" altLang="zh-TW" b="1" dirty="0"/>
              <a:t>日中年級英文課融入健康體位議題</a:t>
            </a:r>
            <a:r>
              <a:rPr lang="en-US" altLang="zh-TW" b="1" dirty="0" smtClean="0"/>
              <a:t>, </a:t>
            </a:r>
            <a:r>
              <a:rPr lang="zh-TW" altLang="zh-TW" b="1" dirty="0"/>
              <a:t>以</a:t>
            </a:r>
            <a:r>
              <a:rPr lang="en-US" altLang="zh-TW" b="1" dirty="0"/>
              <a:t>”Why 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/>
              <a:t> </a:t>
            </a:r>
            <a:r>
              <a:rPr lang="zh-TW" altLang="en-US" b="1" dirty="0" smtClean="0"/>
              <a:t>        </a:t>
            </a:r>
            <a:r>
              <a:rPr lang="en-US" altLang="zh-TW" b="1" dirty="0" smtClean="0"/>
              <a:t>sugar </a:t>
            </a:r>
            <a:r>
              <a:rPr lang="en-US" altLang="zh-TW" b="1" dirty="0"/>
              <a:t>is bad for you?”</a:t>
            </a:r>
            <a:r>
              <a:rPr lang="zh-TW" altLang="zh-TW" b="1" dirty="0"/>
              <a:t>進行說讀與</a:t>
            </a:r>
            <a:r>
              <a:rPr lang="zh-TW" altLang="zh-TW" b="1" dirty="0" smtClean="0"/>
              <a:t>健康</a:t>
            </a:r>
            <a:r>
              <a:rPr lang="en-US" altLang="zh-TW" b="1" dirty="0" smtClean="0"/>
              <a:t> </a:t>
            </a:r>
            <a:r>
              <a:rPr lang="zh-TW" altLang="zh-TW" b="1" dirty="0"/>
              <a:t>認知教學。</a:t>
            </a:r>
          </a:p>
          <a:p>
            <a:pPr marL="0" indent="0">
              <a:buNone/>
            </a:pPr>
            <a:r>
              <a:rPr lang="zh-TW" altLang="en-US" b="1" dirty="0"/>
              <a:t>三</a:t>
            </a:r>
            <a:r>
              <a:rPr lang="zh-TW" altLang="zh-TW" b="1" dirty="0" smtClean="0"/>
              <a:t>、</a:t>
            </a:r>
            <a:r>
              <a:rPr lang="en-US" altLang="zh-TW" b="1" dirty="0"/>
              <a:t>111</a:t>
            </a:r>
            <a:r>
              <a:rPr lang="zh-TW" altLang="zh-TW" b="1" dirty="0"/>
              <a:t>年</a:t>
            </a:r>
            <a:r>
              <a:rPr lang="en-US" altLang="zh-TW" b="1" dirty="0"/>
              <a:t>4</a:t>
            </a:r>
            <a:r>
              <a:rPr lang="zh-TW" altLang="zh-TW" b="1" dirty="0"/>
              <a:t>月結合校內學藝競賽，利用美勞課進行</a:t>
            </a:r>
            <a:r>
              <a:rPr lang="zh-TW" altLang="zh-TW" b="1" dirty="0" smtClean="0"/>
              <a:t>健康</a:t>
            </a:r>
            <a:r>
              <a:rPr lang="zh-TW" altLang="zh-TW" b="1" dirty="0"/>
              <a:t>體</a:t>
            </a:r>
            <a:r>
              <a:rPr lang="zh-TW" altLang="zh-TW" b="1" dirty="0" smtClean="0"/>
              <a:t>位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/>
              <a:t> </a:t>
            </a:r>
            <a:r>
              <a:rPr lang="zh-TW" altLang="en-US" b="1" dirty="0" smtClean="0"/>
              <a:t>        </a:t>
            </a:r>
            <a:r>
              <a:rPr lang="zh-TW" altLang="zh-TW" b="1" dirty="0" smtClean="0"/>
              <a:t>繪畫</a:t>
            </a:r>
            <a:r>
              <a:rPr lang="zh-TW" altLang="zh-TW" b="1" dirty="0"/>
              <a:t>創作</a:t>
            </a:r>
            <a:r>
              <a:rPr lang="en-US" altLang="zh-TW" b="1" dirty="0"/>
              <a:t>,</a:t>
            </a:r>
            <a:r>
              <a:rPr lang="zh-TW" altLang="zh-TW" b="1" dirty="0"/>
              <a:t>並擇優參加校群競賽。</a:t>
            </a:r>
          </a:p>
          <a:p>
            <a:pPr marL="0" indent="0">
              <a:buNone/>
            </a:pPr>
            <a:r>
              <a:rPr lang="zh-TW" altLang="en-US" b="1" dirty="0"/>
              <a:t>四</a:t>
            </a:r>
            <a:r>
              <a:rPr lang="zh-TW" altLang="zh-TW" b="1" dirty="0" smtClean="0"/>
              <a:t>、</a:t>
            </a:r>
            <a:r>
              <a:rPr lang="en-US" altLang="zh-TW" b="1" dirty="0"/>
              <a:t>111</a:t>
            </a:r>
            <a:r>
              <a:rPr lang="zh-TW" altLang="zh-TW" b="1" dirty="0"/>
              <a:t>年</a:t>
            </a:r>
            <a:r>
              <a:rPr lang="en-US" altLang="zh-TW" b="1" dirty="0"/>
              <a:t>4</a:t>
            </a:r>
            <a:r>
              <a:rPr lang="zh-TW" altLang="zh-TW" b="1" dirty="0"/>
              <a:t>月結合校內學藝競賽，利用國語課</a:t>
            </a:r>
            <a:r>
              <a:rPr lang="zh-TW" altLang="zh-TW" b="1" dirty="0" smtClean="0"/>
              <a:t>進行</a:t>
            </a:r>
            <a:r>
              <a:rPr lang="zh-TW" altLang="zh-TW" b="1" dirty="0"/>
              <a:t>健康體</a:t>
            </a:r>
            <a:r>
              <a:rPr lang="zh-TW" altLang="zh-TW" b="1" dirty="0" smtClean="0"/>
              <a:t>位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/>
              <a:t> </a:t>
            </a:r>
            <a:r>
              <a:rPr lang="zh-TW" altLang="en-US" b="1" dirty="0" smtClean="0"/>
              <a:t>        </a:t>
            </a:r>
            <a:r>
              <a:rPr lang="zh-TW" altLang="zh-TW" b="1" dirty="0" smtClean="0"/>
              <a:t>硬</a:t>
            </a:r>
            <a:r>
              <a:rPr lang="zh-TW" altLang="zh-TW" b="1" dirty="0"/>
              <a:t>筆書法寫字比賽</a:t>
            </a:r>
            <a:r>
              <a:rPr lang="en-US" altLang="zh-TW" b="1" dirty="0"/>
              <a:t>,</a:t>
            </a:r>
            <a:r>
              <a:rPr lang="zh-TW" altLang="zh-TW" b="1" dirty="0"/>
              <a:t>從標語口號的</a:t>
            </a:r>
            <a:r>
              <a:rPr lang="zh-TW" altLang="zh-TW" b="1" dirty="0" smtClean="0"/>
              <a:t>學習中</a:t>
            </a:r>
            <a:r>
              <a:rPr lang="zh-TW" altLang="zh-TW" b="1" dirty="0"/>
              <a:t>深化健康觀念。</a:t>
            </a:r>
          </a:p>
          <a:p>
            <a:pPr marL="0" indent="0">
              <a:buNone/>
            </a:pPr>
            <a:r>
              <a:rPr lang="zh-TW" altLang="en-US" b="1" dirty="0"/>
              <a:t>五</a:t>
            </a:r>
            <a:r>
              <a:rPr lang="en-US" altLang="zh-TW" b="1" dirty="0" smtClean="0"/>
              <a:t>. </a:t>
            </a:r>
            <a:r>
              <a:rPr lang="en-US" altLang="zh-TW" b="1" dirty="0"/>
              <a:t>111</a:t>
            </a:r>
            <a:r>
              <a:rPr lang="zh-TW" altLang="zh-TW" b="1" dirty="0"/>
              <a:t>年</a:t>
            </a:r>
            <a:r>
              <a:rPr lang="en-US" altLang="zh-TW" b="1" dirty="0"/>
              <a:t>5</a:t>
            </a:r>
            <a:r>
              <a:rPr lang="zh-TW" altLang="zh-TW" b="1" dirty="0"/>
              <a:t>月</a:t>
            </a:r>
            <a:r>
              <a:rPr lang="en-US" altLang="zh-TW" b="1" dirty="0"/>
              <a:t>6</a:t>
            </a:r>
            <a:r>
              <a:rPr lang="zh-TW" altLang="zh-TW" b="1" dirty="0"/>
              <a:t>日中年級利用週五校內宣導時間</a:t>
            </a:r>
            <a:r>
              <a:rPr lang="en-US" altLang="zh-TW" b="1" dirty="0"/>
              <a:t>,</a:t>
            </a:r>
            <a:r>
              <a:rPr lang="zh-TW" altLang="zh-TW" b="1" dirty="0" smtClean="0"/>
              <a:t>針對</a:t>
            </a:r>
            <a:r>
              <a:rPr lang="zh-TW" altLang="zh-TW" b="1" dirty="0"/>
              <a:t>健康體</a:t>
            </a:r>
            <a:r>
              <a:rPr lang="zh-TW" altLang="zh-TW" b="1" dirty="0" smtClean="0"/>
              <a:t>位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/>
              <a:t> </a:t>
            </a:r>
            <a:r>
              <a:rPr lang="zh-TW" altLang="en-US" b="1" dirty="0" smtClean="0"/>
              <a:t>       </a:t>
            </a:r>
            <a:r>
              <a:rPr lang="zh-TW" altLang="zh-TW" b="1" dirty="0" smtClean="0"/>
              <a:t>進行</a:t>
            </a:r>
            <a:r>
              <a:rPr lang="zh-TW" altLang="zh-TW" b="1" dirty="0"/>
              <a:t>加深加廣學習</a:t>
            </a:r>
            <a:r>
              <a:rPr lang="en-US" altLang="zh-TW" b="1" dirty="0"/>
              <a:t>,</a:t>
            </a:r>
            <a:r>
              <a:rPr lang="zh-TW" altLang="zh-TW" b="1" dirty="0"/>
              <a:t>強調健康均衡</a:t>
            </a:r>
            <a:r>
              <a:rPr lang="zh-TW" altLang="zh-TW" b="1" dirty="0" smtClean="0"/>
              <a:t>飲食的</a:t>
            </a:r>
            <a:r>
              <a:rPr lang="zh-TW" altLang="zh-TW" b="1" dirty="0"/>
              <a:t>重要。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084644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848872" cy="165618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3300"/>
                </a:solidFill>
              </a:rPr>
              <a:t>本鎮校群在</a:t>
            </a:r>
            <a:r>
              <a:rPr lang="en-US" altLang="zh-TW" dirty="0" smtClean="0">
                <a:solidFill>
                  <a:srgbClr val="FF3300"/>
                </a:solidFill>
              </a:rPr>
              <a:t>110</a:t>
            </a:r>
            <a:r>
              <a:rPr lang="zh-TW" altLang="en-US" dirty="0" smtClean="0">
                <a:solidFill>
                  <a:srgbClr val="FF3300"/>
                </a:solidFill>
              </a:rPr>
              <a:t>學年</a:t>
            </a:r>
            <a:r>
              <a:rPr lang="en-US" altLang="zh-TW" dirty="0" smtClean="0">
                <a:solidFill>
                  <a:srgbClr val="FF3300"/>
                </a:solidFill>
              </a:rPr>
              <a:t/>
            </a:r>
            <a:br>
              <a:rPr lang="en-US" altLang="zh-TW" dirty="0" smtClean="0">
                <a:solidFill>
                  <a:srgbClr val="FF3300"/>
                </a:solidFill>
              </a:rPr>
            </a:br>
            <a:r>
              <a:rPr lang="zh-TW" altLang="en-US" dirty="0" smtClean="0">
                <a:solidFill>
                  <a:srgbClr val="FF3300"/>
                </a:solidFill>
              </a:rPr>
              <a:t>被指派做</a:t>
            </a:r>
            <a:r>
              <a:rPr lang="en-US" altLang="zh-TW" dirty="0" smtClean="0">
                <a:solidFill>
                  <a:srgbClr val="FF3300"/>
                </a:solidFill>
              </a:rPr>
              <a:t>”</a:t>
            </a:r>
            <a:r>
              <a:rPr lang="zh-TW" altLang="en-US" dirty="0" smtClean="0">
                <a:solidFill>
                  <a:srgbClr val="FF3300"/>
                </a:solidFill>
              </a:rPr>
              <a:t>健康體位</a:t>
            </a:r>
            <a:r>
              <a:rPr lang="en-US" altLang="zh-TW" dirty="0" smtClean="0">
                <a:solidFill>
                  <a:srgbClr val="FF3300"/>
                </a:solidFill>
              </a:rPr>
              <a:t>”</a:t>
            </a:r>
            <a:r>
              <a:rPr lang="zh-TW" altLang="en-US" dirty="0" smtClean="0">
                <a:solidFill>
                  <a:srgbClr val="FF3300"/>
                </a:solidFill>
              </a:rPr>
              <a:t>的背景</a:t>
            </a:r>
            <a:endParaRPr lang="zh-TW" altLang="en-US" dirty="0">
              <a:solidFill>
                <a:srgbClr val="FF33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23528" y="2708920"/>
            <a:ext cx="8280920" cy="3373835"/>
          </a:xfrm>
        </p:spPr>
        <p:txBody>
          <a:bodyPr>
            <a:normAutofit/>
          </a:bodyPr>
          <a:lstStyle/>
          <a:p>
            <a:r>
              <a:rPr lang="en-US" altLang="zh-TW" sz="3600" dirty="0" smtClean="0">
                <a:solidFill>
                  <a:srgbClr val="FF0066"/>
                </a:solidFill>
              </a:rPr>
              <a:t>1.</a:t>
            </a:r>
            <a:r>
              <a:rPr lang="zh-TW" altLang="en-US" sz="3600" dirty="0" smtClean="0">
                <a:solidFill>
                  <a:srgbClr val="FF0066"/>
                </a:solidFill>
              </a:rPr>
              <a:t>前一年肥胖率居高不下</a:t>
            </a:r>
            <a:r>
              <a:rPr lang="en-US" altLang="zh-TW" sz="3600" dirty="0" smtClean="0">
                <a:solidFill>
                  <a:srgbClr val="FF0066"/>
                </a:solidFill>
              </a:rPr>
              <a:t>:</a:t>
            </a:r>
            <a:r>
              <a:rPr lang="zh-TW" altLang="en-US" sz="3600" dirty="0" smtClean="0">
                <a:solidFill>
                  <a:srgbClr val="FF0066"/>
                </a:solidFill>
              </a:rPr>
              <a:t> </a:t>
            </a:r>
            <a:endParaRPr lang="en-US" altLang="zh-TW" sz="3600" dirty="0" smtClean="0">
              <a:solidFill>
                <a:srgbClr val="FF0066"/>
              </a:solidFill>
            </a:endParaRPr>
          </a:p>
          <a:p>
            <a:pPr>
              <a:buNone/>
            </a:pPr>
            <a:r>
              <a:rPr lang="zh-TW" altLang="en-US" sz="3600" dirty="0" smtClean="0">
                <a:solidFill>
                  <a:srgbClr val="FF0066"/>
                </a:solidFill>
              </a:rPr>
              <a:t>     本鎮學童不良體位率 </a:t>
            </a:r>
            <a:r>
              <a:rPr lang="en-US" altLang="zh-TW" sz="3600" dirty="0" smtClean="0">
                <a:solidFill>
                  <a:srgbClr val="FF0066"/>
                </a:solidFill>
              </a:rPr>
              <a:t>40%</a:t>
            </a:r>
          </a:p>
          <a:p>
            <a:r>
              <a:rPr lang="en-US" altLang="zh-TW" sz="3600" dirty="0" smtClean="0">
                <a:solidFill>
                  <a:srgbClr val="FF0066"/>
                </a:solidFill>
              </a:rPr>
              <a:t>2.</a:t>
            </a:r>
            <a:r>
              <a:rPr lang="zh-TW" altLang="en-US" sz="3600" dirty="0" smtClean="0">
                <a:solidFill>
                  <a:srgbClr val="FF0066"/>
                </a:solidFill>
              </a:rPr>
              <a:t>各校</a:t>
            </a:r>
            <a:r>
              <a:rPr lang="en-US" altLang="zh-TW" sz="3600" dirty="0" err="1" smtClean="0">
                <a:solidFill>
                  <a:srgbClr val="FF0066"/>
                </a:solidFill>
              </a:rPr>
              <a:t>SH150</a:t>
            </a:r>
            <a:r>
              <a:rPr lang="zh-TW" altLang="en-US" sz="3600" dirty="0" smtClean="0">
                <a:solidFill>
                  <a:srgbClr val="FF0066"/>
                </a:solidFill>
              </a:rPr>
              <a:t>的執行未達標</a:t>
            </a:r>
            <a:endParaRPr lang="en-US" altLang="zh-TW" sz="3600" dirty="0" smtClean="0">
              <a:solidFill>
                <a:srgbClr val="FF0066"/>
              </a:solidFill>
            </a:endParaRPr>
          </a:p>
          <a:p>
            <a:r>
              <a:rPr lang="en-US" altLang="zh-TW" sz="3600" dirty="0" smtClean="0">
                <a:solidFill>
                  <a:srgbClr val="FF0066"/>
                </a:solidFill>
              </a:rPr>
              <a:t>3.</a:t>
            </a:r>
            <a:r>
              <a:rPr lang="zh-TW" altLang="en-US" sz="3600" dirty="0" smtClean="0">
                <a:solidFill>
                  <a:srgbClr val="FF0066"/>
                </a:solidFill>
              </a:rPr>
              <a:t>四</a:t>
            </a:r>
            <a:r>
              <a:rPr lang="en-US" altLang="zh-TW" sz="3600" dirty="0" smtClean="0">
                <a:solidFill>
                  <a:srgbClr val="FF0066"/>
                </a:solidFill>
              </a:rPr>
              <a:t>~</a:t>
            </a:r>
            <a:r>
              <a:rPr lang="zh-TW" altLang="en-US" sz="3600" dirty="0" smtClean="0">
                <a:solidFill>
                  <a:srgbClr val="FF0066"/>
                </a:solidFill>
              </a:rPr>
              <a:t>六年級的心肺適能須提升</a:t>
            </a:r>
            <a:endParaRPr lang="zh-TW" altLang="en-US" sz="36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059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健康體位融入教學照片</a:t>
            </a:r>
            <a:r>
              <a:rPr lang="en-US" altLang="zh-TW" b="1" dirty="0" smtClean="0">
                <a:solidFill>
                  <a:srgbClr val="FF0000"/>
                </a:solidFill>
              </a:rPr>
              <a:t>1</a:t>
            </a:r>
            <a:endParaRPr lang="zh-TW" altLang="en-US" dirty="0"/>
          </a:p>
        </p:txBody>
      </p:sp>
      <p:pic>
        <p:nvPicPr>
          <p:cNvPr id="5" name="內容版面配置區 4" descr="C:\Users\user\Desktop\健促照片縮小\60543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41450" y="2019300"/>
            <a:ext cx="649605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 descr="C:\Users\user\Desktop\健促照片縮小\605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384376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user\Desktop\健促照片縮小\605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198" y="4293096"/>
            <a:ext cx="3407770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C:\Users\user\Desktop\健促照片縮小\605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42901"/>
            <a:ext cx="3744416" cy="2210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05666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健康體位融入教學</a:t>
            </a:r>
            <a:r>
              <a:rPr lang="zh-TW" altLang="en-US" b="1" dirty="0" smtClean="0">
                <a:solidFill>
                  <a:srgbClr val="FF0000"/>
                </a:solidFill>
              </a:rPr>
              <a:t>照片</a:t>
            </a:r>
            <a:r>
              <a:rPr lang="en-US" altLang="zh-TW" b="1" dirty="0" smtClean="0">
                <a:solidFill>
                  <a:srgbClr val="FF0000"/>
                </a:solidFill>
              </a:rPr>
              <a:t>2</a:t>
            </a:r>
            <a:endParaRPr lang="zh-TW" altLang="en-US" dirty="0"/>
          </a:p>
        </p:txBody>
      </p:sp>
      <p:pic>
        <p:nvPicPr>
          <p:cNvPr id="4" name="內容版面配置區 3" descr="C:\Users\user\Desktop\健促照片縮小\S__13656145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5501"/>
            <a:ext cx="381642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C:\Users\user\Desktop\健促照片縮小\605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412776"/>
            <a:ext cx="3829075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user\Desktop\健促照片縮小\605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05565"/>
            <a:ext cx="3672408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936373"/>
            <a:ext cx="3829075" cy="287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79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348880"/>
            <a:ext cx="8153400" cy="1944216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第一年的檢討與觀察</a:t>
            </a:r>
            <a:endParaRPr lang="zh-TW" altLang="en-US" sz="4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212028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 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第一年預期成效未達標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學生體位變化情形變化不大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預期成績是</a:t>
            </a:r>
            <a:r>
              <a:rPr lang="en-US" altLang="zh-TW" dirty="0" smtClean="0"/>
              <a:t>~</a:t>
            </a:r>
            <a:r>
              <a:rPr lang="zh-TW" altLang="en-US" dirty="0" smtClean="0"/>
              <a:t>在導入心肺適能策略後</a:t>
            </a:r>
            <a:r>
              <a:rPr lang="en-US" altLang="zh-TW" dirty="0" smtClean="0"/>
              <a:t>,800</a:t>
            </a:r>
            <a:r>
              <a:rPr lang="zh-TW" altLang="en-US" dirty="0" smtClean="0"/>
              <a:t>跑走成績應該要提升</a:t>
            </a:r>
            <a:r>
              <a:rPr lang="en-US" altLang="zh-TW" dirty="0" smtClean="0"/>
              <a:t>,</a:t>
            </a:r>
            <a:r>
              <a:rPr lang="zh-TW" altLang="en-US" dirty="0" smtClean="0"/>
              <a:t>實際上看到的情形是有人進步</a:t>
            </a:r>
            <a:r>
              <a:rPr lang="en-US" altLang="zh-TW" dirty="0" smtClean="0"/>
              <a:t>,</a:t>
            </a:r>
            <a:r>
              <a:rPr lang="zh-TW" altLang="en-US" dirty="0" smtClean="0"/>
              <a:t>也有人退步。</a:t>
            </a:r>
            <a:endParaRPr lang="en-US" altLang="zh-TW" dirty="0" smtClean="0"/>
          </a:p>
          <a:p>
            <a:r>
              <a:rPr lang="zh-TW" altLang="en-US" dirty="0" smtClean="0"/>
              <a:t>學生體位的變化情形</a:t>
            </a:r>
            <a:r>
              <a:rPr lang="en-US" altLang="zh-TW" dirty="0" smtClean="0"/>
              <a:t>:</a:t>
            </a:r>
          </a:p>
          <a:p>
            <a:r>
              <a:rPr lang="zh-TW" altLang="en-US" dirty="0" smtClean="0"/>
              <a:t>        學生體位適中比   </a:t>
            </a:r>
            <a:r>
              <a:rPr lang="en-US" altLang="zh-TW" dirty="0" smtClean="0"/>
              <a:t>58.4</a:t>
            </a:r>
            <a:r>
              <a:rPr lang="zh-TW" altLang="en-US" dirty="0" smtClean="0"/>
              <a:t> </a:t>
            </a:r>
            <a:r>
              <a:rPr lang="en-US" altLang="zh-TW" dirty="0" smtClean="0"/>
              <a:t>%</a:t>
            </a:r>
            <a:r>
              <a:rPr lang="zh-TW" altLang="en-US" dirty="0" smtClean="0"/>
              <a:t>  </a:t>
            </a:r>
            <a:r>
              <a:rPr lang="en-US" altLang="zh-TW" dirty="0" smtClean="0"/>
              <a:t>…&gt;59.4%</a:t>
            </a:r>
          </a:p>
          <a:p>
            <a:pPr>
              <a:buNone/>
            </a:pPr>
            <a:r>
              <a:rPr lang="zh-TW" altLang="en-US" dirty="0" smtClean="0"/>
              <a:t>           學生體位肥胖比    </a:t>
            </a:r>
            <a:r>
              <a:rPr lang="en-US" altLang="zh-TW" dirty="0" smtClean="0"/>
              <a:t>34.9</a:t>
            </a:r>
            <a:r>
              <a:rPr lang="zh-TW" altLang="en-US" dirty="0" smtClean="0"/>
              <a:t> </a:t>
            </a:r>
            <a:r>
              <a:rPr lang="en-US" altLang="zh-TW" dirty="0" smtClean="0"/>
              <a:t>%</a:t>
            </a:r>
            <a:r>
              <a:rPr lang="zh-TW" altLang="en-US" dirty="0" smtClean="0"/>
              <a:t>  </a:t>
            </a:r>
            <a:r>
              <a:rPr lang="en-US" altLang="zh-TW" dirty="0" smtClean="0"/>
              <a:t>…&gt; 35.6%</a:t>
            </a:r>
          </a:p>
          <a:p>
            <a:pPr>
              <a:buNone/>
            </a:pPr>
            <a:r>
              <a:rPr lang="zh-TW" altLang="en-US" dirty="0" smtClean="0"/>
              <a:t>           學生體位過輕比    </a:t>
            </a:r>
            <a:r>
              <a:rPr lang="en-US" altLang="zh-TW" dirty="0" smtClean="0"/>
              <a:t>6.7</a:t>
            </a:r>
            <a:r>
              <a:rPr lang="zh-TW" altLang="en-US" dirty="0" smtClean="0"/>
              <a:t> </a:t>
            </a:r>
            <a:r>
              <a:rPr lang="en-US" altLang="zh-TW" dirty="0" smtClean="0"/>
              <a:t>% </a:t>
            </a:r>
            <a:r>
              <a:rPr lang="zh-TW" altLang="en-US" dirty="0" smtClean="0"/>
              <a:t>  </a:t>
            </a:r>
            <a:r>
              <a:rPr lang="en-US" altLang="zh-TW" dirty="0" smtClean="0"/>
              <a:t>…..&gt;</a:t>
            </a:r>
            <a:r>
              <a:rPr lang="zh-TW" altLang="en-US" dirty="0" smtClean="0"/>
              <a:t>  </a:t>
            </a:r>
            <a:r>
              <a:rPr lang="en-US" altLang="zh-TW" dirty="0" smtClean="0"/>
              <a:t>5%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36104"/>
          </a:xfrm>
        </p:spPr>
        <p:txBody>
          <a:bodyPr>
            <a:noAutofit/>
          </a:bodyPr>
          <a:lstStyle/>
          <a:p>
            <a:r>
              <a:rPr lang="zh-TW" altLang="zh-TW" sz="2800" b="1" dirty="0"/>
              <a:t>鳳仁國小過重及超重兒童實施正常體位策略</a:t>
            </a:r>
            <a:r>
              <a:rPr lang="zh-TW" altLang="zh-TW" sz="2800" b="1" dirty="0" smtClean="0"/>
              <a:t>後</a:t>
            </a:r>
            <a:r>
              <a:rPr lang="en-US" altLang="zh-TW" sz="2800" b="1" dirty="0" smtClean="0"/>
              <a:t/>
            </a:r>
            <a:br>
              <a:rPr lang="en-US" altLang="zh-TW" sz="2800" b="1" dirty="0" smtClean="0"/>
            </a:br>
            <a:r>
              <a:rPr lang="zh-TW" altLang="zh-TW" sz="2800" b="1" dirty="0" smtClean="0"/>
              <a:t>心</a:t>
            </a:r>
            <a:r>
              <a:rPr lang="zh-TW" altLang="zh-TW" sz="2800" b="1" dirty="0"/>
              <a:t>肺適能表現比較表</a:t>
            </a:r>
            <a:r>
              <a:rPr lang="zh-TW" altLang="zh-TW" sz="2800" dirty="0"/>
              <a:t/>
            </a:r>
            <a:br>
              <a:rPr lang="zh-TW" altLang="zh-TW" sz="2800" dirty="0"/>
            </a:br>
            <a:endParaRPr lang="zh-TW" altLang="en-US" sz="2800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544427554"/>
              </p:ext>
            </p:extLst>
          </p:nvPr>
        </p:nvGraphicFramePr>
        <p:xfrm>
          <a:off x="395536" y="1484784"/>
          <a:ext cx="8135938" cy="4608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064"/>
                <a:gridCol w="1008112"/>
                <a:gridCol w="2384390"/>
                <a:gridCol w="1955882"/>
                <a:gridCol w="1734827"/>
                <a:gridCol w="476663"/>
              </a:tblGrid>
              <a:tr h="384043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              </a:t>
                      </a:r>
                      <a:r>
                        <a:rPr lang="zh-TW" altLang="en-US" sz="1200" kern="100" dirty="0" smtClean="0">
                          <a:effectLst/>
                        </a:rPr>
                        <a:t>                                                         </a:t>
                      </a:r>
                      <a:r>
                        <a:rPr lang="zh-TW" sz="1200" kern="100" dirty="0" smtClean="0">
                          <a:effectLst/>
                        </a:rPr>
                        <a:t>實</a:t>
                      </a:r>
                      <a:r>
                        <a:rPr lang="en-US" sz="1200" kern="100" dirty="0" smtClean="0">
                          <a:effectLst/>
                        </a:rPr>
                        <a:t>  </a:t>
                      </a:r>
                      <a:r>
                        <a:rPr lang="zh-TW" sz="1200" kern="100" dirty="0">
                          <a:effectLst/>
                        </a:rPr>
                        <a:t>施</a:t>
                      </a:r>
                      <a:r>
                        <a:rPr lang="en-US" sz="1200" kern="100" dirty="0">
                          <a:effectLst/>
                        </a:rPr>
                        <a:t>  </a:t>
                      </a:r>
                      <a:r>
                        <a:rPr lang="zh-TW" sz="1200" kern="100" dirty="0">
                          <a:effectLst/>
                        </a:rPr>
                        <a:t>前</a:t>
                      </a:r>
                      <a:endParaRPr lang="zh-TW" sz="9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     </a:t>
                      </a:r>
                      <a:r>
                        <a:rPr lang="zh-TW" sz="1200" kern="100">
                          <a:effectLst/>
                        </a:rPr>
                        <a:t>實</a:t>
                      </a:r>
                      <a:r>
                        <a:rPr lang="en-US" sz="1200" kern="100">
                          <a:effectLst/>
                        </a:rPr>
                        <a:t>  </a:t>
                      </a:r>
                      <a:r>
                        <a:rPr lang="zh-TW" sz="1200" kern="100">
                          <a:effectLst/>
                        </a:rPr>
                        <a:t>施</a:t>
                      </a:r>
                      <a:r>
                        <a:rPr lang="en-US" sz="1200" kern="100">
                          <a:effectLst/>
                        </a:rPr>
                        <a:t>  </a:t>
                      </a:r>
                      <a:r>
                        <a:rPr lang="zh-TW" sz="1200" kern="100">
                          <a:effectLst/>
                        </a:rPr>
                        <a:t>後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       </a:t>
                      </a:r>
                      <a:r>
                        <a:rPr lang="zh-TW" sz="1200" kern="100">
                          <a:effectLst/>
                        </a:rPr>
                        <a:t>結</a:t>
                      </a:r>
                      <a:r>
                        <a:rPr lang="en-US" sz="1200" kern="100">
                          <a:effectLst/>
                        </a:rPr>
                        <a:t>    </a:t>
                      </a:r>
                      <a:r>
                        <a:rPr lang="zh-TW" sz="1200" kern="100">
                          <a:effectLst/>
                        </a:rPr>
                        <a:t>果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84043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六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級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*</a:t>
                      </a:r>
                      <a:r>
                        <a:rPr lang="zh-TW" sz="1800" kern="100" dirty="0">
                          <a:effectLst/>
                        </a:rPr>
                        <a:t>植</a:t>
                      </a:r>
                      <a:r>
                        <a:rPr lang="en-US" sz="1800" kern="100" dirty="0">
                          <a:effectLst/>
                        </a:rPr>
                        <a:t>*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070C0"/>
                          </a:solidFill>
                          <a:effectLst/>
                        </a:rPr>
                        <a:t>7:10</a:t>
                      </a:r>
                      <a:endParaRPr lang="zh-TW" sz="24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070C0"/>
                          </a:solidFill>
                          <a:effectLst/>
                        </a:rPr>
                        <a:t>7:12</a:t>
                      </a:r>
                      <a:endParaRPr lang="zh-TW" sz="24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70C0"/>
                          </a:solidFill>
                          <a:effectLst/>
                        </a:rPr>
                        <a:t>持平</a:t>
                      </a:r>
                      <a:endParaRPr lang="zh-TW" sz="2000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</a:tr>
              <a:tr h="384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*</a:t>
                      </a:r>
                      <a:r>
                        <a:rPr lang="zh-TW" sz="1800" kern="100" dirty="0">
                          <a:effectLst/>
                        </a:rPr>
                        <a:t>哲</a:t>
                      </a:r>
                      <a:r>
                        <a:rPr lang="en-US" sz="1800" kern="100" dirty="0">
                          <a:effectLst/>
                        </a:rPr>
                        <a:t>*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6:56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effectLst/>
                        </a:rPr>
                        <a:t>5:07</a:t>
                      </a:r>
                      <a:endParaRPr lang="zh-TW" sz="2400" kern="10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進步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</a:tr>
              <a:tr h="384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*</a:t>
                      </a:r>
                      <a:r>
                        <a:rPr lang="zh-TW" sz="1800" kern="100" dirty="0">
                          <a:effectLst/>
                        </a:rPr>
                        <a:t>和</a:t>
                      </a:r>
                      <a:r>
                        <a:rPr lang="en-US" sz="1800" kern="100" dirty="0">
                          <a:effectLst/>
                        </a:rPr>
                        <a:t>*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6:57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6:11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進步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</a:tr>
              <a:tr h="384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*</a:t>
                      </a:r>
                      <a:r>
                        <a:rPr lang="zh-TW" sz="1800" kern="100" dirty="0">
                          <a:effectLst/>
                        </a:rPr>
                        <a:t>恩</a:t>
                      </a:r>
                      <a:r>
                        <a:rPr lang="en-US" sz="1800" kern="100" dirty="0">
                          <a:effectLst/>
                        </a:rPr>
                        <a:t>*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5:37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6:53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退步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</a:tr>
              <a:tr h="384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*</a:t>
                      </a:r>
                      <a:r>
                        <a:rPr lang="zh-TW" sz="1800" kern="100" dirty="0">
                          <a:effectLst/>
                        </a:rPr>
                        <a:t>逸</a:t>
                      </a:r>
                      <a:r>
                        <a:rPr lang="en-US" sz="1800" kern="100" dirty="0">
                          <a:effectLst/>
                        </a:rPr>
                        <a:t>*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6:16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6:47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退步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</a:tr>
              <a:tr h="38404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五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級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*</a:t>
                      </a:r>
                      <a:r>
                        <a:rPr lang="zh-TW" sz="1800" kern="100" dirty="0">
                          <a:effectLst/>
                        </a:rPr>
                        <a:t>聖</a:t>
                      </a:r>
                      <a:r>
                        <a:rPr lang="en-US" sz="1800" kern="100" dirty="0">
                          <a:effectLst/>
                        </a:rPr>
                        <a:t>*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6:12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6:55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退步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</a:tr>
              <a:tr h="384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*</a:t>
                      </a:r>
                      <a:r>
                        <a:rPr lang="zh-TW" sz="1800" kern="100" dirty="0">
                          <a:effectLst/>
                        </a:rPr>
                        <a:t>林</a:t>
                      </a:r>
                      <a:r>
                        <a:rPr lang="en-US" sz="1800" kern="100" dirty="0">
                          <a:effectLst/>
                        </a:rPr>
                        <a:t>*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6:45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7:28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退步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</a:tr>
              <a:tr h="384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*</a:t>
                      </a:r>
                      <a:r>
                        <a:rPr lang="zh-TW" sz="1800" kern="100" dirty="0">
                          <a:effectLst/>
                        </a:rPr>
                        <a:t>銘</a:t>
                      </a:r>
                      <a:r>
                        <a:rPr lang="en-US" sz="1800" kern="100" dirty="0">
                          <a:effectLst/>
                        </a:rPr>
                        <a:t>*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5:53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5:58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退步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</a:tr>
              <a:tr h="38404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四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級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*</a:t>
                      </a:r>
                      <a:r>
                        <a:rPr lang="zh-TW" sz="1800" kern="100" dirty="0">
                          <a:effectLst/>
                        </a:rPr>
                        <a:t>逸</a:t>
                      </a:r>
                      <a:r>
                        <a:rPr lang="en-US" sz="1800" kern="100" dirty="0">
                          <a:effectLst/>
                        </a:rPr>
                        <a:t>*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6:22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5:59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進步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</a:tr>
              <a:tr h="7680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*</a:t>
                      </a:r>
                      <a:r>
                        <a:rPr lang="zh-TW" sz="1800" kern="100" dirty="0">
                          <a:effectLst/>
                        </a:rPr>
                        <a:t>婕</a:t>
                      </a:r>
                      <a:r>
                        <a:rPr lang="en-US" sz="1800" kern="100" dirty="0">
                          <a:effectLst/>
                        </a:rPr>
                        <a:t>*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6:06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5:38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</a:rPr>
                        <a:t>進步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9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22" marR="5112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19150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1446334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第一年 全校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4-6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年級心肺適能不良率為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42.4%</a:t>
            </a:r>
            <a:endParaRPr lang="zh-TW" altLang="en-US" dirty="0">
              <a:solidFill>
                <a:srgbClr val="080808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r" defTabSz="912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787EB-4A59-4E5C-A81F-B208C97D8FB1}" type="slidenum">
              <a:rPr kumimoji="0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itchFamily="18" charset="-120"/>
                <a:cs typeface="+mn-cs"/>
              </a:rPr>
              <a:pPr marL="0" marR="0" lvl="0" indent="0" algn="r" defTabSz="912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988413696"/>
              </p:ext>
            </p:extLst>
          </p:nvPr>
        </p:nvGraphicFramePr>
        <p:xfrm>
          <a:off x="899592" y="2060848"/>
          <a:ext cx="7416824" cy="4272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802">
                  <a:extLst>
                    <a:ext uri="{9D8B030D-6E8A-4147-A177-3AD203B41FA5}">
                      <a16:colId xmlns="" xmlns:a16="http://schemas.microsoft.com/office/drawing/2014/main" val="2118562728"/>
                    </a:ext>
                  </a:extLst>
                </a:gridCol>
                <a:gridCol w="1909865">
                  <a:extLst>
                    <a:ext uri="{9D8B030D-6E8A-4147-A177-3AD203B41FA5}">
                      <a16:colId xmlns="" xmlns:a16="http://schemas.microsoft.com/office/drawing/2014/main" val="989385809"/>
                    </a:ext>
                  </a:extLst>
                </a:gridCol>
                <a:gridCol w="2344882">
                  <a:extLst>
                    <a:ext uri="{9D8B030D-6E8A-4147-A177-3AD203B41FA5}">
                      <a16:colId xmlns="" xmlns:a16="http://schemas.microsoft.com/office/drawing/2014/main" val="3488536417"/>
                    </a:ext>
                  </a:extLst>
                </a:gridCol>
                <a:gridCol w="2472275">
                  <a:extLst>
                    <a:ext uri="{9D8B030D-6E8A-4147-A177-3AD203B41FA5}">
                      <a16:colId xmlns="" xmlns:a16="http://schemas.microsoft.com/office/drawing/2014/main" val="3806082926"/>
                    </a:ext>
                  </a:extLst>
                </a:gridCol>
              </a:tblGrid>
              <a:tr h="696077">
                <a:tc rowSpan="2"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人數比例</a:t>
                      </a:r>
                      <a:endParaRPr lang="zh-TW" altLang="en-US" sz="24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solidFill>
                          <a:srgbClr val="080808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80808"/>
                          </a:solidFill>
                        </a:rPr>
                        <a:t>心肺適能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solidFill>
                          <a:srgbClr val="08080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842343079"/>
                  </a:ext>
                </a:extLst>
              </a:tr>
              <a:tr h="696077">
                <a:tc gridSpan="2"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佳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差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696077">
                <a:tc rowSpan="4"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80808"/>
                          </a:solidFill>
                        </a:rPr>
                        <a:t>體位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過</a:t>
                      </a:r>
                      <a:r>
                        <a:rPr lang="zh-TW" altLang="en-US" sz="2400" dirty="0" smtClean="0"/>
                        <a:t>瘦</a:t>
                      </a:r>
                      <a:r>
                        <a:rPr lang="en-US" altLang="zh-TW" sz="2400" dirty="0" smtClean="0"/>
                        <a:t>2</a:t>
                      </a:r>
                      <a:r>
                        <a:rPr lang="zh-TW" altLang="en-US" sz="2400" dirty="0" smtClean="0"/>
                        <a:t>人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r>
                        <a:rPr lang="zh-TW" altLang="en-US" sz="2400" dirty="0" smtClean="0"/>
                        <a:t>人（</a:t>
                      </a:r>
                      <a:r>
                        <a:rPr lang="en-US" altLang="zh-TW" sz="2400" dirty="0" smtClean="0"/>
                        <a:t>0%</a:t>
                      </a:r>
                      <a:r>
                        <a:rPr lang="zh-TW" altLang="en-US" sz="2400" dirty="0" smtClean="0"/>
                        <a:t>）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人（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100%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92089"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正常</a:t>
                      </a:r>
                      <a:r>
                        <a:rPr lang="en-US" altLang="zh-TW" sz="2400" dirty="0" smtClean="0"/>
                        <a:t>19</a:t>
                      </a:r>
                      <a:r>
                        <a:rPr lang="zh-TW" altLang="en-US" sz="2400" dirty="0" smtClean="0"/>
                        <a:t>人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17</a:t>
                      </a:r>
                      <a:r>
                        <a:rPr lang="zh-TW" altLang="en-US" sz="2400" dirty="0" smtClean="0"/>
                        <a:t>人</a:t>
                      </a:r>
                      <a:r>
                        <a:rPr lang="en-US" altLang="zh-TW" sz="2400" dirty="0" smtClean="0"/>
                        <a:t>(89.4%)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人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(10.6%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en-US" altLang="zh-TW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37858137"/>
                  </a:ext>
                </a:extLst>
              </a:tr>
              <a:tr h="696077"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過重</a:t>
                      </a:r>
                      <a:r>
                        <a:rPr lang="en-US" altLang="zh-TW" sz="2400" dirty="0" smtClean="0"/>
                        <a:t>4</a:t>
                      </a:r>
                      <a:r>
                        <a:rPr lang="zh-TW" altLang="en-US" sz="2400" dirty="0" smtClean="0"/>
                        <a:t>人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r>
                        <a:rPr lang="zh-TW" altLang="en-US" sz="2400" dirty="0" smtClean="0"/>
                        <a:t>人（</a:t>
                      </a:r>
                      <a:r>
                        <a:rPr lang="en-US" altLang="zh-TW" sz="2400" dirty="0" smtClean="0"/>
                        <a:t>25%</a:t>
                      </a:r>
                      <a:r>
                        <a:rPr lang="zh-TW" altLang="en-US" sz="2400" dirty="0" smtClean="0"/>
                        <a:t>）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人（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75%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63905444"/>
                  </a:ext>
                </a:extLst>
              </a:tr>
              <a:tr h="696077"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肥胖</a:t>
                      </a:r>
                      <a:r>
                        <a:rPr lang="en-US" altLang="zh-TW" sz="2400" dirty="0" smtClean="0"/>
                        <a:t>8</a:t>
                      </a:r>
                      <a:r>
                        <a:rPr lang="zh-TW" altLang="en-US" sz="2400" dirty="0" smtClean="0"/>
                        <a:t>人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r>
                        <a:rPr lang="zh-TW" altLang="en-US" sz="2400" dirty="0" smtClean="0"/>
                        <a:t>人（</a:t>
                      </a:r>
                      <a:r>
                        <a:rPr lang="en-US" altLang="zh-TW" sz="2400" dirty="0" smtClean="0"/>
                        <a:t>12.5%</a:t>
                      </a:r>
                      <a:r>
                        <a:rPr lang="zh-TW" altLang="en-US" sz="2400" dirty="0" smtClean="0"/>
                        <a:t>）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人（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87.5%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36588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5153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09600" y="1628800"/>
            <a:ext cx="8153400" cy="1368152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5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   二   年</a:t>
            </a:r>
            <a:endParaRPr lang="zh-TW" altLang="en-US" sz="5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3" descr="C:\Users\user\Desktop\111課間活動\課間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924944"/>
            <a:ext cx="6048672" cy="3537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51520" y="764705"/>
          <a:ext cx="8568951" cy="5825442"/>
        </p:xfrm>
        <a:graphic>
          <a:graphicData uri="http://schemas.openxmlformats.org/drawingml/2006/table">
            <a:tbl>
              <a:tblPr/>
              <a:tblGrid>
                <a:gridCol w="1198090"/>
                <a:gridCol w="755318"/>
                <a:gridCol w="638880"/>
                <a:gridCol w="800782"/>
                <a:gridCol w="565838"/>
                <a:gridCol w="1146000"/>
                <a:gridCol w="799748"/>
                <a:gridCol w="936104"/>
                <a:gridCol w="1728191"/>
              </a:tblGrid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latin typeface="Calibri"/>
                          <a:ea typeface="新細明體"/>
                          <a:cs typeface="Times New Roman"/>
                        </a:rPr>
                        <a:t>班級 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b="1" kern="100">
                          <a:latin typeface="Calibri"/>
                          <a:ea typeface="新細明體"/>
                          <a:cs typeface="Times New Roman"/>
                        </a:rPr>
                        <a:t>座號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b="1" kern="100">
                          <a:latin typeface="Calibri"/>
                          <a:ea typeface="新細明體"/>
                          <a:cs typeface="Times New Roman"/>
                        </a:rPr>
                        <a:t>性別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latin typeface="Calibri"/>
                          <a:ea typeface="新細明體"/>
                          <a:cs typeface="Times New Roman"/>
                        </a:rPr>
                        <a:t>    </a:t>
                      </a:r>
                      <a:r>
                        <a:rPr lang="zh-TW" altLang="en-US" sz="900" b="1" kern="100" dirty="0" smtClean="0">
                          <a:latin typeface="Calibri"/>
                          <a:ea typeface="新細明體"/>
                          <a:cs typeface="Times New Roman"/>
                        </a:rPr>
                        <a:t>                  </a:t>
                      </a:r>
                      <a:r>
                        <a:rPr lang="en-US" sz="900" b="1" kern="100" dirty="0" smtClean="0">
                          <a:latin typeface="Calibri"/>
                          <a:ea typeface="新細明體"/>
                          <a:cs typeface="Times New Roman"/>
                        </a:rPr>
                        <a:t>BMI 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b="1" kern="100">
                          <a:latin typeface="Calibri"/>
                          <a:ea typeface="新細明體"/>
                          <a:cs typeface="Times New Roman"/>
                        </a:rPr>
                        <a:t>體位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b="1" kern="100">
                          <a:latin typeface="Calibri"/>
                          <a:ea typeface="新細明體"/>
                          <a:cs typeface="Times New Roman"/>
                        </a:rPr>
                        <a:t>心肺適能表現在全國常模的</a:t>
                      </a: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PR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b="1" kern="100" dirty="0">
                          <a:latin typeface="Calibri"/>
                          <a:ea typeface="新細明體"/>
                          <a:cs typeface="Times New Roman"/>
                        </a:rPr>
                        <a:t>附註 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900" kern="100" dirty="0" smtClean="0">
                          <a:latin typeface="Calibri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en-US" altLang="zh-TW" sz="900" kern="100" dirty="0" smtClean="0">
                          <a:latin typeface="Calibri"/>
                          <a:ea typeface="新細明體"/>
                          <a:cs typeface="Times New Roman"/>
                        </a:rPr>
                        <a:t>111-1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900" kern="100" dirty="0" smtClean="0">
                          <a:latin typeface="Calibri"/>
                          <a:ea typeface="新細明體"/>
                          <a:cs typeface="Times New Roman"/>
                        </a:rPr>
                        <a:t>    </a:t>
                      </a:r>
                      <a:r>
                        <a:rPr lang="en-US" altLang="zh-TW" sz="900" kern="100" dirty="0" smtClean="0">
                          <a:latin typeface="Calibri"/>
                          <a:ea typeface="新細明體"/>
                          <a:cs typeface="Times New Roman"/>
                        </a:rPr>
                        <a:t>111-2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900" kern="100" dirty="0" smtClean="0">
                          <a:latin typeface="Calibri"/>
                          <a:ea typeface="新細明體"/>
                          <a:cs typeface="Times New Roman"/>
                        </a:rPr>
                        <a:t>   </a:t>
                      </a:r>
                      <a:r>
                        <a:rPr lang="en-US" altLang="zh-TW" sz="900" kern="100" dirty="0" smtClean="0">
                          <a:latin typeface="Calibri"/>
                          <a:ea typeface="新細明體"/>
                          <a:cs typeface="Times New Roman"/>
                        </a:rPr>
                        <a:t>111-1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900" kern="100" dirty="0" smtClean="0">
                          <a:latin typeface="Calibri"/>
                          <a:ea typeface="新細明體"/>
                          <a:cs typeface="Times New Roman"/>
                        </a:rPr>
                        <a:t>     </a:t>
                      </a:r>
                      <a:r>
                        <a:rPr lang="en-US" altLang="zh-TW" sz="900" kern="100" dirty="0" smtClean="0">
                          <a:latin typeface="Calibri"/>
                          <a:ea typeface="新細明體"/>
                          <a:cs typeface="Times New Roman"/>
                        </a:rPr>
                        <a:t>111-2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r>
                        <a:rPr lang="zh-TW" sz="900" b="1" kern="100">
                          <a:latin typeface="Calibri"/>
                          <a:ea typeface="新細明體"/>
                          <a:cs typeface="Times New Roman"/>
                        </a:rPr>
                        <a:t>六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8 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latin typeface="Calibri"/>
                          <a:ea typeface="新細明體"/>
                          <a:cs typeface="Times New Roman"/>
                        </a:rPr>
                        <a:t>女</a:t>
                      </a: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900" kern="100" dirty="0">
                          <a:latin typeface="Calibri"/>
                          <a:ea typeface="新細明體"/>
                          <a:cs typeface="Times New Roman"/>
                        </a:rPr>
                        <a:t>珊</a:t>
                      </a: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) 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28.3 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r>
                        <a:rPr lang="en-US" sz="900" kern="100" dirty="0">
                          <a:solidFill>
                            <a:srgbClr val="0070C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27.1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20 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   30~35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latin typeface="Calibri"/>
                          <a:ea typeface="新細明體"/>
                          <a:cs typeface="Times New Roman"/>
                        </a:rPr>
                        <a:t>需加強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6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翔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)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28.2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r>
                        <a:rPr lang="en-US" sz="900" kern="100">
                          <a:solidFill>
                            <a:srgbClr val="0070C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28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5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  10~15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需加強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5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凱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)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24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24.1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10-15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  10~15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需加強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聖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)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25.3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r>
                        <a:rPr lang="en-US" sz="900" kern="100">
                          <a:solidFill>
                            <a:srgbClr val="0070C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24.1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5-10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    5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需加強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1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衛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)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31.1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32.9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25-30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  25~30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需加強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r>
                        <a:rPr lang="zh-TW" sz="900" b="1" kern="100">
                          <a:latin typeface="Calibri"/>
                          <a:ea typeface="新細明體"/>
                          <a:cs typeface="Times New Roman"/>
                        </a:rPr>
                        <a:t>五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9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女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婕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)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22.9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24.5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70-75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    70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7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女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逸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)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28.4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29.5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過重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50-55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    50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r>
                        <a:rPr lang="zh-TW" sz="900" b="1" kern="100">
                          <a:latin typeface="Calibri"/>
                          <a:ea typeface="新細明體"/>
                          <a:cs typeface="Times New Roman"/>
                        </a:rPr>
                        <a:t>四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3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女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筑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)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26.8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r>
                        <a:rPr lang="en-US" sz="900" kern="100">
                          <a:solidFill>
                            <a:srgbClr val="0070C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26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30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    35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需加強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1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杰</a:t>
                      </a: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)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27.2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29.6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15-20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   15~20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需加強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b="1" kern="100">
                          <a:latin typeface="Calibri"/>
                          <a:ea typeface="新細明體"/>
                          <a:cs typeface="Times New Roman"/>
                        </a:rPr>
                        <a:t>三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10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女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25.3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26.2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7  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latin typeface="Calibri"/>
                          <a:ea typeface="新細明體"/>
                          <a:cs typeface="Times New Roman"/>
                        </a:rPr>
                        <a:t>女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20.2 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r>
                        <a:rPr lang="en-US" sz="900" kern="100" dirty="0">
                          <a:solidFill>
                            <a:srgbClr val="0070C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18.2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latin typeface="Calibri"/>
                          <a:ea typeface="新細明體"/>
                          <a:cs typeface="Times New Roman"/>
                        </a:rPr>
                        <a:t>過重 </a:t>
                      </a:r>
                      <a:r>
                        <a:rPr lang="en-US" sz="900" kern="100" dirty="0">
                          <a:latin typeface="Calibri"/>
                          <a:ea typeface="新細明體"/>
                          <a:cs typeface="Times New Roman"/>
                        </a:rPr>
                        <a:t>/ </a:t>
                      </a:r>
                      <a:r>
                        <a:rPr lang="zh-TW" sz="900" b="1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適中</a:t>
                      </a:r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6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13.1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13.4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過輕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5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26.7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27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1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29.1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r>
                        <a:rPr lang="en-US" sz="900" kern="100">
                          <a:solidFill>
                            <a:srgbClr val="0070C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27.3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r>
                        <a:rPr lang="zh-TW" sz="900" b="1" kern="100">
                          <a:latin typeface="Calibri"/>
                          <a:ea typeface="新細明體"/>
                          <a:cs typeface="Times New Roman"/>
                        </a:rPr>
                        <a:t>二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5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22.2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23.3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4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12.7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13.3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過輕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r>
                        <a:rPr lang="zh-TW" sz="900" b="1" kern="100">
                          <a:latin typeface="Calibri"/>
                          <a:ea typeface="新細明體"/>
                          <a:cs typeface="Times New Roman"/>
                        </a:rPr>
                        <a:t>一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10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女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18.4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18.6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過重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9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女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21.4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r>
                        <a:rPr lang="en-US" sz="900" kern="100">
                          <a:solidFill>
                            <a:srgbClr val="0070C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20.8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3CF"/>
                    </a:solidFill>
                  </a:tcPr>
                </a:tc>
              </a:tr>
              <a:tr h="277402">
                <a:tc>
                  <a:txBody>
                    <a:bodyPr/>
                    <a:lstStyle/>
                    <a:p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4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男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20.2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 20.8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kern="100">
                          <a:latin typeface="Calibri"/>
                          <a:ea typeface="新細明體"/>
                          <a:cs typeface="Times New Roman"/>
                        </a:rPr>
                        <a:t>超重 </a:t>
                      </a: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latin typeface="Calibri"/>
                          <a:ea typeface="新細明體"/>
                          <a:cs typeface="Times New Roman"/>
                        </a:rPr>
                        <a:t>  </a:t>
                      </a:r>
                      <a:endParaRPr lang="zh-TW" sz="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sz="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0028" marR="50028" marT="60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</a:tr>
            </a:tbl>
          </a:graphicData>
        </a:graphic>
      </p:graphicFrame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本校體位不良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含過輕過重超重兒童共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位占總人數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30.5%:</a:t>
            </a:r>
            <a:endParaRPr lang="zh-TW" altLang="en-US" sz="2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 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第二年推行健康體位的重大轉折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1.</a:t>
            </a:r>
            <a:r>
              <a:rPr lang="zh-TW" altLang="en-US" sz="4000" dirty="0" smtClean="0"/>
              <a:t>  不刻意強調體重管理。</a:t>
            </a:r>
            <a:endParaRPr lang="en-US" altLang="zh-TW" sz="4000" dirty="0" smtClean="0"/>
          </a:p>
          <a:p>
            <a:endParaRPr lang="en-US" altLang="zh-TW" sz="4000" dirty="0" smtClean="0"/>
          </a:p>
          <a:p>
            <a:r>
              <a:rPr lang="en-US" altLang="zh-TW" sz="4000" dirty="0" smtClean="0"/>
              <a:t>2.</a:t>
            </a:r>
            <a:r>
              <a:rPr lang="zh-TW" altLang="en-US" sz="4000" dirty="0" smtClean="0"/>
              <a:t>   以提高心肺適能作為主要努力</a:t>
            </a:r>
            <a:endParaRPr lang="en-US" altLang="zh-TW" sz="4000" dirty="0" smtClean="0"/>
          </a:p>
          <a:p>
            <a:pPr>
              <a:buNone/>
            </a:pPr>
            <a:r>
              <a:rPr lang="zh-TW" altLang="en-US" sz="4000" dirty="0" smtClean="0"/>
              <a:t>         項目。</a:t>
            </a:r>
            <a:endParaRPr lang="zh-TW" altLang="en-US" sz="4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38328"/>
            <a:ext cx="8568952" cy="1252728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第二年本校推動提升心肺適能的做法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04800" y="1340768"/>
            <a:ext cx="8686800" cy="4739357"/>
          </a:xfrm>
        </p:spPr>
        <p:txBody>
          <a:bodyPr>
            <a:normAutofit fontScale="92500" lnSpcReduction="10000"/>
          </a:bodyPr>
          <a:lstStyle/>
          <a:p>
            <a:endParaRPr lang="en-US" altLang="zh-TW" dirty="0" smtClean="0"/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積極落實</a:t>
            </a:r>
            <a:r>
              <a:rPr lang="en-US" altLang="zh-TW" b="1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SH150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每天在校運動 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分鐘。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利用每天大下課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課間活動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分鐘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),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全校集合共同進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</a:t>
            </a:r>
            <a:r>
              <a:rPr lang="en-US" altLang="zh-TW" b="1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TABATA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核心運動練習及跳繩。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提倡早晨提早到校做運動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利用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7:30~7:45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進行跑操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場運動。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成立羽球、軟網社團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延聘教練指導球技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發揮學童體育潛質和專長。</a:t>
            </a: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年度目標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肥胖率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下降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%,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心肺適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能表現提升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10-20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%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預期效應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79903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110</a:t>
            </a:r>
            <a:r>
              <a:rPr lang="zh-TW" altLang="en-US" dirty="0" smtClean="0"/>
              <a:t>學年本校過重及超重兒童佔</a:t>
            </a:r>
            <a:r>
              <a:rPr lang="en-US" altLang="zh-TW" dirty="0" smtClean="0"/>
              <a:t>3</a:t>
            </a:r>
            <a:r>
              <a:rPr lang="zh-TW" altLang="en-US" dirty="0" smtClean="0"/>
              <a:t>成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120373869"/>
              </p:ext>
            </p:extLst>
          </p:nvPr>
        </p:nvGraphicFramePr>
        <p:xfrm>
          <a:off x="683568" y="1412775"/>
          <a:ext cx="7992888" cy="4352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2039"/>
                <a:gridCol w="894185"/>
                <a:gridCol w="608110"/>
                <a:gridCol w="1067717"/>
                <a:gridCol w="1067717"/>
                <a:gridCol w="2110144"/>
                <a:gridCol w="1122976"/>
              </a:tblGrid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班級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座號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性別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BMI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體位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心肺適能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附註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  </a:t>
                      </a:r>
                      <a:r>
                        <a:rPr lang="zh-TW" altLang="en-US" sz="1200" kern="100" dirty="0" smtClean="0">
                          <a:effectLst/>
                        </a:rPr>
                        <a:t>范*鈞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23.9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7’10’’ 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需加強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7  </a:t>
                      </a:r>
                      <a:r>
                        <a:rPr lang="zh-TW" altLang="en-US" sz="1200" kern="100" dirty="0" smtClean="0">
                          <a:effectLst/>
                        </a:rPr>
                        <a:t>謝*安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21.9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過重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6’57”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需加強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6</a:t>
                      </a:r>
                      <a:r>
                        <a:rPr lang="zh-TW" altLang="en-US" sz="1200" kern="100" dirty="0" smtClean="0">
                          <a:effectLst/>
                        </a:rPr>
                        <a:t>  林*毅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22.5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過重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6’56”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需加強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17</a:t>
                      </a:r>
                      <a:r>
                        <a:rPr lang="zh-TW" altLang="en-US" sz="1200" kern="100" dirty="0" smtClean="0">
                          <a:effectLst/>
                        </a:rPr>
                        <a:t> 張*帆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女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24.1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6’16”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需加強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10</a:t>
                      </a:r>
                      <a:r>
                        <a:rPr lang="zh-TW" altLang="en-US" sz="1200" kern="100" dirty="0" smtClean="0">
                          <a:effectLst/>
                        </a:rPr>
                        <a:t> 曹*綺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女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20.5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過重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5’37”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需加強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五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 </a:t>
                      </a:r>
                      <a:r>
                        <a:rPr lang="zh-TW" altLang="en-US" sz="1200" kern="100" dirty="0" smtClean="0">
                          <a:effectLst/>
                        </a:rPr>
                        <a:t>  郁*衛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29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4’28”(</a:t>
                      </a:r>
                      <a:r>
                        <a:rPr lang="zh-TW" sz="1200" kern="100">
                          <a:effectLst/>
                        </a:rPr>
                        <a:t>銅</a:t>
                      </a:r>
                      <a:r>
                        <a:rPr lang="en-US" sz="1200" kern="10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2</a:t>
                      </a:r>
                      <a:r>
                        <a:rPr lang="zh-TW" altLang="en-US" sz="1200" kern="100" dirty="0" smtClean="0">
                          <a:effectLst/>
                        </a:rPr>
                        <a:t>   楊*義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25.1 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6’12”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需加強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5</a:t>
                      </a:r>
                      <a:r>
                        <a:rPr lang="zh-TW" altLang="en-US" sz="1200" kern="100" dirty="0" smtClean="0">
                          <a:effectLst/>
                        </a:rPr>
                        <a:t>   溫*安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21.6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過重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5’12”(</a:t>
                      </a:r>
                      <a:r>
                        <a:rPr lang="zh-TW" sz="1200" kern="100">
                          <a:effectLst/>
                        </a:rPr>
                        <a:t>尚可</a:t>
                      </a:r>
                      <a:r>
                        <a:rPr lang="en-US" sz="1200" kern="10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6</a:t>
                      </a:r>
                      <a:r>
                        <a:rPr lang="zh-TW" altLang="en-US" sz="1200" kern="100" dirty="0" smtClean="0">
                          <a:effectLst/>
                        </a:rPr>
                        <a:t>   翁*翔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25.8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6’45”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需加強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8  </a:t>
                      </a:r>
                      <a:r>
                        <a:rPr lang="zh-TW" altLang="en-US" sz="1200" kern="100" dirty="0" smtClean="0">
                          <a:effectLst/>
                        </a:rPr>
                        <a:t> 許*珊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女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26.3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5’53”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需加強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5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四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7  </a:t>
                      </a:r>
                      <a:r>
                        <a:rPr lang="zh-TW" altLang="en-US" sz="1200" kern="100" dirty="0" smtClean="0">
                          <a:effectLst/>
                        </a:rPr>
                        <a:t> 施*柔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女</a:t>
                      </a:r>
                      <a:r>
                        <a:rPr lang="en-US" sz="1200" kern="100">
                          <a:effectLst/>
                        </a:rPr>
                        <a:t>’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6’22”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需加強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9</a:t>
                      </a:r>
                      <a:r>
                        <a:rPr lang="zh-TW" altLang="en-US" sz="1200" kern="100" dirty="0" smtClean="0">
                          <a:effectLst/>
                        </a:rPr>
                        <a:t>   溫*如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女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25.5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超重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6’06”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需加強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三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  </a:t>
                      </a:r>
                      <a:r>
                        <a:rPr lang="zh-TW" altLang="en-US" sz="1200" kern="100" dirty="0" smtClean="0">
                          <a:effectLst/>
                        </a:rPr>
                        <a:t> 陳*杰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28.9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  </a:t>
                      </a:r>
                      <a:r>
                        <a:rPr lang="zh-TW" altLang="en-US" sz="1200" kern="100" dirty="0" smtClean="0">
                          <a:effectLst/>
                        </a:rPr>
                        <a:t>溫*筑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女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26.4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4</a:t>
                      </a:r>
                      <a:r>
                        <a:rPr lang="zh-TW" altLang="en-US" sz="1200" kern="100" dirty="0" smtClean="0">
                          <a:effectLst/>
                        </a:rPr>
                        <a:t>  馬*恩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女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20.7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二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  </a:t>
                      </a:r>
                      <a:r>
                        <a:rPr lang="zh-TW" altLang="en-US" sz="1200" kern="100" dirty="0" smtClean="0">
                          <a:effectLst/>
                        </a:rPr>
                        <a:t> 黃*愷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27.6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5</a:t>
                      </a:r>
                      <a:r>
                        <a:rPr lang="zh-TW" altLang="en-US" sz="1200" kern="100" dirty="0" smtClean="0">
                          <a:effectLst/>
                        </a:rPr>
                        <a:t>   黃*元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23.5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5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7 </a:t>
                      </a:r>
                      <a:r>
                        <a:rPr lang="zh-TW" altLang="en-US" sz="1200" kern="100" dirty="0" smtClean="0">
                          <a:effectLst/>
                        </a:rPr>
                        <a:t>  林郁*昕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女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22.2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5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  </a:t>
                      </a:r>
                      <a:r>
                        <a:rPr lang="zh-TW" altLang="en-US" sz="1200" kern="100" dirty="0" smtClean="0">
                          <a:effectLst/>
                        </a:rPr>
                        <a:t>溫*齊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21.8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超重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200" kern="100" dirty="0" smtClean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17/59=28.8%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21259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上學期與下學期相比鳳仁學童肥胖率略為下降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475656" y="2204864"/>
          <a:ext cx="6120680" cy="3096344"/>
        </p:xfrm>
        <a:graphic>
          <a:graphicData uri="http://schemas.openxmlformats.org/drawingml/2006/table">
            <a:tbl>
              <a:tblPr/>
              <a:tblGrid>
                <a:gridCol w="2985490"/>
                <a:gridCol w="3135190"/>
              </a:tblGrid>
              <a:tr h="77408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標楷體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altLang="en-US" sz="2800" kern="100" dirty="0" smtClean="0">
                          <a:latin typeface="標楷體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sz="2800" kern="100" dirty="0" smtClean="0">
                          <a:latin typeface="Calibri"/>
                          <a:ea typeface="標楷體"/>
                          <a:cs typeface="Times New Roman"/>
                        </a:rPr>
                        <a:t>過重</a:t>
                      </a:r>
                      <a:r>
                        <a:rPr lang="zh-TW" sz="2800" kern="100" dirty="0">
                          <a:latin typeface="Calibri"/>
                          <a:ea typeface="標楷體"/>
                          <a:cs typeface="Times New Roman"/>
                        </a:rPr>
                        <a:t>與超重兒童人數比較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774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>
                          <a:latin typeface="Calibri"/>
                          <a:ea typeface="標楷體"/>
                          <a:cs typeface="Times New Roman"/>
                        </a:rPr>
                        <a:t>上學期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>
                          <a:latin typeface="Calibri"/>
                          <a:ea typeface="標楷體"/>
                          <a:cs typeface="Times New Roman"/>
                        </a:rPr>
                        <a:t>下學期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標楷體"/>
                          <a:ea typeface="新細明體"/>
                          <a:cs typeface="Times New Roman"/>
                        </a:rPr>
                        <a:t>17</a:t>
                      </a:r>
                      <a:r>
                        <a:rPr lang="zh-TW" sz="2800" kern="100">
                          <a:latin typeface="Calibri"/>
                          <a:ea typeface="標楷體"/>
                          <a:cs typeface="Times New Roman"/>
                        </a:rPr>
                        <a:t>人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>
                          <a:latin typeface="標楷體"/>
                          <a:ea typeface="新細明體"/>
                          <a:cs typeface="Times New Roman"/>
                        </a:rPr>
                        <a:t>16</a:t>
                      </a:r>
                      <a:r>
                        <a:rPr lang="zh-TW" sz="2800" kern="100">
                          <a:latin typeface="Calibri"/>
                          <a:ea typeface="標楷體"/>
                          <a:cs typeface="Times New Roman"/>
                        </a:rPr>
                        <a:t>人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kern="100"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kern="100" dirty="0"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38675" algn="l"/>
              </a:tabLst>
            </a:pPr>
            <a:r>
              <a:rPr kumimoji="1" lang="en-US" altLang="zh-TW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	</a:t>
            </a:r>
            <a:endParaRPr kumimoji="1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79512" y="1124744"/>
          <a:ext cx="8784975" cy="5256583"/>
        </p:xfrm>
        <a:graphic>
          <a:graphicData uri="http://schemas.openxmlformats.org/drawingml/2006/table">
            <a:tbl>
              <a:tblPr/>
              <a:tblGrid>
                <a:gridCol w="1218824"/>
                <a:gridCol w="2221475"/>
                <a:gridCol w="1420668"/>
                <a:gridCol w="1420668"/>
                <a:gridCol w="1251670"/>
                <a:gridCol w="1251670"/>
              </a:tblGrid>
              <a:tr h="313666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體位適中</a:t>
                      </a: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(4-6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年級</a:t>
                      </a: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1366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latin typeface="Arial"/>
                          <a:ea typeface="新細明體"/>
                          <a:cs typeface="Arial"/>
                        </a:rPr>
                        <a:t>年級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姓名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800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公尺跑走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pr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136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上學期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下學期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上學期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下學期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四仁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黃</a:t>
                      </a: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婷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42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5’38”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30-35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en-US" sz="1200" kern="0" dirty="0" smtClean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35</a:t>
                      </a:r>
                      <a:r>
                        <a:rPr lang="zh-TW" altLang="en-US" sz="1200" kern="0" dirty="0" smtClean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林</a:t>
                      </a: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倫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43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5’22”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25-30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35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3.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劉</a:t>
                      </a: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勇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41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5’26”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25-30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35~40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薛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誠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08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latin typeface="Arial"/>
                          <a:ea typeface="新細明體"/>
                          <a:cs typeface="Times New Roman"/>
                        </a:rPr>
                        <a:t>  5’25”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45-50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35~40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五仁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1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謝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豫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27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3’10”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徐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騰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24</a:t>
                      </a: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4’14”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60-65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75~80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王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勳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21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latin typeface="Arial"/>
                          <a:ea typeface="新細明體"/>
                          <a:cs typeface="Times New Roman"/>
                        </a:rPr>
                        <a:t>  4’55”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25-30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35~40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溫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權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35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latin typeface="Arial"/>
                          <a:ea typeface="新細明體"/>
                          <a:cs typeface="Times New Roman"/>
                        </a:rPr>
                        <a:t>  3’32”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蘇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恩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41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latin typeface="Arial"/>
                          <a:ea typeface="新細明體"/>
                          <a:cs typeface="Times New Roman"/>
                        </a:rPr>
                        <a:t>  5’08”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45-50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latin typeface="Arial"/>
                          <a:ea typeface="新細明體"/>
                          <a:cs typeface="Times New Roman"/>
                        </a:rPr>
                        <a:t>  30~35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6.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曾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恩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17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latin typeface="Arial"/>
                          <a:ea typeface="新細明體"/>
                          <a:cs typeface="Times New Roman"/>
                        </a:rPr>
                        <a:t>  4’40”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60-65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50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7.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李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晏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55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4’07”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8.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王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珊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05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4’12”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六仁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沈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勳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58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4’02”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銀牌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sz="1200" b="1" kern="0">
                          <a:latin typeface="Calibri"/>
                          <a:ea typeface="標楷體"/>
                          <a:cs typeface="Arial"/>
                        </a:rPr>
                        <a:t>銅牌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王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廷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49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3’29”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鄔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雯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02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4’46”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35-40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latin typeface="Arial"/>
                          <a:ea typeface="新細明體"/>
                          <a:cs typeface="Times New Roman"/>
                        </a:rPr>
                        <a:t>   45</a:t>
                      </a:r>
                      <a:endParaRPr lang="zh-TW" sz="12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劉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晏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08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4”17”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sz="1200" b="1" kern="0">
                          <a:latin typeface="Calibri"/>
                          <a:ea typeface="標楷體"/>
                          <a:cs typeface="Arial"/>
                        </a:rPr>
                        <a:t>銀牌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07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5.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張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旻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’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48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”</a:t>
                      </a:r>
                      <a:r>
                        <a:rPr lang="zh-TW" sz="1200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4’06”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金牌</a:t>
                      </a:r>
                      <a:r>
                        <a:rPr lang="zh-TW" sz="1200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>
                          <a:latin typeface="Arial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sz="1200" b="1" kern="0">
                          <a:latin typeface="Calibri"/>
                          <a:ea typeface="標楷體"/>
                          <a:cs typeface="Arial"/>
                        </a:rPr>
                        <a:t>銅牌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666">
                <a:tc>
                  <a:txBody>
                    <a:bodyPr/>
                    <a:lstStyle/>
                    <a:p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FF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17</a:t>
                      </a:r>
                      <a:r>
                        <a:rPr lang="zh-TW" sz="1200" b="1" kern="10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人</a:t>
                      </a:r>
                      <a:r>
                        <a:rPr lang="en-US" sz="1200" b="1" kern="10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(65.38%)  (17/26)</a:t>
                      </a:r>
                      <a:r>
                        <a:rPr lang="en-US" sz="1200" kern="10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zh-TW" sz="1400" b="1" kern="100" dirty="0" smtClean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17</a:t>
                      </a:r>
                      <a:r>
                        <a:rPr lang="zh-TW" altLang="en-US" sz="1400" b="1" kern="100" dirty="0" smtClean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人中有</a:t>
                      </a:r>
                      <a:r>
                        <a:rPr lang="en-US" altLang="zh-TW" sz="1400" b="1" kern="100" dirty="0" smtClean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12</a:t>
                      </a:r>
                      <a:r>
                        <a:rPr lang="zh-TW" altLang="en-US" sz="1400" b="1" kern="100" dirty="0" smtClean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人心肺適能</a:t>
                      </a:r>
                      <a:r>
                        <a:rPr lang="en-US" altLang="zh-TW" sz="1400" b="1" kern="100" dirty="0" smtClean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PR</a:t>
                      </a:r>
                      <a:r>
                        <a:rPr lang="zh-TW" altLang="en-US" sz="1400" b="1" kern="100" dirty="0" smtClean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進步</a:t>
                      </a:r>
                      <a:endParaRPr lang="zh-TW" sz="1400" b="1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低於</a:t>
                      </a:r>
                      <a:r>
                        <a:rPr lang="en-US" sz="1200" b="1" kern="100" dirty="0" err="1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PR25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者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:0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人</a:t>
                      </a:r>
                      <a:r>
                        <a:rPr lang="zh-TW" sz="1200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767" marR="47767" marT="591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BMI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良好者之心肺適能表現亦多為良好</a:t>
            </a:r>
            <a:endParaRPr lang="zh-TW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53400" cy="990600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BMI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超標學童之心肺適能表現過半不理想</a:t>
            </a:r>
            <a:r>
              <a:rPr lang="en-US" altLang="zh-TW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2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11560" y="1052736"/>
          <a:ext cx="8208913" cy="5400597"/>
        </p:xfrm>
        <a:graphic>
          <a:graphicData uri="http://schemas.openxmlformats.org/drawingml/2006/table">
            <a:tbl>
              <a:tblPr/>
              <a:tblGrid>
                <a:gridCol w="1100379"/>
                <a:gridCol w="1944940"/>
                <a:gridCol w="1100379"/>
                <a:gridCol w="1354405"/>
                <a:gridCol w="1354405"/>
                <a:gridCol w="1354405"/>
              </a:tblGrid>
              <a:tr h="459769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體位超重</a:t>
                      </a:r>
                      <a:r>
                        <a:rPr lang="en-US" sz="14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(4-6</a:t>
                      </a:r>
                      <a:r>
                        <a:rPr lang="zh-TW" sz="14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年級</a:t>
                      </a:r>
                      <a:r>
                        <a:rPr lang="en-US" sz="14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59769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Arial"/>
                        </a:rPr>
                        <a:t>年級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姓名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800</a:t>
                      </a:r>
                      <a:r>
                        <a:rPr lang="zh-TW" sz="14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公尺跑走</a:t>
                      </a:r>
                      <a:r>
                        <a:rPr lang="zh-TW" sz="1400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心肺適能表現在全國常模的</a:t>
                      </a:r>
                      <a:r>
                        <a:rPr lang="en-US" sz="1400" b="1" kern="10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PR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021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上學期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下學期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上學期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 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下學期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四仁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1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溫</a:t>
                      </a: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筑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’</a:t>
                      </a: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43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”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5’38”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30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 </a:t>
                      </a:r>
                      <a:r>
                        <a:rPr lang="en-US" sz="1400" b="1" kern="0" dirty="0">
                          <a:solidFill>
                            <a:srgbClr val="FF0000"/>
                          </a:solidFill>
                          <a:latin typeface="標楷體"/>
                          <a:ea typeface="新細明體"/>
                          <a:cs typeface="Arial"/>
                        </a:rPr>
                        <a:t>35</a:t>
                      </a:r>
                      <a:endParaRPr lang="zh-TW" sz="14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29">
                <a:tc>
                  <a:txBody>
                    <a:bodyPr/>
                    <a:lstStyle/>
                    <a:p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陳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杰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’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08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”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5’59”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15-20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15~20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五仁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1 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施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媃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’</a:t>
                      </a: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59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”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4’57”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50-55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  50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29">
                <a:tc>
                  <a:txBody>
                    <a:bodyPr/>
                    <a:lstStyle/>
                    <a:p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溫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如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’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27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4’29”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70-75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  70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六仁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林</a:t>
                      </a: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**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衛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’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48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”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4’56”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25-30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 25~30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29">
                <a:tc>
                  <a:txBody>
                    <a:bodyPr/>
                    <a:lstStyle/>
                    <a:p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楊</a:t>
                      </a: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義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’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54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”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7’17”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5-10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   5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29">
                <a:tc>
                  <a:txBody>
                    <a:bodyPr/>
                    <a:lstStyle/>
                    <a:p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3.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溫</a:t>
                      </a: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安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’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30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”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5’33”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10-15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 10~15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29">
                <a:tc>
                  <a:txBody>
                    <a:bodyPr/>
                    <a:lstStyle/>
                    <a:p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4.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翁</a:t>
                      </a: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翔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’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16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”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5’56”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0000"/>
                          </a:solidFill>
                          <a:latin typeface="標楷體"/>
                          <a:ea typeface="新細明體"/>
                          <a:cs typeface="Arial"/>
                        </a:rPr>
                        <a:t>   10~15</a:t>
                      </a:r>
                      <a:endParaRPr lang="zh-TW" sz="14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29">
                <a:tc>
                  <a:txBody>
                    <a:bodyPr/>
                    <a:lstStyle/>
                    <a:p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5.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許</a:t>
                      </a: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* 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珊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’</a:t>
                      </a:r>
                      <a:r>
                        <a:rPr lang="en-US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22</a:t>
                      </a:r>
                      <a:r>
                        <a:rPr lang="zh-TW" sz="1400" b="1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”</a:t>
                      </a:r>
                      <a:r>
                        <a:rPr lang="zh-TW" sz="1400" kern="10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5’04</a:t>
                      </a:r>
                      <a:endParaRPr lang="zh-TW" sz="1400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20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 </a:t>
                      </a:r>
                      <a:endParaRPr lang="zh-TW" sz="1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latin typeface="標楷體"/>
                          <a:ea typeface="新細明體"/>
                          <a:cs typeface="Arial"/>
                        </a:rPr>
                        <a:t>   </a:t>
                      </a:r>
                      <a:r>
                        <a:rPr lang="en-US" sz="1400" b="1" kern="0" dirty="0">
                          <a:solidFill>
                            <a:srgbClr val="FF0000"/>
                          </a:solidFill>
                          <a:latin typeface="標楷體"/>
                          <a:ea typeface="新細明體"/>
                          <a:cs typeface="Arial"/>
                        </a:rPr>
                        <a:t>30~35</a:t>
                      </a:r>
                      <a:endParaRPr lang="zh-TW" sz="14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769">
                <a:tc>
                  <a:txBody>
                    <a:bodyPr/>
                    <a:lstStyle/>
                    <a:p>
                      <a:endParaRPr lang="zh-TW" sz="1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以上</a:t>
                      </a:r>
                      <a:r>
                        <a:rPr lang="en-US" sz="14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9</a:t>
                      </a:r>
                      <a:r>
                        <a:rPr lang="zh-TW" sz="14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人</a:t>
                      </a:r>
                      <a:r>
                        <a:rPr lang="en-US" sz="14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(</a:t>
                      </a:r>
                      <a:r>
                        <a:rPr lang="zh-TW" sz="14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佔總人數</a:t>
                      </a:r>
                      <a:r>
                        <a:rPr lang="en-US" sz="1400" b="1" kern="100" dirty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 34.6 </a:t>
                      </a:r>
                      <a:r>
                        <a:rPr lang="en-US" sz="1400" b="1" kern="100" dirty="0" smtClean="0">
                          <a:solidFill>
                            <a:srgbClr val="0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%  /  (9/26)    /  </a:t>
                      </a:r>
                      <a:r>
                        <a:rPr lang="en-US" sz="1400" b="1" kern="100" dirty="0" smtClean="0">
                          <a:solidFill>
                            <a:srgbClr val="C00000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PR </a:t>
                      </a:r>
                      <a:r>
                        <a:rPr lang="zh-TW" sz="1400" b="1" kern="100" dirty="0">
                          <a:solidFill>
                            <a:srgbClr val="C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低於</a:t>
                      </a:r>
                      <a:r>
                        <a:rPr lang="en-US" sz="1400" b="1" kern="100" dirty="0">
                          <a:solidFill>
                            <a:srgbClr val="C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25</a:t>
                      </a:r>
                      <a:r>
                        <a:rPr lang="zh-TW" sz="1400" b="1" kern="100" dirty="0">
                          <a:solidFill>
                            <a:srgbClr val="C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者佔體重超重者</a:t>
                      </a:r>
                      <a:r>
                        <a:rPr lang="en-US" sz="1400" b="1" kern="100" dirty="0">
                          <a:solidFill>
                            <a:srgbClr val="C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55.5</a:t>
                      </a:r>
                      <a:r>
                        <a:rPr lang="en-US" sz="1400" b="1" kern="100" dirty="0" smtClean="0">
                          <a:solidFill>
                            <a:srgbClr val="C0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% </a:t>
                      </a:r>
                      <a:endParaRPr lang="zh-TW" sz="1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1195" marR="51195" marT="61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第二年 全校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4-6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年級心肺適能不良為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15.3%</a:t>
            </a:r>
            <a:endParaRPr lang="zh-TW" altLang="en-US" sz="4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91742"/>
            <a:ext cx="6966173" cy="500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1446334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第一年 全校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4-6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年級心肺適能不良率為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42.4%</a:t>
            </a:r>
            <a:endParaRPr lang="zh-TW" altLang="en-US" dirty="0">
              <a:solidFill>
                <a:srgbClr val="080808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r" defTabSz="912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787EB-4A59-4E5C-A81F-B208C97D8FB1}" type="slidenum">
              <a:rPr kumimoji="0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itchFamily="18" charset="-120"/>
                <a:cs typeface="+mn-cs"/>
              </a:rPr>
              <a:pPr marL="0" marR="0" lvl="0" indent="0" algn="r" defTabSz="912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988413696"/>
              </p:ext>
            </p:extLst>
          </p:nvPr>
        </p:nvGraphicFramePr>
        <p:xfrm>
          <a:off x="899592" y="2060848"/>
          <a:ext cx="7416824" cy="4272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802">
                  <a:extLst>
                    <a:ext uri="{9D8B030D-6E8A-4147-A177-3AD203B41FA5}">
                      <a16:colId xmlns="" xmlns:a16="http://schemas.microsoft.com/office/drawing/2014/main" val="2118562728"/>
                    </a:ext>
                  </a:extLst>
                </a:gridCol>
                <a:gridCol w="1909865">
                  <a:extLst>
                    <a:ext uri="{9D8B030D-6E8A-4147-A177-3AD203B41FA5}">
                      <a16:colId xmlns="" xmlns:a16="http://schemas.microsoft.com/office/drawing/2014/main" val="989385809"/>
                    </a:ext>
                  </a:extLst>
                </a:gridCol>
                <a:gridCol w="2344882">
                  <a:extLst>
                    <a:ext uri="{9D8B030D-6E8A-4147-A177-3AD203B41FA5}">
                      <a16:colId xmlns="" xmlns:a16="http://schemas.microsoft.com/office/drawing/2014/main" val="3488536417"/>
                    </a:ext>
                  </a:extLst>
                </a:gridCol>
                <a:gridCol w="2472275">
                  <a:extLst>
                    <a:ext uri="{9D8B030D-6E8A-4147-A177-3AD203B41FA5}">
                      <a16:colId xmlns="" xmlns:a16="http://schemas.microsoft.com/office/drawing/2014/main" val="3806082926"/>
                    </a:ext>
                  </a:extLst>
                </a:gridCol>
              </a:tblGrid>
              <a:tr h="696077">
                <a:tc rowSpan="2"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人數比例</a:t>
                      </a:r>
                      <a:endParaRPr lang="zh-TW" altLang="en-US" sz="24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solidFill>
                          <a:srgbClr val="080808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80808"/>
                          </a:solidFill>
                        </a:rPr>
                        <a:t>心肺適能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solidFill>
                          <a:srgbClr val="08080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842343079"/>
                  </a:ext>
                </a:extLst>
              </a:tr>
              <a:tr h="696077">
                <a:tc gridSpan="2"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佳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差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696077">
                <a:tc rowSpan="4"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80808"/>
                          </a:solidFill>
                        </a:rPr>
                        <a:t>體位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過</a:t>
                      </a:r>
                      <a:r>
                        <a:rPr lang="zh-TW" altLang="en-US" sz="2400" dirty="0" smtClean="0"/>
                        <a:t>瘦</a:t>
                      </a:r>
                      <a:r>
                        <a:rPr lang="en-US" altLang="zh-TW" sz="2400" dirty="0" smtClean="0"/>
                        <a:t>2</a:t>
                      </a:r>
                      <a:r>
                        <a:rPr lang="zh-TW" altLang="en-US" sz="2400" dirty="0" smtClean="0"/>
                        <a:t>人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r>
                        <a:rPr lang="zh-TW" altLang="en-US" sz="2400" dirty="0" smtClean="0"/>
                        <a:t>人（</a:t>
                      </a:r>
                      <a:r>
                        <a:rPr lang="en-US" altLang="zh-TW" sz="2400" dirty="0" smtClean="0"/>
                        <a:t>0%</a:t>
                      </a:r>
                      <a:r>
                        <a:rPr lang="zh-TW" altLang="en-US" sz="2400" dirty="0" smtClean="0"/>
                        <a:t>）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人（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100%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92089"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正常</a:t>
                      </a:r>
                      <a:r>
                        <a:rPr lang="en-US" altLang="zh-TW" sz="2400" dirty="0" smtClean="0"/>
                        <a:t>19</a:t>
                      </a:r>
                      <a:r>
                        <a:rPr lang="zh-TW" altLang="en-US" sz="2400" dirty="0" smtClean="0"/>
                        <a:t>人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17</a:t>
                      </a:r>
                      <a:r>
                        <a:rPr lang="zh-TW" altLang="en-US" sz="2400" dirty="0" smtClean="0"/>
                        <a:t>人</a:t>
                      </a:r>
                      <a:r>
                        <a:rPr lang="en-US" altLang="zh-TW" sz="2400" dirty="0" smtClean="0"/>
                        <a:t>(89.4%)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人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(10.6%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en-US" altLang="zh-TW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37858137"/>
                  </a:ext>
                </a:extLst>
              </a:tr>
              <a:tr h="696077"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過重</a:t>
                      </a:r>
                      <a:r>
                        <a:rPr lang="en-US" altLang="zh-TW" sz="2400" dirty="0" smtClean="0"/>
                        <a:t>4</a:t>
                      </a:r>
                      <a:r>
                        <a:rPr lang="zh-TW" altLang="en-US" sz="2400" dirty="0" smtClean="0"/>
                        <a:t>人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r>
                        <a:rPr lang="zh-TW" altLang="en-US" sz="2400" dirty="0" smtClean="0"/>
                        <a:t>人（</a:t>
                      </a:r>
                      <a:r>
                        <a:rPr lang="en-US" altLang="zh-TW" sz="2400" dirty="0" smtClean="0"/>
                        <a:t>25%</a:t>
                      </a:r>
                      <a:r>
                        <a:rPr lang="zh-TW" altLang="en-US" sz="2400" dirty="0" smtClean="0"/>
                        <a:t>）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人（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75%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63905444"/>
                  </a:ext>
                </a:extLst>
              </a:tr>
              <a:tr h="696077"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肥胖</a:t>
                      </a:r>
                      <a:r>
                        <a:rPr lang="en-US" altLang="zh-TW" sz="2400" dirty="0" smtClean="0"/>
                        <a:t>8</a:t>
                      </a:r>
                      <a:r>
                        <a:rPr lang="zh-TW" altLang="en-US" sz="2400" dirty="0" smtClean="0"/>
                        <a:t>人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r>
                        <a:rPr lang="zh-TW" altLang="en-US" sz="2400" dirty="0" smtClean="0"/>
                        <a:t>人（</a:t>
                      </a:r>
                      <a:r>
                        <a:rPr lang="en-US" altLang="zh-TW" sz="2400" dirty="0" smtClean="0"/>
                        <a:t>12.5%</a:t>
                      </a:r>
                      <a:r>
                        <a:rPr lang="zh-TW" altLang="en-US" sz="2400" dirty="0" smtClean="0"/>
                        <a:t>）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人（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</a:rPr>
                        <a:t>87.5%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36588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5153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觀察重點</a:t>
            </a:r>
            <a:r>
              <a:rPr lang="en-US" altLang="zh-TW" dirty="0" smtClean="0">
                <a:solidFill>
                  <a:srgbClr val="FF0000"/>
                </a:solidFill>
              </a:rPr>
              <a:t>~~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兩年下來</a:t>
            </a:r>
            <a:r>
              <a:rPr lang="en-US" altLang="zh-TW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心肺適能表現最差的群組人數大幅下降從</a:t>
            </a:r>
            <a:r>
              <a:rPr lang="en-US" altLang="zh-TW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42%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下降 到  </a:t>
            </a:r>
            <a:r>
              <a:rPr lang="en-US" altLang="zh-TW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15%</a:t>
            </a:r>
            <a:endParaRPr lang="zh-TW" altLang="en-US" sz="5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學生在校運動情形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):</a:t>
            </a:r>
            <a:endParaRPr lang="zh-TW" altLang="en-US" dirty="0"/>
          </a:p>
        </p:txBody>
      </p:sp>
      <p:pic>
        <p:nvPicPr>
          <p:cNvPr id="4" name="內容版面配置區 3" descr="C:\Users\USER\Desktop\羽球訓練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744416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C:\Users\石慧慈\Desktop\核心運動 (1).jfif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32584"/>
            <a:ext cx="3672408" cy="208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石慧慈\Desktop\聖誕舞 (1).jfif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374441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C:\Users\石慧慈\Desktop\穿堂跳繩 (1).jfif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94434"/>
            <a:ext cx="3672408" cy="23148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字方塊 7"/>
          <p:cNvSpPr txBox="1"/>
          <p:nvPr/>
        </p:nvSpPr>
        <p:spPr>
          <a:xfrm>
            <a:off x="1763688" y="335699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</a:rPr>
              <a:t>社團訓練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084168" y="32849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闖關競賽</a:t>
            </a:r>
            <a:endParaRPr lang="zh-TW" altLang="en-US" b="1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475656" y="58052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   </a:t>
            </a:r>
            <a:r>
              <a:rPr lang="zh-TW" altLang="en-US" b="1" dirty="0" smtClean="0">
                <a:solidFill>
                  <a:srgbClr val="FFC000"/>
                </a:solidFill>
              </a:rPr>
              <a:t>舞蹈表演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012160" y="58052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課間活動</a:t>
            </a:r>
            <a:endParaRPr lang="zh-TW" altLang="en-US" b="1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8525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學生課間活動運動</a:t>
            </a:r>
            <a:r>
              <a:rPr lang="zh-TW" altLang="en-US" dirty="0"/>
              <a:t>情形 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):</a:t>
            </a:r>
            <a:r>
              <a:rPr lang="en-US" altLang="zh-TW" dirty="0" err="1" smtClean="0"/>
              <a:t>TABATA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960440" cy="230425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340769"/>
            <a:ext cx="4176463" cy="223224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44417"/>
            <a:ext cx="3960440" cy="28529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744417"/>
            <a:ext cx="4176464" cy="28529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09102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學生在校運動情形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三</a:t>
            </a:r>
            <a:r>
              <a:rPr lang="en-US" altLang="zh-TW" dirty="0" smtClean="0"/>
              <a:t>):</a:t>
            </a:r>
            <a:r>
              <a:rPr lang="zh-TW" altLang="en-US" dirty="0" smtClean="0"/>
              <a:t>  羽球社團</a:t>
            </a:r>
            <a:endParaRPr lang="zh-TW" altLang="en-US" dirty="0"/>
          </a:p>
        </p:txBody>
      </p:sp>
      <p:pic>
        <p:nvPicPr>
          <p:cNvPr id="4" name="內容版面配置區 3" descr="thumbnai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2757" y="1340768"/>
            <a:ext cx="4151429" cy="5040560"/>
          </a:xfrm>
        </p:spPr>
      </p:pic>
      <p:pic>
        <p:nvPicPr>
          <p:cNvPr id="5" name="圖片 4" descr="thumbnail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412776"/>
            <a:ext cx="4331973" cy="2376264"/>
          </a:xfrm>
          <a:prstGeom prst="rect">
            <a:avLst/>
          </a:prstGeom>
        </p:spPr>
      </p:pic>
      <p:pic>
        <p:nvPicPr>
          <p:cNvPr id="6" name="圖片 5" descr="thumbnail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933056"/>
            <a:ext cx="4320480" cy="266355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學生在校運動情形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三</a:t>
            </a:r>
            <a:r>
              <a:rPr lang="en-US" altLang="zh-TW" dirty="0" smtClean="0"/>
              <a:t>):</a:t>
            </a:r>
            <a:r>
              <a:rPr lang="zh-TW" altLang="en-US" dirty="0" smtClean="0"/>
              <a:t>  軟網社團</a:t>
            </a:r>
            <a:endParaRPr lang="zh-TW" altLang="en-US" dirty="0"/>
          </a:p>
        </p:txBody>
      </p:sp>
      <p:pic>
        <p:nvPicPr>
          <p:cNvPr id="1026" name="Picture 2" descr="C:\Users\user\Desktop\軟網照片\S__2605058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91599" y="1600200"/>
            <a:ext cx="5995751" cy="4495800"/>
          </a:xfrm>
          <a:prstGeom prst="rect">
            <a:avLst/>
          </a:prstGeom>
          <a:noFill/>
        </p:spPr>
      </p:pic>
      <p:pic>
        <p:nvPicPr>
          <p:cNvPr id="1027" name="Picture 3" descr="C:\Users\user\Desktop\軟網照片\S__26050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381642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09600" y="2492896"/>
            <a:ext cx="8153400" cy="187220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                 第  一    年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六大範疇面面俱到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r>
              <a:rPr lang="zh-TW" altLang="en-US" dirty="0" smtClean="0"/>
              <a:t>           </a:t>
            </a:r>
            <a:endParaRPr lang="zh-TW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學生在校運動情形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競賽活動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thumbnail (5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933056"/>
            <a:ext cx="4104456" cy="2730176"/>
          </a:xfrm>
        </p:spPr>
      </p:pic>
      <p:pic>
        <p:nvPicPr>
          <p:cNvPr id="5" name="圖片 4" descr="跳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340768"/>
            <a:ext cx="4104456" cy="2552839"/>
          </a:xfrm>
          <a:prstGeom prst="rect">
            <a:avLst/>
          </a:prstGeom>
        </p:spPr>
      </p:pic>
      <p:pic>
        <p:nvPicPr>
          <p:cNvPr id="6" name="圖片 5" descr="thumbnail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340768"/>
            <a:ext cx="4248472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1556793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110~112</a:t>
            </a:r>
          </a:p>
          <a:p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以單獨一班</a:t>
            </a:r>
            <a:r>
              <a:rPr lang="en-US" altLang="zh-TW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六仁</a:t>
            </a:r>
            <a:r>
              <a:rPr lang="en-US" altLang="zh-TW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為例</a:t>
            </a:r>
            <a:r>
              <a:rPr lang="en-US" altLang="zh-TW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三年追蹤紀錄</a:t>
            </a:r>
            <a:endParaRPr lang="zh-TW" altLang="en-US" sz="5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110-112</a:t>
            </a:r>
            <a:r>
              <a:rPr lang="zh-TW" altLang="en-US" dirty="0" smtClean="0"/>
              <a:t>六仁</a:t>
            </a:r>
            <a:r>
              <a:rPr lang="en-US" altLang="zh-TW" dirty="0" smtClean="0"/>
              <a:t>BMI </a:t>
            </a:r>
            <a:r>
              <a:rPr lang="zh-TW" altLang="en-US" dirty="0" smtClean="0"/>
              <a:t>與</a:t>
            </a:r>
            <a:r>
              <a:rPr lang="en-US" altLang="zh-TW" dirty="0" err="1" smtClean="0"/>
              <a:t>CRF</a:t>
            </a:r>
            <a:r>
              <a:rPr lang="zh-TW" altLang="en-US" dirty="0" smtClean="0"/>
              <a:t> 對照表</a:t>
            </a:r>
            <a:endParaRPr lang="zh-TW" altLang="en-US" dirty="0"/>
          </a:p>
        </p:txBody>
      </p:sp>
      <p:pic>
        <p:nvPicPr>
          <p:cNvPr id="6" name="內容版面配置區 5" descr="小畫家5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8394272" cy="530120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實施後的觀察到的變化情形</a:t>
            </a:r>
            <a:r>
              <a:rPr lang="en-US" altLang="zh-TW" dirty="0" smtClean="0"/>
              <a:t>~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此為連續三年監測的情形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該班總人數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,BMI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正常者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經過心肺適能策略介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    入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,BMI 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維持正常者仍為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人。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此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其心肺適能表現的變化為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”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進步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”</a:t>
            </a:r>
          </a:p>
          <a:p>
            <a:pPr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      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金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銀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銅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中等 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………&gt; 3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金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銀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銅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中等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(3) 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該班總人數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,BMI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肥胖者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經過心肺適能策略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   介入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,BMI 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仍為肥胖者為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人。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此肥胖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其心肺適能表現的變化為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大大進步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>
              <a:buNone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                    </a:t>
            </a:r>
            <a:r>
              <a:rPr lang="en-US" altLang="zh-TW" sz="2400" b="1" dirty="0" err="1" smtClean="0">
                <a:latin typeface="標楷體" pitchFamily="65" charset="-120"/>
                <a:ea typeface="標楷體" pitchFamily="65" charset="-120"/>
              </a:rPr>
              <a:t>PR11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………..&gt;</a:t>
            </a:r>
            <a:r>
              <a:rPr lang="en-US" altLang="zh-TW" sz="2400" b="1" dirty="0" err="1" smtClean="0">
                <a:latin typeface="標楷體" pitchFamily="65" charset="-120"/>
                <a:ea typeface="標楷體" pitchFamily="65" charset="-120"/>
              </a:rPr>
              <a:t>PR50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銅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None/>
            </a:pP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                     </a:t>
            </a:r>
            <a:r>
              <a:rPr lang="en-US" altLang="zh-TW" sz="2400" b="1" dirty="0" err="1" smtClean="0">
                <a:latin typeface="標楷體" pitchFamily="65" charset="-120"/>
                <a:ea typeface="標楷體" pitchFamily="65" charset="-120"/>
              </a:rPr>
              <a:t>PR35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………..&gt;</a:t>
            </a:r>
            <a:r>
              <a:rPr lang="en-US" altLang="zh-TW" sz="2400" b="1" dirty="0" err="1" smtClean="0">
                <a:latin typeface="標楷體" pitchFamily="65" charset="-120"/>
                <a:ea typeface="標楷體" pitchFamily="65" charset="-120"/>
              </a:rPr>
              <a:t>PR75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銀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24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  </a:t>
            </a:r>
            <a:r>
              <a:rPr lang="zh-TW" altLang="en-US" sz="3700" dirty="0" smtClean="0"/>
              <a:t>本校肥胖學童在加入運動策略後的變化</a:t>
            </a:r>
            <a:endParaRPr lang="zh-TW" altLang="en-US" sz="37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  三年下來</a:t>
            </a:r>
            <a:r>
              <a:rPr lang="en-US" altLang="zh-TW" dirty="0" smtClean="0"/>
              <a:t>,BMI </a:t>
            </a:r>
            <a:r>
              <a:rPr lang="zh-TW" altLang="en-US" dirty="0" smtClean="0"/>
              <a:t>有增有減</a:t>
            </a:r>
            <a:r>
              <a:rPr lang="en-US" altLang="zh-TW" dirty="0" smtClean="0"/>
              <a:t>,</a:t>
            </a:r>
            <a:r>
              <a:rPr lang="zh-TW" altLang="en-US" dirty="0" smtClean="0"/>
              <a:t>仍維持肥胖體位</a:t>
            </a:r>
            <a:r>
              <a:rPr lang="en-US" altLang="zh-TW" dirty="0" smtClean="0"/>
              <a:t>~~</a:t>
            </a:r>
          </a:p>
          <a:p>
            <a:pPr>
              <a:buNone/>
            </a:pPr>
            <a:r>
              <a:rPr lang="zh-TW" altLang="en-US" dirty="0" smtClean="0"/>
              <a:t>        學生</a:t>
            </a:r>
            <a:r>
              <a:rPr lang="en-US" altLang="zh-TW" dirty="0" smtClean="0"/>
              <a:t>A    BMI  26.46 …….&gt;</a:t>
            </a:r>
            <a:r>
              <a:rPr lang="en-US" altLang="zh-TW" dirty="0" err="1" smtClean="0"/>
              <a:t>BMI29.46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</a:t>
            </a:r>
            <a:r>
              <a:rPr lang="en-US" altLang="zh-TW" dirty="0" smtClean="0"/>
              <a:t>   </a:t>
            </a:r>
            <a:r>
              <a:rPr lang="zh-TW" altLang="en-US" dirty="0" smtClean="0"/>
              <a:t>學生</a:t>
            </a:r>
            <a:r>
              <a:rPr lang="en-US" altLang="zh-TW" dirty="0" smtClean="0"/>
              <a:t>B    BMI   26.59 …….&gt;BMI 24.56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2. </a:t>
            </a:r>
            <a:r>
              <a:rPr lang="zh-TW" altLang="en-US" dirty="0" smtClean="0"/>
              <a:t>三年下來</a:t>
            </a:r>
            <a:r>
              <a:rPr lang="en-US" altLang="zh-TW" dirty="0" smtClean="0"/>
              <a:t>,</a:t>
            </a:r>
            <a:r>
              <a:rPr lang="zh-TW" altLang="en-US" dirty="0" smtClean="0"/>
              <a:t> </a:t>
            </a:r>
            <a:r>
              <a:rPr lang="en-US" altLang="zh-TW" dirty="0" smtClean="0"/>
              <a:t>800</a:t>
            </a:r>
            <a:r>
              <a:rPr lang="zh-TW" altLang="en-US" dirty="0" smtClean="0"/>
              <a:t>跑走成績肺適能有明顯的提升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  學生</a:t>
            </a:r>
            <a:r>
              <a:rPr lang="en-US" altLang="zh-TW" dirty="0" smtClean="0"/>
              <a:t>A</a:t>
            </a:r>
            <a:r>
              <a:rPr lang="zh-TW" altLang="en-US" dirty="0" smtClean="0"/>
              <a:t>     </a:t>
            </a:r>
            <a:r>
              <a:rPr lang="en-US" altLang="zh-TW" dirty="0" err="1" smtClean="0"/>
              <a:t>PR11</a:t>
            </a:r>
            <a:r>
              <a:rPr lang="en-US" altLang="zh-TW" dirty="0" smtClean="0"/>
              <a:t>  ………&gt;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PR50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       </a:t>
            </a:r>
            <a:r>
              <a:rPr lang="zh-TW" altLang="en-US" dirty="0" smtClean="0"/>
              <a:t>學生</a:t>
            </a:r>
            <a:r>
              <a:rPr lang="en-US" altLang="zh-TW" dirty="0" smtClean="0"/>
              <a:t>B</a:t>
            </a:r>
            <a:r>
              <a:rPr lang="zh-TW" altLang="en-US" dirty="0" smtClean="0"/>
              <a:t>     </a:t>
            </a:r>
            <a:r>
              <a:rPr lang="en-US" altLang="zh-TW" dirty="0" err="1" smtClean="0"/>
              <a:t>PR35</a:t>
            </a:r>
            <a:r>
              <a:rPr lang="zh-TW" altLang="en-US" dirty="0" smtClean="0"/>
              <a:t>  </a:t>
            </a:r>
            <a:r>
              <a:rPr lang="en-US" altLang="zh-TW" dirty="0" smtClean="0"/>
              <a:t>……….&gt;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PR75</a:t>
            </a:r>
            <a:r>
              <a:rPr lang="zh-TW" altLang="en-US" dirty="0" smtClean="0"/>
              <a:t>  </a:t>
            </a:r>
            <a:endParaRPr lang="zh-TW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省思與展望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412776"/>
            <a:ext cx="8153400" cy="4968552"/>
          </a:xfrm>
        </p:spPr>
        <p:txBody>
          <a:bodyPr>
            <a:normAutofit fontScale="92500" lnSpcReduction="10000"/>
          </a:bodyPr>
          <a:lstStyle/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本校推動的方式以全體達成</a:t>
            </a:r>
            <a:r>
              <a:rPr lang="en-US" altLang="zh-TW" b="1" dirty="0" err="1" smtClean="0">
                <a:latin typeface="標楷體" pitchFamily="65" charset="-120"/>
                <a:ea typeface="標楷體" pitchFamily="65" charset="-120"/>
              </a:rPr>
              <a:t>SH150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為目標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運動風氣有明顯改善。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在運動策略的推動上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是以全體適用為考量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並沒有特別針對體位不良的學生為對象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但仍可以發現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培養運動習慣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有助於學生長期自發性的成為運動愛好者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讓運動的效果體現在健康上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本校為中小型規模學校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樣本數雖較小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但相關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  數據仍證實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校方持續推動落實每日在校運動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分鐘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可以讓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體能好的依然繼續保持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體能差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的會逐步改善。 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484784"/>
            <a:ext cx="8153400" cy="2808312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花蓮縣鳳林校群</a:t>
            </a:r>
            <a:r>
              <a:rPr lang="en-US" altLang="zh-TW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TABATA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成果展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56183" y="620688"/>
            <a:ext cx="7172156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111</a:t>
            </a:r>
            <a:r>
              <a:rPr lang="zh-TW" alt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學年度健促鳳林校群健康體位成果</a:t>
            </a:r>
            <a:endParaRPr lang="en-US" altLang="zh-TW" sz="3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zh-TW" alt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創意</a:t>
            </a:r>
            <a:r>
              <a:rPr lang="en-US" altLang="zh-TW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TABATA</a:t>
            </a:r>
            <a:r>
              <a:rPr lang="zh-TW" alt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展演競賽</a:t>
            </a:r>
            <a:endParaRPr lang="en-US" altLang="zh-TW" sz="3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zh-TW" alt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E:\Users\Grace Shih\Desktop\TABATA照片1-150\TA-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7948" y="1703248"/>
            <a:ext cx="6634975" cy="44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8872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s\Grace Shih\Desktop\TABATA照片0504\TA-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4476"/>
            <a:ext cx="4320480" cy="25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Users\Grace Shih\Desktop\TABATA照片0504\TA-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390" y="2964963"/>
            <a:ext cx="3600400" cy="232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109334" y="797511"/>
            <a:ext cx="70567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時間</a:t>
            </a:r>
            <a:r>
              <a:rPr lang="en-US" altLang="zh-TW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:112</a:t>
            </a:r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年</a:t>
            </a:r>
            <a:r>
              <a:rPr lang="en-US" altLang="zh-TW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4</a:t>
            </a:r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月</a:t>
            </a:r>
            <a:r>
              <a:rPr lang="en-US" altLang="zh-TW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</a:t>
            </a:r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日</a:t>
            </a:r>
            <a:endParaRPr lang="en-US" altLang="zh-TW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地點</a:t>
            </a:r>
            <a:r>
              <a:rPr lang="en-US" altLang="zh-TW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</a:t>
            </a:r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鳳仁國小羽球館</a:t>
            </a:r>
            <a:endParaRPr lang="zh-TW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262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08174" y="4293096"/>
            <a:ext cx="727280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TW" altLang="en-US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指導單位</a:t>
            </a:r>
            <a:r>
              <a:rPr lang="en-US" altLang="zh-TW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</a:t>
            </a:r>
            <a:r>
              <a:rPr lang="zh-TW" altLang="en-US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花蓮縣政府教育處</a:t>
            </a:r>
            <a:endParaRPr lang="en-US" altLang="zh-TW" sz="28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zh-TW" altLang="en-US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   鳳林鎮公所</a:t>
            </a:r>
            <a:endParaRPr lang="en-US" altLang="zh-TW" sz="28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zh-TW" altLang="en-US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   慈濟大學黃森芳教授</a:t>
            </a:r>
            <a:endParaRPr lang="en-US" altLang="zh-TW" sz="28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zh-TW" altLang="en-US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主辦單位</a:t>
            </a:r>
            <a:r>
              <a:rPr lang="en-US" altLang="zh-TW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</a:t>
            </a:r>
            <a:r>
              <a:rPr lang="zh-TW" altLang="en-US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花蓮縣鳳林鎮鳳仁國小</a:t>
            </a:r>
            <a:endParaRPr lang="zh-TW" altLang="en-US" sz="2800" b="1" cap="all" spc="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4" name="Picture 2" descr="E:\Users\Grace Shih\Desktop\TABATA照片0504\TA-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5473093" cy="364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399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476672"/>
            <a:ext cx="8153400" cy="1224136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   在運動和飲食兩方面雙管齊下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r>
              <a:rPr lang="zh-TW" altLang="en-US" b="1" dirty="0" smtClean="0">
                <a:solidFill>
                  <a:srgbClr val="FF0000"/>
                </a:solidFill>
              </a:rPr>
              <a:t>全校運動時間調整</a:t>
            </a:r>
            <a:r>
              <a:rPr lang="en-US" altLang="zh-TW" b="1" dirty="0" smtClean="0">
                <a:solidFill>
                  <a:srgbClr val="FF0000"/>
                </a:solidFill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</a:rPr>
              <a:t>下學期將多一節課間活動時間</a:t>
            </a:r>
            <a:r>
              <a:rPr lang="en-US" altLang="zh-TW" b="1" dirty="0" smtClean="0">
                <a:solidFill>
                  <a:srgbClr val="FF0000"/>
                </a:solidFill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</a:rPr>
              <a:t>   </a:t>
            </a:r>
            <a:r>
              <a:rPr lang="zh-TW" altLang="en-US" b="1" dirty="0" smtClean="0">
                <a:solidFill>
                  <a:srgbClr val="FF0000"/>
                </a:solidFill>
              </a:rPr>
              <a:t>進行體能活動。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2.</a:t>
            </a:r>
            <a:r>
              <a:rPr lang="zh-TW" altLang="en-US" b="1" dirty="0" smtClean="0">
                <a:solidFill>
                  <a:srgbClr val="FF0000"/>
                </a:solidFill>
              </a:rPr>
              <a:t>每週幫肥胖兒童監測體重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3.</a:t>
            </a:r>
            <a:r>
              <a:rPr lang="zh-TW" altLang="en-US" b="1" dirty="0" smtClean="0">
                <a:solidFill>
                  <a:srgbClr val="FF0000"/>
                </a:solidFill>
              </a:rPr>
              <a:t>年度目標</a:t>
            </a:r>
            <a:r>
              <a:rPr lang="en-US" altLang="zh-TW" b="1" dirty="0" smtClean="0">
                <a:solidFill>
                  <a:srgbClr val="FF0000"/>
                </a:solidFill>
              </a:rPr>
              <a:t>:</a:t>
            </a:r>
            <a:r>
              <a:rPr lang="zh-TW" altLang="en-US" b="1" dirty="0" smtClean="0">
                <a:solidFill>
                  <a:srgbClr val="FF0000"/>
                </a:solidFill>
              </a:rPr>
              <a:t>肥胖率下降</a:t>
            </a:r>
            <a:r>
              <a:rPr lang="en-US" altLang="zh-TW" b="1" dirty="0" smtClean="0">
                <a:solidFill>
                  <a:srgbClr val="FF0000"/>
                </a:solidFill>
              </a:rPr>
              <a:t>10~20%,</a:t>
            </a:r>
            <a:r>
              <a:rPr lang="zh-TW" altLang="en-US" b="1" dirty="0" smtClean="0">
                <a:solidFill>
                  <a:srgbClr val="FF0000"/>
                </a:solidFill>
              </a:rPr>
              <a:t>心肺適能提升</a:t>
            </a:r>
            <a:r>
              <a:rPr lang="en-US" altLang="zh-TW" b="1" dirty="0" smtClean="0">
                <a:solidFill>
                  <a:srgbClr val="FF0000"/>
                </a:solidFill>
              </a:rPr>
              <a:t>10-20%</a:t>
            </a:r>
            <a:r>
              <a:rPr lang="zh-TW" altLang="en-US" b="1" dirty="0" smtClean="0">
                <a:solidFill>
                  <a:srgbClr val="FF0000"/>
                </a:solidFill>
              </a:rPr>
              <a:t>  </a:t>
            </a:r>
            <a:r>
              <a:rPr lang="en-US" altLang="zh-TW" b="1" dirty="0" smtClean="0">
                <a:solidFill>
                  <a:srgbClr val="FF0000"/>
                </a:solidFill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</a:rPr>
              <a:t>肥胖</a:t>
            </a:r>
            <a:r>
              <a:rPr lang="en-US" altLang="zh-TW" b="1" dirty="0" smtClean="0">
                <a:solidFill>
                  <a:srgbClr val="FF0000"/>
                </a:solidFill>
              </a:rPr>
              <a:t>17</a:t>
            </a:r>
            <a:r>
              <a:rPr lang="zh-TW" altLang="en-US" b="1" dirty="0" smtClean="0">
                <a:solidFill>
                  <a:srgbClr val="FF0000"/>
                </a:solidFill>
              </a:rPr>
              <a:t>人降到</a:t>
            </a:r>
            <a:r>
              <a:rPr lang="en-US" altLang="zh-TW" b="1" dirty="0" smtClean="0">
                <a:solidFill>
                  <a:srgbClr val="FF0000"/>
                </a:solidFill>
              </a:rPr>
              <a:t>13</a:t>
            </a:r>
            <a:r>
              <a:rPr lang="zh-TW" altLang="en-US" b="1" dirty="0" smtClean="0">
                <a:solidFill>
                  <a:srgbClr val="FF0000"/>
                </a:solidFill>
              </a:rPr>
              <a:t>人以下</a:t>
            </a:r>
            <a:r>
              <a:rPr lang="en-US" altLang="zh-TW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4.</a:t>
            </a:r>
            <a:r>
              <a:rPr lang="zh-TW" altLang="en-US" b="1" dirty="0" smtClean="0">
                <a:solidFill>
                  <a:srgbClr val="FF0000"/>
                </a:solidFill>
              </a:rPr>
              <a:t>期程</a:t>
            </a:r>
            <a:r>
              <a:rPr lang="en-US" altLang="zh-TW" b="1" dirty="0" smtClean="0">
                <a:solidFill>
                  <a:srgbClr val="FF0000"/>
                </a:solidFill>
              </a:rPr>
              <a:t>:</a:t>
            </a:r>
            <a:r>
              <a:rPr lang="zh-TW" altLang="en-US" b="1" dirty="0" smtClean="0">
                <a:solidFill>
                  <a:srgbClr val="FF0000"/>
                </a:solidFill>
              </a:rPr>
              <a:t>     </a:t>
            </a:r>
            <a:r>
              <a:rPr lang="en-US" altLang="zh-TW" b="1" dirty="0" smtClean="0">
                <a:solidFill>
                  <a:srgbClr val="FF0000"/>
                </a:solidFill>
              </a:rPr>
              <a:t>3</a:t>
            </a:r>
            <a:r>
              <a:rPr lang="zh-TW" altLang="en-US" b="1" dirty="0" smtClean="0">
                <a:solidFill>
                  <a:srgbClr val="FF0000"/>
                </a:solidFill>
              </a:rPr>
              <a:t>個月</a:t>
            </a:r>
            <a:r>
              <a:rPr lang="en-US" altLang="zh-TW" b="1" dirty="0" smtClean="0">
                <a:solidFill>
                  <a:srgbClr val="FF0000"/>
                </a:solidFill>
              </a:rPr>
              <a:t>(    2/14~    5/13)</a:t>
            </a:r>
            <a:endParaRPr lang="zh-TW" altLang="en-US" b="1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開場熱舞</a:t>
            </a:r>
            <a:r>
              <a:rPr lang="en-US" altLang="zh-TW" dirty="0" smtClean="0"/>
              <a:t>:</a:t>
            </a:r>
            <a:r>
              <a:rPr lang="zh-TW" altLang="en-US" dirty="0" smtClean="0"/>
              <a:t>鳳仁帶動跳</a:t>
            </a:r>
            <a:r>
              <a:rPr lang="en-US" altLang="zh-TW" dirty="0" smtClean="0"/>
              <a:t>WAKA </a:t>
            </a:r>
            <a:r>
              <a:rPr lang="en-US" altLang="zh-TW" dirty="0" err="1" smtClean="0"/>
              <a:t>WAKA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pic>
        <p:nvPicPr>
          <p:cNvPr id="4098" name="Picture 2" descr="E:\Users\Grace Shih\Desktop\TABATA照片0504\TA-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42920"/>
            <a:ext cx="7632848" cy="508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6730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/>
              <a:t>展演競賽相片集錦</a:t>
            </a:r>
            <a:r>
              <a:rPr lang="en-US" altLang="zh-TW" sz="4400" dirty="0" smtClean="0"/>
              <a:t>:</a:t>
            </a:r>
            <a:r>
              <a:rPr lang="zh-TW" altLang="en-US" sz="4400" dirty="0" smtClean="0"/>
              <a:t>   </a:t>
            </a:r>
            <a:r>
              <a:rPr lang="en-US" altLang="zh-TW" sz="4400" dirty="0" smtClean="0"/>
              <a:t>1</a:t>
            </a:r>
            <a:r>
              <a:rPr lang="zh-TW" altLang="en-US" sz="2800" dirty="0" smtClean="0"/>
              <a:t>號長橋國小</a:t>
            </a:r>
            <a:r>
              <a:rPr lang="en-US" altLang="zh-TW" sz="2800" dirty="0" smtClean="0"/>
              <a:t>//</a:t>
            </a:r>
            <a:r>
              <a:rPr lang="zh-TW" altLang="en-US" sz="2800" dirty="0" smtClean="0"/>
              <a:t>不累克胖</a:t>
            </a:r>
            <a:endParaRPr lang="zh-TW" alt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344816" cy="48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877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5400" dirty="0"/>
              <a:t>1</a:t>
            </a:r>
            <a:r>
              <a:rPr lang="zh-TW" altLang="en-US" sz="3600" dirty="0"/>
              <a:t>號長橋國小</a:t>
            </a:r>
            <a:r>
              <a:rPr lang="en-US" altLang="zh-TW" sz="3600" dirty="0"/>
              <a:t>//</a:t>
            </a:r>
            <a:r>
              <a:rPr lang="zh-TW" altLang="en-US" sz="3600" dirty="0"/>
              <a:t>不累克胖</a:t>
            </a:r>
            <a:endParaRPr lang="zh-TW" altLang="en-US" dirty="0"/>
          </a:p>
        </p:txBody>
      </p:sp>
      <p:pic>
        <p:nvPicPr>
          <p:cNvPr id="8194" name="Picture 2" descr="E:\Users\Grace Shih\Desktop\TABATA照片0504\TA-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600400" cy="239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Users\Grace Shih\Desktop\TABATA照片0504\TA-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44727"/>
            <a:ext cx="3720589" cy="24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Users\Grace Shih\Desktop\TABATA照片0504\TA-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4905"/>
            <a:ext cx="3528392" cy="235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Users\Grace Shih\Desktop\TABATA照片0504\TA-1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06834"/>
            <a:ext cx="4044562" cy="269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33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展演競賽相片集錦</a:t>
            </a:r>
            <a:r>
              <a:rPr lang="en-US" altLang="zh-TW" sz="2800" dirty="0"/>
              <a:t>:</a:t>
            </a:r>
            <a:r>
              <a:rPr lang="zh-TW" altLang="en-US" sz="2800" dirty="0"/>
              <a:t>   </a:t>
            </a:r>
            <a:r>
              <a:rPr lang="en-US" altLang="zh-TW" sz="2800" dirty="0"/>
              <a:t>2</a:t>
            </a:r>
            <a:r>
              <a:rPr lang="zh-TW" altLang="en-US" sz="2800" dirty="0"/>
              <a:t>號林榮國小</a:t>
            </a:r>
            <a:r>
              <a:rPr lang="en-US" altLang="zh-TW" sz="2800" dirty="0"/>
              <a:t>//</a:t>
            </a:r>
            <a:r>
              <a:rPr lang="zh-TW" altLang="en-US" sz="2800" dirty="0"/>
              <a:t>林榮</a:t>
            </a:r>
            <a:r>
              <a:rPr lang="en-US" altLang="zh-TW" sz="2800" dirty="0"/>
              <a:t>TABATA</a:t>
            </a:r>
            <a:endParaRPr lang="zh-TW" altLang="en-US" sz="2800" dirty="0"/>
          </a:p>
        </p:txBody>
      </p:sp>
      <p:pic>
        <p:nvPicPr>
          <p:cNvPr id="10242" name="Picture 2" descr="E:\Users\Grace Shih\Desktop\TABATA照片0504\TA-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04856" cy="513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45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   </a:t>
            </a:r>
            <a:r>
              <a:rPr lang="en-US" altLang="zh-TW" sz="4400" dirty="0" smtClean="0"/>
              <a:t>2</a:t>
            </a:r>
            <a:r>
              <a:rPr lang="zh-TW" altLang="en-US" sz="2800" dirty="0" smtClean="0"/>
              <a:t>號</a:t>
            </a:r>
            <a:r>
              <a:rPr lang="zh-TW" altLang="en-US" sz="2800" dirty="0"/>
              <a:t>林榮</a:t>
            </a:r>
            <a:r>
              <a:rPr lang="zh-TW" altLang="en-US" sz="2800" dirty="0" smtClean="0"/>
              <a:t>國小</a:t>
            </a:r>
            <a:r>
              <a:rPr lang="en-US" altLang="zh-TW" sz="2800" dirty="0" smtClean="0"/>
              <a:t>//</a:t>
            </a:r>
            <a:r>
              <a:rPr lang="zh-TW" altLang="en-US" sz="2800" dirty="0" smtClean="0"/>
              <a:t>林榮</a:t>
            </a:r>
            <a:r>
              <a:rPr lang="en-US" altLang="zh-TW" sz="2800" dirty="0" smtClean="0"/>
              <a:t>TABATA</a:t>
            </a:r>
            <a:endParaRPr lang="zh-TW" altLang="en-US" sz="2800" dirty="0"/>
          </a:p>
        </p:txBody>
      </p:sp>
      <p:pic>
        <p:nvPicPr>
          <p:cNvPr id="9218" name="Picture 2" descr="E:\Users\Grace Shih\Desktop\TABATA照片0504\TA-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1245225"/>
            <a:ext cx="4032448" cy="239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Users\Grace Shih\Desktop\TABATA照片0504\TA-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45225"/>
            <a:ext cx="4296653" cy="239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Users\Grace Shih\Desktop\TABATA照片0504\TA-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43" y="3645024"/>
            <a:ext cx="410525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Users\Grace Shih\Desktop\TABATA照片0504\TA-1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531" y="3789040"/>
            <a:ext cx="388391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724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展演競賽相片集錦</a:t>
            </a:r>
            <a:r>
              <a:rPr lang="en-US" altLang="zh-TW" sz="2800" dirty="0"/>
              <a:t>:</a:t>
            </a:r>
            <a:r>
              <a:rPr lang="zh-TW" altLang="en-US" sz="2800" dirty="0"/>
              <a:t>   </a:t>
            </a:r>
            <a:r>
              <a:rPr lang="en-US" altLang="zh-TW" sz="2800" dirty="0" smtClean="0"/>
              <a:t>3</a:t>
            </a:r>
            <a:r>
              <a:rPr lang="zh-TW" altLang="en-US" sz="2800" dirty="0" smtClean="0"/>
              <a:t>號</a:t>
            </a:r>
            <a:r>
              <a:rPr lang="zh-TW" altLang="en-US" sz="2800" dirty="0"/>
              <a:t>鳳林</a:t>
            </a:r>
            <a:r>
              <a:rPr lang="zh-TW" altLang="en-US" sz="2800" dirty="0" smtClean="0"/>
              <a:t>國小</a:t>
            </a:r>
            <a:r>
              <a:rPr lang="en-US" altLang="zh-TW" sz="2800" dirty="0" smtClean="0"/>
              <a:t>//</a:t>
            </a:r>
            <a:r>
              <a:rPr lang="zh-TW" altLang="en-US" sz="2800" dirty="0" smtClean="0"/>
              <a:t>舞蹈</a:t>
            </a:r>
            <a:r>
              <a:rPr lang="en-US" altLang="zh-TW" sz="2800" dirty="0" smtClean="0"/>
              <a:t>TABATA</a:t>
            </a:r>
            <a:endParaRPr lang="zh-TW" altLang="en-US" sz="2800" dirty="0"/>
          </a:p>
        </p:txBody>
      </p:sp>
      <p:pic>
        <p:nvPicPr>
          <p:cNvPr id="11266" name="Picture 2" descr="E:\Users\Grace Shih\Desktop\TABATA照片0504\TA-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064896" cy="47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7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/>
              <a:t>   </a:t>
            </a:r>
            <a:r>
              <a:rPr lang="en-US" altLang="zh-TW" sz="3600" dirty="0"/>
              <a:t>3</a:t>
            </a:r>
            <a:r>
              <a:rPr lang="zh-TW" altLang="en-US" sz="3600" dirty="0"/>
              <a:t>號鳳林國小</a:t>
            </a:r>
            <a:r>
              <a:rPr lang="en-US" altLang="zh-TW" sz="3600" dirty="0"/>
              <a:t>//</a:t>
            </a:r>
            <a:r>
              <a:rPr lang="zh-TW" altLang="en-US" sz="3600" dirty="0"/>
              <a:t>舞蹈</a:t>
            </a:r>
            <a:r>
              <a:rPr lang="en-US" altLang="zh-TW" sz="3600" dirty="0"/>
              <a:t>TABATA</a:t>
            </a:r>
            <a:endParaRPr lang="zh-TW" altLang="en-US" dirty="0"/>
          </a:p>
        </p:txBody>
      </p:sp>
      <p:pic>
        <p:nvPicPr>
          <p:cNvPr id="12290" name="Picture 2" descr="E:\Users\Grace Shih\Desktop\TABATA照片0504\TA-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346" y="1417227"/>
            <a:ext cx="3471598" cy="23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Users\Grace Shih\Desktop\TABATA照片0504\TA-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7229"/>
            <a:ext cx="3456384" cy="230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Users\Grace Shih\Desktop\TABATA照片0504\TA-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346" y="4051570"/>
            <a:ext cx="3650689" cy="24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Users\Grace Shih\Desktop\TABATA照片0504\TA-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5063" y="3923158"/>
            <a:ext cx="3783402" cy="252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297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展演競賽相片集錦</a:t>
            </a:r>
            <a:r>
              <a:rPr lang="en-US" altLang="zh-TW" sz="2400" dirty="0"/>
              <a:t>:</a:t>
            </a:r>
            <a:r>
              <a:rPr lang="zh-TW" altLang="en-US" sz="2400" dirty="0"/>
              <a:t>   </a:t>
            </a:r>
            <a:r>
              <a:rPr lang="en-US" altLang="zh-TW" sz="2400" dirty="0" smtClean="0"/>
              <a:t>4</a:t>
            </a:r>
            <a:r>
              <a:rPr lang="zh-TW" altLang="en-US" sz="2400" dirty="0" smtClean="0"/>
              <a:t>號</a:t>
            </a:r>
            <a:r>
              <a:rPr lang="zh-TW" altLang="en-US" sz="2400" dirty="0"/>
              <a:t>北</a:t>
            </a:r>
            <a:r>
              <a:rPr lang="zh-TW" altLang="en-US" sz="2400" dirty="0" smtClean="0"/>
              <a:t>林</a:t>
            </a:r>
            <a:r>
              <a:rPr lang="zh-TW" altLang="en-US" sz="2400" dirty="0"/>
              <a:t>國小</a:t>
            </a:r>
            <a:r>
              <a:rPr lang="en-US" altLang="zh-TW" sz="2400" dirty="0" smtClean="0"/>
              <a:t>//ALL FOR  LOV</a:t>
            </a:r>
            <a:r>
              <a:rPr lang="en-US" altLang="zh-TW" sz="2800" dirty="0" smtClean="0"/>
              <a:t>E</a:t>
            </a:r>
            <a:endParaRPr lang="zh-TW" altLang="en-US" sz="2800" dirty="0"/>
          </a:p>
        </p:txBody>
      </p:sp>
      <p:pic>
        <p:nvPicPr>
          <p:cNvPr id="13314" name="Picture 2" descr="E:\Users\Grace Shih\Desktop\TABATA照片0504\TA-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717687" cy="51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030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4</a:t>
            </a:r>
            <a:r>
              <a:rPr lang="zh-TW" altLang="en-US" sz="3600" dirty="0"/>
              <a:t>號北林國小</a:t>
            </a:r>
            <a:r>
              <a:rPr lang="en-US" altLang="zh-TW" sz="3600" dirty="0"/>
              <a:t>//ALL FOR  LOV</a:t>
            </a:r>
            <a:r>
              <a:rPr lang="en-US" altLang="zh-TW" sz="4000" dirty="0"/>
              <a:t>E</a:t>
            </a:r>
            <a:endParaRPr lang="zh-TW" altLang="en-US" dirty="0"/>
          </a:p>
        </p:txBody>
      </p:sp>
      <p:pic>
        <p:nvPicPr>
          <p:cNvPr id="14338" name="Picture 2" descr="E:\Users\Grace Shih\Desktop\TABATA照片0504\TA-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1340768"/>
            <a:ext cx="3667651" cy="23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Users\Grace Shih\Desktop\TABATA照片0504\TA-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4749"/>
            <a:ext cx="3767764" cy="25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Users\Grace Shih\Desktop\TABATA照片0504\TA-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309" y="3861048"/>
            <a:ext cx="3806910" cy="25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Users\Grace Shih\Desktop\TABATA照片0504\TA-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30637"/>
            <a:ext cx="4152595" cy="27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195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展演競賽相片集錦</a:t>
            </a:r>
            <a:r>
              <a:rPr lang="en-US" altLang="zh-TW" sz="2800" dirty="0"/>
              <a:t>:</a:t>
            </a:r>
            <a:r>
              <a:rPr lang="zh-TW" altLang="en-US" sz="2800" dirty="0"/>
              <a:t>   </a:t>
            </a:r>
            <a:r>
              <a:rPr lang="en-US" altLang="zh-TW" sz="2800" dirty="0" smtClean="0"/>
              <a:t>5</a:t>
            </a:r>
            <a:r>
              <a:rPr lang="zh-TW" altLang="en-US" sz="2800" dirty="0" smtClean="0"/>
              <a:t>號</a:t>
            </a:r>
            <a:r>
              <a:rPr lang="zh-TW" altLang="en-US" sz="2800" dirty="0"/>
              <a:t>南平中學</a:t>
            </a:r>
            <a:r>
              <a:rPr lang="en-US" altLang="zh-TW" sz="2800" dirty="0" smtClean="0"/>
              <a:t>//</a:t>
            </a:r>
            <a:r>
              <a:rPr lang="zh-TW" altLang="en-US" sz="2800" dirty="0" smtClean="0"/>
              <a:t>競技</a:t>
            </a:r>
            <a:r>
              <a:rPr lang="en-US" altLang="zh-TW" sz="2800" dirty="0" smtClean="0"/>
              <a:t>TABATA</a:t>
            </a:r>
            <a:endParaRPr lang="zh-TW" altLang="en-US" sz="2800" dirty="0"/>
          </a:p>
        </p:txBody>
      </p:sp>
      <p:pic>
        <p:nvPicPr>
          <p:cNvPr id="15362" name="Picture 2" descr="E:\Users\Grace Shih\Desktop\TABATA照片1-150\TA-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344816" cy="48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83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鳳仁健康體位之學校政策制定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906999" y="1916832"/>
            <a:ext cx="7408333" cy="3450696"/>
          </a:xfrm>
        </p:spPr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以簡明響亮的口號讓大家知道要努力的目標是甚麼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   躍動</a:t>
            </a:r>
            <a:r>
              <a:rPr lang="en-US" altLang="zh-TW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2022,</a:t>
            </a:r>
            <a:r>
              <a:rPr lang="zh-TW" altLang="en-US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鳳仁</a:t>
            </a:r>
            <a:r>
              <a:rPr lang="en-US" altLang="zh-TW" dirty="0" err="1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SH150,GO</a:t>
            </a:r>
            <a:r>
              <a:rPr lang="en-US" altLang="zh-TW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!”</a:t>
            </a:r>
            <a:r>
              <a:rPr lang="zh-TW" altLang="en-US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dirty="0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此政策須經健康衛生會議通過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凝聚共識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共同推動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4022732"/>
            <a:ext cx="2742628" cy="205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2100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5</a:t>
            </a:r>
            <a:r>
              <a:rPr lang="zh-TW" altLang="en-US" sz="3600" dirty="0"/>
              <a:t>號南平中學</a:t>
            </a:r>
            <a:r>
              <a:rPr lang="en-US" altLang="zh-TW" sz="3600" dirty="0"/>
              <a:t>//</a:t>
            </a:r>
            <a:r>
              <a:rPr lang="zh-TW" altLang="en-US" sz="3600" dirty="0"/>
              <a:t>競技</a:t>
            </a:r>
            <a:r>
              <a:rPr lang="en-US" altLang="zh-TW" sz="3600" dirty="0"/>
              <a:t>TABATA</a:t>
            </a:r>
            <a:endParaRPr lang="zh-TW" altLang="en-US" dirty="0"/>
          </a:p>
        </p:txBody>
      </p:sp>
      <p:pic>
        <p:nvPicPr>
          <p:cNvPr id="16386" name="Picture 2" descr="E:\Users\Grace Shih\Desktop\TABATA照片1-150\TA-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720463" cy="24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Users\Grace Shih\Desktop\TABATA照片1-150\TA-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8648" y="1340768"/>
            <a:ext cx="3720463" cy="24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Users\Grace Shih\Desktop\TABATA照片1-150\TA-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36" y="3895277"/>
            <a:ext cx="3824479" cy="254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E:\Users\Grace Shih\Desktop\TABATA照片1-150\TA-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8648" y="3820592"/>
            <a:ext cx="3720463" cy="24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51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 smtClean="0"/>
              <a:t>展演競賽相片集錦</a:t>
            </a:r>
            <a:r>
              <a:rPr lang="en-US" altLang="zh-TW" sz="2400" dirty="0" smtClean="0"/>
              <a:t>:</a:t>
            </a:r>
            <a:r>
              <a:rPr lang="zh-TW" altLang="en-US" sz="2400" dirty="0" smtClean="0"/>
              <a:t>   </a:t>
            </a:r>
            <a:r>
              <a:rPr lang="en-US" altLang="zh-TW" sz="2400" dirty="0" smtClean="0"/>
              <a:t>6</a:t>
            </a:r>
            <a:r>
              <a:rPr lang="zh-TW" altLang="en-US" sz="2400" dirty="0" smtClean="0"/>
              <a:t>號大榮國小</a:t>
            </a:r>
            <a:r>
              <a:rPr lang="en-US" altLang="zh-TW" sz="2400" dirty="0" smtClean="0"/>
              <a:t>//RUN </a:t>
            </a:r>
            <a:r>
              <a:rPr lang="en-US" altLang="zh-TW" sz="2400" dirty="0" err="1" smtClean="0"/>
              <a:t>RUN</a:t>
            </a:r>
            <a:r>
              <a:rPr lang="zh-TW" altLang="en-US" sz="2400" dirty="0" smtClean="0"/>
              <a:t>運動身體好</a:t>
            </a:r>
            <a:endParaRPr lang="zh-TW" altLang="en-US" sz="2400" dirty="0"/>
          </a:p>
        </p:txBody>
      </p:sp>
      <p:pic>
        <p:nvPicPr>
          <p:cNvPr id="17410" name="Picture 2" descr="E:\Users\Grace Shih\Desktop\TABATA照片1-150\TA-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268760"/>
            <a:ext cx="723821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554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6</a:t>
            </a:r>
            <a:r>
              <a:rPr lang="zh-TW" altLang="en-US" sz="3600" dirty="0"/>
              <a:t>號大榮國小</a:t>
            </a:r>
            <a:r>
              <a:rPr lang="en-US" altLang="zh-TW" sz="3600" dirty="0"/>
              <a:t>//RUN </a:t>
            </a:r>
            <a:r>
              <a:rPr lang="en-US" altLang="zh-TW" sz="3600" dirty="0" err="1"/>
              <a:t>RUN</a:t>
            </a:r>
            <a:r>
              <a:rPr lang="zh-TW" altLang="en-US" sz="3600" dirty="0"/>
              <a:t>運動身體好</a:t>
            </a:r>
            <a:endParaRPr lang="zh-TW" altLang="en-US" dirty="0"/>
          </a:p>
        </p:txBody>
      </p:sp>
      <p:pic>
        <p:nvPicPr>
          <p:cNvPr id="1026" name="Picture 2" descr="C:\Users\user\Desktop\大榮tabata\TA-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4105258" cy="2736304"/>
          </a:xfrm>
          <a:prstGeom prst="rect">
            <a:avLst/>
          </a:prstGeom>
          <a:noFill/>
        </p:spPr>
      </p:pic>
      <p:pic>
        <p:nvPicPr>
          <p:cNvPr id="1027" name="Picture 3" descr="C:\Users\user\Desktop\大榮tabata\TA-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911080" cy="2606878"/>
          </a:xfrm>
          <a:prstGeom prst="rect">
            <a:avLst/>
          </a:prstGeom>
          <a:noFill/>
        </p:spPr>
      </p:pic>
      <p:pic>
        <p:nvPicPr>
          <p:cNvPr id="1028" name="Picture 4" descr="C:\Users\user\Desktop\大榮tabata\TA-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77072"/>
            <a:ext cx="3960440" cy="2420888"/>
          </a:xfrm>
          <a:prstGeom prst="rect">
            <a:avLst/>
          </a:prstGeom>
          <a:noFill/>
        </p:spPr>
      </p:pic>
      <p:pic>
        <p:nvPicPr>
          <p:cNvPr id="1029" name="Picture 5" descr="C:\Users\user\Desktop\大榮tabata\TA-1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77072"/>
            <a:ext cx="4032448" cy="2420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16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2300" dirty="0"/>
              <a:t>展演競賽相片集錦</a:t>
            </a:r>
            <a:r>
              <a:rPr lang="en-US" altLang="zh-TW" sz="2300" dirty="0"/>
              <a:t>:</a:t>
            </a:r>
            <a:r>
              <a:rPr lang="zh-TW" altLang="en-US" sz="2300" dirty="0"/>
              <a:t>   </a:t>
            </a:r>
            <a:r>
              <a:rPr lang="en-US" altLang="zh-TW" sz="2300" dirty="0" smtClean="0"/>
              <a:t>7</a:t>
            </a:r>
            <a:r>
              <a:rPr lang="zh-TW" altLang="en-US" sz="2300" dirty="0" smtClean="0"/>
              <a:t>號</a:t>
            </a:r>
            <a:r>
              <a:rPr lang="zh-TW" altLang="en-US" sz="2300" dirty="0"/>
              <a:t>鳳仁</a:t>
            </a:r>
            <a:r>
              <a:rPr lang="zh-TW" altLang="en-US" sz="2300" dirty="0" smtClean="0"/>
              <a:t>國小</a:t>
            </a:r>
            <a:r>
              <a:rPr lang="en-US" altLang="zh-TW" sz="2300" dirty="0" smtClean="0"/>
              <a:t>//</a:t>
            </a:r>
            <a:r>
              <a:rPr lang="zh-TW" altLang="en-US" sz="2300" dirty="0" smtClean="0"/>
              <a:t>鳳仁一甲子</a:t>
            </a:r>
            <a:r>
              <a:rPr lang="en-US" altLang="zh-TW" sz="2300" dirty="0" smtClean="0"/>
              <a:t>,</a:t>
            </a:r>
            <a:r>
              <a:rPr lang="zh-TW" altLang="en-US" sz="2300" dirty="0" smtClean="0"/>
              <a:t>健康熱舞動一動</a:t>
            </a:r>
            <a:endParaRPr lang="zh-TW" altLang="en-US" sz="2300" dirty="0"/>
          </a:p>
        </p:txBody>
      </p:sp>
      <p:pic>
        <p:nvPicPr>
          <p:cNvPr id="18434" name="Picture 2" descr="E:\Users\Grace Shih\Desktop\TABATA照片1-150\TA-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34625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56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 dirty="0"/>
              <a:t>7</a:t>
            </a:r>
            <a:r>
              <a:rPr lang="zh-TW" altLang="en-US" sz="3600" dirty="0"/>
              <a:t>號鳳仁國小</a:t>
            </a:r>
            <a:r>
              <a:rPr lang="en-US" altLang="zh-TW" sz="3600" dirty="0"/>
              <a:t>//</a:t>
            </a:r>
            <a:r>
              <a:rPr lang="zh-TW" altLang="en-US" sz="3600" dirty="0"/>
              <a:t>鳳仁一甲子</a:t>
            </a:r>
            <a:r>
              <a:rPr lang="en-US" altLang="zh-TW" sz="3600" dirty="0"/>
              <a:t>,</a:t>
            </a:r>
            <a:r>
              <a:rPr lang="zh-TW" altLang="en-US" sz="3600" dirty="0"/>
              <a:t>健康熱舞動一動</a:t>
            </a:r>
            <a:endParaRPr lang="zh-TW" altLang="en-US" dirty="0"/>
          </a:p>
        </p:txBody>
      </p:sp>
      <p:pic>
        <p:nvPicPr>
          <p:cNvPr id="19458" name="Picture 2" descr="E:\Users\Grace Shih\Desktop\TABATA照片1-150\TA-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3816424" cy="254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Users\Grace Shih\Desktop\TABATA照片1-150\TA-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684564" cy="245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:\Users\Grace Shih\Desktop\TABATA照片1-150\TA-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81642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3758335" cy="245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3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 smtClean="0"/>
              <a:t>展演</a:t>
            </a:r>
            <a:r>
              <a:rPr lang="zh-TW" altLang="en-US" sz="2400" dirty="0"/>
              <a:t>競賽相片集錦</a:t>
            </a:r>
            <a:r>
              <a:rPr lang="en-US" altLang="zh-TW" sz="2400" dirty="0"/>
              <a:t>:</a:t>
            </a:r>
            <a:r>
              <a:rPr lang="zh-TW" altLang="en-US" sz="2400" dirty="0"/>
              <a:t>  </a:t>
            </a:r>
            <a:r>
              <a:rPr lang="en-US" altLang="zh-TW" sz="2400" dirty="0" smtClean="0"/>
              <a:t>8</a:t>
            </a:r>
            <a:r>
              <a:rPr lang="zh-TW" altLang="en-US" sz="2400" dirty="0" smtClean="0"/>
              <a:t>號鳳</a:t>
            </a:r>
            <a:r>
              <a:rPr lang="zh-TW" altLang="en-US" sz="2400" dirty="0"/>
              <a:t>林</a:t>
            </a:r>
            <a:r>
              <a:rPr lang="zh-TW" altLang="en-US" sz="2400" dirty="0" smtClean="0"/>
              <a:t>國中</a:t>
            </a:r>
            <a:r>
              <a:rPr lang="en-US" altLang="zh-TW" sz="2400" dirty="0" smtClean="0"/>
              <a:t>//</a:t>
            </a:r>
            <a:r>
              <a:rPr lang="zh-TW" altLang="en-US" sz="2400" dirty="0" smtClean="0"/>
              <a:t>  健康動</a:t>
            </a:r>
            <a:endParaRPr lang="zh-TW" altLang="en-US" sz="2400" dirty="0"/>
          </a:p>
        </p:txBody>
      </p:sp>
      <p:pic>
        <p:nvPicPr>
          <p:cNvPr id="20482" name="Picture 2" descr="E:\Users\Grace Shih\Desktop\TABATA照片1-150\TA-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007" y="1268760"/>
            <a:ext cx="7469385" cy="497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182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8</a:t>
            </a:r>
            <a:r>
              <a:rPr lang="zh-TW" altLang="en-US" sz="3600" dirty="0"/>
              <a:t>號鳳林國中</a:t>
            </a:r>
            <a:r>
              <a:rPr lang="en-US" altLang="zh-TW" sz="3600" dirty="0"/>
              <a:t>//</a:t>
            </a:r>
            <a:r>
              <a:rPr lang="zh-TW" altLang="en-US" sz="3600" dirty="0"/>
              <a:t>  健康動</a:t>
            </a:r>
            <a:endParaRPr lang="zh-TW" altLang="en-US" dirty="0"/>
          </a:p>
        </p:txBody>
      </p:sp>
      <p:pic>
        <p:nvPicPr>
          <p:cNvPr id="21506" name="Picture 2" descr="E:\Users\Grace Shih\Desktop\TABATA照片1-150\TA-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8791"/>
            <a:ext cx="3672408" cy="244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E:\Users\Grace Shih\Desktop\TABATA照片1-150\TA-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720462" cy="24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E:\Users\Grace Shih\Desktop\TABATA照片1-150\TA-0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263" y="3865125"/>
            <a:ext cx="3659705" cy="243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E:\Users\Grace Shih\Desktop\TABATA照片1-150\TA-0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5403" y="3876585"/>
            <a:ext cx="3718599" cy="247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820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頒獎</a:t>
            </a:r>
            <a:r>
              <a:rPr lang="en-US" altLang="zh-TW" b="1" dirty="0">
                <a:solidFill>
                  <a:srgbClr val="FF0000"/>
                </a:solidFill>
              </a:rPr>
              <a:t>:</a:t>
            </a:r>
            <a:r>
              <a:rPr lang="zh-TW" altLang="en-US" b="1" dirty="0">
                <a:solidFill>
                  <a:srgbClr val="FF0000"/>
                </a:solidFill>
              </a:rPr>
              <a:t>整體精神獎</a:t>
            </a:r>
            <a:r>
              <a:rPr lang="en-US" altLang="zh-TW" b="1" dirty="0" smtClean="0">
                <a:solidFill>
                  <a:srgbClr val="FF0000"/>
                </a:solidFill>
              </a:rPr>
              <a:t>//</a:t>
            </a:r>
            <a:r>
              <a:rPr lang="zh-TW" altLang="en-US" b="1" dirty="0" smtClean="0">
                <a:solidFill>
                  <a:srgbClr val="FF0000"/>
                </a:solidFill>
              </a:rPr>
              <a:t>大榮國小</a:t>
            </a:r>
            <a:endParaRPr lang="zh-TW" altLang="en-US" dirty="0"/>
          </a:p>
        </p:txBody>
      </p:sp>
      <p:pic>
        <p:nvPicPr>
          <p:cNvPr id="23554" name="Picture 2" descr="E:\Users\Grace Shih\Desktop\TABATA照片1-150\TA-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248128" cy="483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9514" y="570166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動作整齊、動作強度高、充滿笑容、聲音宏亮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9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頒獎</a:t>
            </a:r>
            <a:r>
              <a:rPr lang="en-US" altLang="zh-TW" b="1" dirty="0">
                <a:solidFill>
                  <a:srgbClr val="FF0000"/>
                </a:solidFill>
              </a:rPr>
              <a:t>:</a:t>
            </a:r>
            <a:r>
              <a:rPr lang="zh-TW" altLang="en-US" b="1" dirty="0">
                <a:solidFill>
                  <a:srgbClr val="FF0000"/>
                </a:solidFill>
              </a:rPr>
              <a:t>整體精神獎</a:t>
            </a:r>
            <a:r>
              <a:rPr lang="en-US" altLang="zh-TW" b="1" dirty="0" smtClean="0">
                <a:solidFill>
                  <a:srgbClr val="FF0000"/>
                </a:solidFill>
              </a:rPr>
              <a:t>//</a:t>
            </a:r>
            <a:r>
              <a:rPr lang="zh-TW" altLang="en-US" b="1" dirty="0" smtClean="0">
                <a:solidFill>
                  <a:srgbClr val="FF0000"/>
                </a:solidFill>
              </a:rPr>
              <a:t>鳳林國小</a:t>
            </a:r>
            <a:endParaRPr lang="zh-TW" altLang="en-US" dirty="0"/>
          </a:p>
        </p:txBody>
      </p:sp>
      <p:pic>
        <p:nvPicPr>
          <p:cNvPr id="24578" name="Picture 2" descr="E:\Users\Grace Shih\Desktop\TABATA照片1-150\TA-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248128" cy="483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75184" y="5925688"/>
            <a:ext cx="8496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</a:t>
            </a:r>
            <a:r>
              <a:rPr lang="en-US" altLang="zh-TW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動作到位、精神十足、運動量大、有達到運動效果</a:t>
            </a:r>
            <a:endParaRPr lang="zh-TW" altLang="en-US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32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活動圓滿完成</a:t>
            </a:r>
            <a:r>
              <a:rPr lang="en-US" altLang="zh-TW" dirty="0" smtClean="0">
                <a:solidFill>
                  <a:srgbClr val="FF0000"/>
                </a:solidFill>
              </a:rPr>
              <a:t>,</a:t>
            </a:r>
            <a:r>
              <a:rPr lang="zh-TW" altLang="en-US" dirty="0" smtClean="0">
                <a:solidFill>
                  <a:srgbClr val="FF0000"/>
                </a:solidFill>
              </a:rPr>
              <a:t>大合照</a:t>
            </a:r>
            <a:r>
              <a:rPr lang="en-US" altLang="zh-TW" dirty="0" smtClean="0">
                <a:solidFill>
                  <a:srgbClr val="FF0000"/>
                </a:solidFill>
              </a:rPr>
              <a:t>~~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30722" name="Picture 2" descr="E:\Users\Grace Shih\Desktop\TABATA照片1-150\TA-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84976" cy="535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639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課間</a:t>
            </a:r>
            <a:r>
              <a:rPr lang="zh-TW" altLang="en-US" dirty="0" smtClean="0">
                <a:solidFill>
                  <a:srgbClr val="FF0000"/>
                </a:solidFill>
              </a:rPr>
              <a:t>活動重新規劃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sz="quarter"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b="1" dirty="0" smtClean="0"/>
              <a:t>    一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  每天大下課</a:t>
            </a:r>
            <a:endParaRPr lang="en-US" altLang="zh-TW" b="1" dirty="0" smtClean="0"/>
          </a:p>
          <a:p>
            <a:r>
              <a:rPr lang="zh-TW" altLang="en-US" b="1" dirty="0" smtClean="0"/>
              <a:t>週一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   全校打掃時間</a:t>
            </a:r>
            <a:endParaRPr lang="en-US" altLang="zh-TW" b="1" dirty="0" smtClean="0"/>
          </a:p>
          <a:p>
            <a:r>
              <a:rPr lang="zh-TW" altLang="en-US" b="1" dirty="0" smtClean="0"/>
              <a:t>週二</a:t>
            </a:r>
            <a:r>
              <a:rPr lang="en-US" altLang="zh-TW" b="1" dirty="0" smtClean="0"/>
              <a:t>:</a:t>
            </a:r>
            <a:r>
              <a:rPr lang="zh-TW" altLang="en-US" b="1" dirty="0"/>
              <a:t>核心</a:t>
            </a:r>
            <a:r>
              <a:rPr lang="zh-TW" altLang="en-US" b="1" dirty="0" smtClean="0"/>
              <a:t>運動</a:t>
            </a:r>
            <a:r>
              <a:rPr lang="en-US" altLang="zh-TW" b="1" dirty="0" smtClean="0"/>
              <a:t>20</a:t>
            </a:r>
            <a:r>
              <a:rPr lang="zh-TW" altLang="en-US" b="1" dirty="0" smtClean="0"/>
              <a:t>分鐘</a:t>
            </a:r>
            <a:endParaRPr lang="en-US" altLang="zh-TW" b="1" dirty="0" smtClean="0"/>
          </a:p>
          <a:p>
            <a:r>
              <a:rPr lang="zh-TW" altLang="en-US" b="1" dirty="0" smtClean="0"/>
              <a:t>週三</a:t>
            </a:r>
            <a:r>
              <a:rPr lang="en-US" altLang="zh-TW" b="1" dirty="0" smtClean="0"/>
              <a:t>:</a:t>
            </a:r>
            <a:r>
              <a:rPr lang="zh-TW" altLang="en-US" b="1" dirty="0"/>
              <a:t>全校</a:t>
            </a:r>
            <a:r>
              <a:rPr lang="zh-TW" altLang="en-US" b="1" dirty="0" smtClean="0"/>
              <a:t>跳繩</a:t>
            </a:r>
            <a:r>
              <a:rPr lang="en-US" altLang="zh-TW" b="1" dirty="0" smtClean="0"/>
              <a:t>20</a:t>
            </a:r>
            <a:r>
              <a:rPr lang="zh-TW" altLang="en-US" b="1" dirty="0" smtClean="0"/>
              <a:t>分鐘</a:t>
            </a:r>
            <a:endParaRPr lang="en-US" altLang="zh-TW" b="1" dirty="0" smtClean="0"/>
          </a:p>
          <a:p>
            <a:r>
              <a:rPr lang="zh-TW" altLang="en-US" b="1" dirty="0" smtClean="0"/>
              <a:t>週四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核心運動</a:t>
            </a:r>
            <a:r>
              <a:rPr lang="en-US" altLang="zh-TW" b="1" dirty="0" smtClean="0"/>
              <a:t>20</a:t>
            </a:r>
            <a:r>
              <a:rPr lang="zh-TW" altLang="en-US" b="1" dirty="0" smtClean="0"/>
              <a:t>分鐘</a:t>
            </a:r>
            <a:endParaRPr lang="en-US" altLang="zh-TW" b="1" dirty="0" smtClean="0"/>
          </a:p>
          <a:p>
            <a:r>
              <a:rPr lang="zh-TW" altLang="en-US" b="1" dirty="0" smtClean="0"/>
              <a:t>週五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全校跳繩</a:t>
            </a:r>
            <a:r>
              <a:rPr lang="en-US" altLang="zh-TW" b="1" dirty="0" smtClean="0"/>
              <a:t>20</a:t>
            </a:r>
            <a:r>
              <a:rPr lang="zh-TW" altLang="en-US" b="1" dirty="0"/>
              <a:t>分鐘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二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 晨間運動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/>
              <a:t> </a:t>
            </a:r>
            <a:r>
              <a:rPr lang="zh-TW" altLang="en-US" b="1" dirty="0" smtClean="0"/>
              <a:t>     每天提早到校</a:t>
            </a:r>
            <a:r>
              <a:rPr lang="en-US" altLang="zh-TW" b="1" dirty="0" smtClean="0"/>
              <a:t>(7:30),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7:30~7:45 </a:t>
            </a:r>
            <a:r>
              <a:rPr lang="zh-TW" altLang="en-US" b="1" dirty="0" smtClean="0"/>
              <a:t>到操場活動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/>
              <a:t> </a:t>
            </a:r>
            <a:endParaRPr lang="zh-TW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9362814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94672" y="2967335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感謝聆聽</a:t>
            </a:r>
            <a:endParaRPr lang="zh-TW" alt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78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1446334"/>
          </a:xfrm>
        </p:spPr>
        <p:txBody>
          <a:bodyPr/>
          <a:lstStyle/>
          <a:p>
            <a:r>
              <a:rPr lang="zh-TW" altLang="en-US" dirty="0">
                <a:solidFill>
                  <a:srgbClr val="080808"/>
                </a:solidFill>
              </a:rPr>
              <a:t>不同體位與</a:t>
            </a:r>
            <a:r>
              <a:rPr lang="en-US" altLang="zh-TW" dirty="0">
                <a:solidFill>
                  <a:srgbClr val="080808"/>
                </a:solidFill>
              </a:rPr>
              <a:t>CRF</a:t>
            </a:r>
            <a:r>
              <a:rPr lang="zh-TW" altLang="en-US" dirty="0">
                <a:solidFill>
                  <a:srgbClr val="080808"/>
                </a:solidFill>
              </a:rPr>
              <a:t>程度學生</a:t>
            </a:r>
            <a:br>
              <a:rPr lang="zh-TW" altLang="en-US" dirty="0">
                <a:solidFill>
                  <a:srgbClr val="080808"/>
                </a:solidFill>
              </a:rPr>
            </a:br>
            <a:r>
              <a:rPr lang="zh-TW" altLang="en-US" dirty="0" smtClean="0">
                <a:solidFill>
                  <a:srgbClr val="080808"/>
                </a:solidFill>
              </a:rPr>
              <a:t>運動建議策略</a:t>
            </a:r>
            <a:endParaRPr lang="zh-TW" altLang="en-US" dirty="0">
              <a:solidFill>
                <a:srgbClr val="080808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r" defTabSz="912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787EB-4A59-4E5C-A81F-B208C97D8FB1}" type="slidenum">
              <a:rPr kumimoji="0" lang="en-US" altLang="zh-TW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itchFamily="18" charset="-120"/>
                <a:cs typeface="+mn-cs"/>
              </a:rPr>
              <a:pPr marL="0" marR="0" lvl="0" indent="0" algn="r" defTabSz="912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340919685"/>
              </p:ext>
            </p:extLst>
          </p:nvPr>
        </p:nvGraphicFramePr>
        <p:xfrm>
          <a:off x="611560" y="2060851"/>
          <a:ext cx="7992888" cy="432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009">
                  <a:extLst>
                    <a:ext uri="{9D8B030D-6E8A-4147-A177-3AD203B41FA5}">
                      <a16:colId xmlns="" xmlns:a16="http://schemas.microsoft.com/office/drawing/2014/main" val="2118562728"/>
                    </a:ext>
                  </a:extLst>
                </a:gridCol>
                <a:gridCol w="1223797">
                  <a:extLst>
                    <a:ext uri="{9D8B030D-6E8A-4147-A177-3AD203B41FA5}">
                      <a16:colId xmlns="" xmlns:a16="http://schemas.microsoft.com/office/drawing/2014/main" val="989385809"/>
                    </a:ext>
                  </a:extLst>
                </a:gridCol>
                <a:gridCol w="1502546">
                  <a:extLst>
                    <a:ext uri="{9D8B030D-6E8A-4147-A177-3AD203B41FA5}">
                      <a16:colId xmlns="" xmlns:a16="http://schemas.microsoft.com/office/drawing/2014/main" val="3488536417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3806082926"/>
                    </a:ext>
                  </a:extLst>
                </a:gridCol>
                <a:gridCol w="3240360">
                  <a:extLst>
                    <a:ext uri="{9D8B030D-6E8A-4147-A177-3AD203B41FA5}">
                      <a16:colId xmlns="" xmlns:a16="http://schemas.microsoft.com/office/drawing/2014/main" val="3916035223"/>
                    </a:ext>
                  </a:extLst>
                </a:gridCol>
              </a:tblGrid>
              <a:tr h="480053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80808"/>
                          </a:solidFill>
                        </a:rPr>
                        <a:t>體位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80808"/>
                          </a:solidFill>
                        </a:rPr>
                        <a:t>心肺適能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80808"/>
                          </a:solidFill>
                        </a:rPr>
                        <a:t>飲食策略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80808"/>
                          </a:solidFill>
                        </a:rPr>
                        <a:t>運動訓練策略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842343079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過瘦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增加飲食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阻力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04282604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2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過瘦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增加飲食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阻力、</a:t>
                      </a:r>
                      <a:r>
                        <a:rPr lang="en-US" altLang="zh-TW" sz="2400" dirty="0"/>
                        <a:t>HIIT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37858137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3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正常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維持飲食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維持運動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63905444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4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正常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維持飲食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有氧、</a:t>
                      </a:r>
                      <a:r>
                        <a:rPr lang="en-US" altLang="zh-TW" sz="2400" dirty="0"/>
                        <a:t>HIIT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36588949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5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過重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改善飲食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維持運動有氧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22885344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6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過重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改善飲食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有氧、</a:t>
                      </a:r>
                      <a:r>
                        <a:rPr lang="en-US" altLang="zh-TW" sz="2400" dirty="0"/>
                        <a:t>HIIT</a:t>
                      </a:r>
                      <a:r>
                        <a:rPr lang="zh-TW" altLang="en-US" sz="2400" dirty="0"/>
                        <a:t>、阻力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83043378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7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肥胖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改善飲食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維持運動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61201421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8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肥胖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改善飲食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有氧、</a:t>
                      </a:r>
                      <a:r>
                        <a:rPr lang="en-US" altLang="zh-TW" sz="2400" dirty="0"/>
                        <a:t>HIIT</a:t>
                      </a:r>
                      <a:r>
                        <a:rPr lang="zh-TW" altLang="en-US" sz="2400" dirty="0"/>
                        <a:t>、阻力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60167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0032515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將</a:t>
            </a:r>
            <a:r>
              <a:rPr lang="en-US" altLang="zh-TW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HIIT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與跳繩引入</a:t>
            </a:r>
            <a:r>
              <a:rPr lang="en-US" altLang="zh-TW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SH150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作為在校共同運動項目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不同體位學生在運動訓練的需求不同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但考慮到施行上人力物力的限制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 所以折中採用 </a:t>
            </a:r>
            <a:r>
              <a:rPr lang="en-US" altLang="zh-TW" sz="4400" dirty="0" err="1" smtClean="0">
                <a:latin typeface="標楷體" pitchFamily="65" charset="-120"/>
                <a:ea typeface="標楷體" pitchFamily="65" charset="-120"/>
              </a:rPr>
              <a:t>HIIT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高強度間歇運動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作為</a:t>
            </a:r>
            <a:r>
              <a:rPr lang="en-US" altLang="zh-TW" sz="4400" dirty="0" err="1" smtClean="0">
                <a:latin typeface="標楷體" pitchFamily="65" charset="-120"/>
                <a:ea typeface="標楷體" pitchFamily="65" charset="-120"/>
              </a:rPr>
              <a:t>SH150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在校運動項目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以提高學生的心肺適能做為第一考量</a:t>
            </a:r>
            <a:r>
              <a:rPr lang="zh-TW" altLang="en-US" sz="4400" dirty="0" smtClean="0"/>
              <a:t>。</a:t>
            </a:r>
            <a:endParaRPr lang="zh-TW" altLang="en-US" sz="4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1120</TotalTime>
  <Words>3225</Words>
  <Application>Microsoft Office PowerPoint</Application>
  <PresentationFormat>如螢幕大小 (4:3)</PresentationFormat>
  <Paragraphs>787</Paragraphs>
  <Slides>70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70</vt:i4>
      </vt:variant>
    </vt:vector>
  </HeadingPairs>
  <TitlesOfParts>
    <vt:vector size="71" baseType="lpstr">
      <vt:lpstr>中庸</vt:lpstr>
      <vt:lpstr>110~112學年度 花蓮縣鳳林鎮鳳仁國小 健康體位融入心肺適能輔助指標實施成果報告       </vt:lpstr>
      <vt:lpstr>本鎮校群在110學年 被指派做”健康體位”的背景</vt:lpstr>
      <vt:lpstr>110學年本校過重及超重兒童佔3成</vt:lpstr>
      <vt:lpstr>                 第  一    年           (六大範疇面面俱到)            </vt:lpstr>
      <vt:lpstr>   在運動和飲食兩方面雙管齊下 </vt:lpstr>
      <vt:lpstr>鳳仁健康體位之學校政策制定</vt:lpstr>
      <vt:lpstr>課間活動重新規劃</vt:lpstr>
      <vt:lpstr>不同體位與CRF程度學生 運動建議策略</vt:lpstr>
      <vt:lpstr>將HIIT與跳繩引入SH150 作為在校共同運動項目</vt:lpstr>
      <vt:lpstr>課間活動全校一起動照片</vt:lpstr>
      <vt:lpstr>投影片 11</vt:lpstr>
      <vt:lpstr>           物質環境的營造</vt:lpstr>
      <vt:lpstr>社會環境的營造</vt:lpstr>
      <vt:lpstr>           與社區合作</vt:lpstr>
      <vt:lpstr>              社區合作照片1</vt:lpstr>
      <vt:lpstr>              社區合作照片2</vt:lpstr>
      <vt:lpstr>六大範疇之”健康服務”</vt:lpstr>
      <vt:lpstr>                體育課教學調整</vt:lpstr>
      <vt:lpstr>              融入教學部分</vt:lpstr>
      <vt:lpstr>健康體位融入教學照片1</vt:lpstr>
      <vt:lpstr>健康體位融入教學照片2</vt:lpstr>
      <vt:lpstr>     第一年的檢討與觀察</vt:lpstr>
      <vt:lpstr> 第一年預期成效未達標 學生體位變化情形變化不大</vt:lpstr>
      <vt:lpstr>鳳仁國小過重及超重兒童實施正常體位策略後 心肺適能表現比較表 </vt:lpstr>
      <vt:lpstr>第一年 全校4-6年級心肺適能不良率為42.4%</vt:lpstr>
      <vt:lpstr>      第   二   年</vt:lpstr>
      <vt:lpstr>本校體位不良(含過輕過重超重兒童共18位占總人數30.5%:</vt:lpstr>
      <vt:lpstr> 第二年推行健康體位的重大轉折</vt:lpstr>
      <vt:lpstr>第二年本校推動提升心肺適能的做法:</vt:lpstr>
      <vt:lpstr>上學期與下學期相比鳳仁學童肥胖率略為下降</vt:lpstr>
      <vt:lpstr>BMI良好者之心肺適能表現亦多為良好</vt:lpstr>
      <vt:lpstr>BMI超標學童之心肺適能表現過半不理想 </vt:lpstr>
      <vt:lpstr>第二年 全校4-6年級心肺適能不良為15.3%</vt:lpstr>
      <vt:lpstr>第一年 全校4-6年級心肺適能不良率為42.4%</vt:lpstr>
      <vt:lpstr>觀察重點~~</vt:lpstr>
      <vt:lpstr>學生在校運動情形 (一):</vt:lpstr>
      <vt:lpstr>學生課間活動運動情形 (二):TABATA</vt:lpstr>
      <vt:lpstr>學生在校運動情形 (三):  羽球社團</vt:lpstr>
      <vt:lpstr>學生在校運動情形 (三):  軟網社團</vt:lpstr>
      <vt:lpstr>學生在校運動情形 (四):競賽活動</vt:lpstr>
      <vt:lpstr>投影片 41</vt:lpstr>
      <vt:lpstr>110-112六仁BMI 與CRF 對照表</vt:lpstr>
      <vt:lpstr> 實施後的觀察到的變化情形~</vt:lpstr>
      <vt:lpstr>  本校肥胖學童在加入運動策略後的變化</vt:lpstr>
      <vt:lpstr>省思與展望</vt:lpstr>
      <vt:lpstr>  111學年   花蓮縣鳳林校群TABATA成果展</vt:lpstr>
      <vt:lpstr>投影片 47</vt:lpstr>
      <vt:lpstr>投影片 48</vt:lpstr>
      <vt:lpstr>投影片 49</vt:lpstr>
      <vt:lpstr>開場熱舞:鳳仁帶動跳WAKA WAKA </vt:lpstr>
      <vt:lpstr>展演競賽相片集錦:   1號長橋國小//不累克胖</vt:lpstr>
      <vt:lpstr>1號長橋國小//不累克胖</vt:lpstr>
      <vt:lpstr>展演競賽相片集錦:   2號林榮國小//林榮TABATA</vt:lpstr>
      <vt:lpstr>   2號林榮國小//林榮TABATA</vt:lpstr>
      <vt:lpstr>展演競賽相片集錦:   3號鳳林國小//舞蹈TABATA</vt:lpstr>
      <vt:lpstr>   3號鳳林國小//舞蹈TABATA</vt:lpstr>
      <vt:lpstr>展演競賽相片集錦:   4號北林國小//ALL FOR  LOVE</vt:lpstr>
      <vt:lpstr>4號北林國小//ALL FOR  LOVE</vt:lpstr>
      <vt:lpstr>展演競賽相片集錦:   5號南平中學//競技TABATA</vt:lpstr>
      <vt:lpstr>5號南平中學//競技TABATA</vt:lpstr>
      <vt:lpstr>展演競賽相片集錦:   6號大榮國小//RUN RUN運動身體好</vt:lpstr>
      <vt:lpstr>6號大榮國小//RUN RUN運動身體好</vt:lpstr>
      <vt:lpstr>展演競賽相片集錦:   7號鳳仁國小//鳳仁一甲子,健康熱舞動一動</vt:lpstr>
      <vt:lpstr>7號鳳仁國小//鳳仁一甲子,健康熱舞動一動</vt:lpstr>
      <vt:lpstr>展演競賽相片集錦:  8號鳳林國中//  健康動</vt:lpstr>
      <vt:lpstr>8號鳳林國中//  健康動</vt:lpstr>
      <vt:lpstr>頒獎:整體精神獎//大榮國小</vt:lpstr>
      <vt:lpstr>頒獎:整體精神獎//鳳林國小</vt:lpstr>
      <vt:lpstr>活動圓滿完成,大合照~~</vt:lpstr>
      <vt:lpstr>投影片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110學年度鳳仁國小健康促進與衛生會議</dc:title>
  <dc:creator>user</dc:creator>
  <cp:lastModifiedBy>user</cp:lastModifiedBy>
  <cp:revision>104</cp:revision>
  <cp:lastPrinted>2022-05-24T09:46:50Z</cp:lastPrinted>
  <dcterms:created xsi:type="dcterms:W3CDTF">2022-01-14T00:27:03Z</dcterms:created>
  <dcterms:modified xsi:type="dcterms:W3CDTF">2024-01-22T08:39:44Z</dcterms:modified>
</cp:coreProperties>
</file>