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heme/themeOverride1.xml" ContentType="application/vnd.openxmlformats-officedocument.themeOverr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1700" r:id="rId2"/>
    <p:sldId id="1708" r:id="rId3"/>
    <p:sldId id="1707" r:id="rId4"/>
    <p:sldId id="1693" r:id="rId5"/>
    <p:sldId id="1696" r:id="rId6"/>
    <p:sldId id="1697" r:id="rId7"/>
    <p:sldId id="1504" r:id="rId8"/>
    <p:sldId id="1701" r:id="rId9"/>
    <p:sldId id="1345" r:id="rId10"/>
    <p:sldId id="1702" r:id="rId11"/>
    <p:sldId id="1653" r:id="rId12"/>
    <p:sldId id="1641" r:id="rId13"/>
    <p:sldId id="1703" r:id="rId14"/>
    <p:sldId id="649" r:id="rId15"/>
    <p:sldId id="1658" r:id="rId16"/>
    <p:sldId id="1647" r:id="rId17"/>
    <p:sldId id="1651" r:id="rId18"/>
    <p:sldId id="1667" r:id="rId19"/>
    <p:sldId id="1680" r:id="rId20"/>
    <p:sldId id="1639" r:id="rId21"/>
    <p:sldId id="1704" r:id="rId22"/>
    <p:sldId id="1716" r:id="rId23"/>
    <p:sldId id="1682" r:id="rId24"/>
    <p:sldId id="934" r:id="rId25"/>
    <p:sldId id="1456" r:id="rId26"/>
    <p:sldId id="1699" r:id="rId27"/>
    <p:sldId id="1717" r:id="rId28"/>
    <p:sldId id="516" r:id="rId29"/>
    <p:sldId id="257" r:id="rId30"/>
    <p:sldId id="1705" r:id="rId31"/>
    <p:sldId id="1684" r:id="rId32"/>
    <p:sldId id="1692" r:id="rId33"/>
    <p:sldId id="1685" r:id="rId34"/>
    <p:sldId id="1710" r:id="rId35"/>
    <p:sldId id="1686" r:id="rId36"/>
    <p:sldId id="1711" r:id="rId37"/>
    <p:sldId id="1687" r:id="rId38"/>
    <p:sldId id="1712" r:id="rId39"/>
    <p:sldId id="1688" r:id="rId40"/>
    <p:sldId id="1713" r:id="rId41"/>
    <p:sldId id="1689" r:id="rId42"/>
    <p:sldId id="1714" r:id="rId43"/>
    <p:sldId id="1690" r:id="rId44"/>
    <p:sldId id="1715" r:id="rId45"/>
    <p:sldId id="1418" r:id="rId46"/>
    <p:sldId id="1706" r:id="rId47"/>
  </p:sldIdLst>
  <p:sldSz cx="12192000" cy="6858000"/>
  <p:notesSz cx="6858000" cy="91440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lvia de Ruiter" initials="SdR" lastIdx="1" clrIdx="0">
    <p:extLst>
      <p:ext uri="{19B8F6BF-5375-455C-9EA6-DF929625EA0E}">
        <p15:presenceInfo xmlns:p15="http://schemas.microsoft.com/office/powerpoint/2012/main" userId="c6eb3392d066f2d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5AFF"/>
    <a:srgbClr val="02427C"/>
    <a:srgbClr val="264378"/>
    <a:srgbClr val="D4D9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98" autoAdjust="0"/>
    <p:restoredTop sz="94660"/>
  </p:normalViewPr>
  <p:slideViewPr>
    <p:cSldViewPr snapToGrid="0">
      <p:cViewPr>
        <p:scale>
          <a:sx n="60" d="100"/>
          <a:sy n="60" d="100"/>
        </p:scale>
        <p:origin x="252" y="216"/>
      </p:cViewPr>
      <p:guideLst/>
    </p:cSldViewPr>
  </p:slideViewPr>
  <p:notesTextViewPr>
    <p:cViewPr>
      <p:scale>
        <a:sx n="1" d="1"/>
        <a:sy n="1" d="1"/>
      </p:scale>
      <p:origin x="0" y="0"/>
    </p:cViewPr>
  </p:notesTextViewPr>
  <p:sorterViewPr>
    <p:cViewPr>
      <p:scale>
        <a:sx n="150" d="100"/>
        <a:sy n="150" d="100"/>
      </p:scale>
      <p:origin x="0" y="-16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ABF1384-3652-054C-8188-CE0E2D95A54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86E7E444-C97E-984E-B7E0-B2687E87DB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EFDC5C-0B12-E54D-8A12-3BA8411C27EE}" type="datetimeFigureOut">
              <a:rPr lang="fr-FR" smtClean="0"/>
              <a:t>20/10/2022</a:t>
            </a:fld>
            <a:endParaRPr lang="fr-FR"/>
          </a:p>
        </p:txBody>
      </p:sp>
      <p:sp>
        <p:nvSpPr>
          <p:cNvPr id="4" name="Espace réservé du pied de page 3">
            <a:extLst>
              <a:ext uri="{FF2B5EF4-FFF2-40B4-BE49-F238E27FC236}">
                <a16:creationId xmlns:a16="http://schemas.microsoft.com/office/drawing/2014/main" id="{19CCA69A-FD18-6C46-907C-0F54C38743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9B49EBC-6332-8245-8CB5-BF3D4502B53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6271A61-4AF1-2543-8750-26D68BC15301}" type="slidenum">
              <a:rPr lang="fr-FR" smtClean="0"/>
              <a:t>‹#›</a:t>
            </a:fld>
            <a:endParaRPr lang="fr-FR"/>
          </a:p>
        </p:txBody>
      </p:sp>
    </p:spTree>
    <p:extLst>
      <p:ext uri="{BB962C8B-B14F-4D97-AF65-F5344CB8AC3E}">
        <p14:creationId xmlns:p14="http://schemas.microsoft.com/office/powerpoint/2010/main" val="2009002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427B9D-9530-A44E-B9D3-274CB791BBC0}" type="datetimeFigureOut">
              <a:rPr lang="fr-FR" smtClean="0"/>
              <a:t>20/10/2022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159977-DEAC-5241-89DF-BB6D2208E2A2}" type="slidenum">
              <a:rPr lang="fr-FR" smtClean="0"/>
              <a:t>‹#›</a:t>
            </a:fld>
            <a:endParaRPr lang="fr-FR"/>
          </a:p>
        </p:txBody>
      </p:sp>
    </p:spTree>
    <p:extLst>
      <p:ext uri="{BB962C8B-B14F-4D97-AF65-F5344CB8AC3E}">
        <p14:creationId xmlns:p14="http://schemas.microsoft.com/office/powerpoint/2010/main" val="254214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F4A4F0-F7E1-450D-8094-13A7C1508518}" type="slidenum">
              <a:rPr lang="en-US" smtClean="0"/>
              <a:pPr/>
              <a:t>28</a:t>
            </a:fld>
            <a:endParaRPr lang="en-US" dirty="0"/>
          </a:p>
        </p:txBody>
      </p:sp>
    </p:spTree>
    <p:extLst>
      <p:ext uri="{BB962C8B-B14F-4D97-AF65-F5344CB8AC3E}">
        <p14:creationId xmlns:p14="http://schemas.microsoft.com/office/powerpoint/2010/main" val="3227514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7A102-DC9B-4E28-8309-A4033286DA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B75A2D-DC9B-48B5-A007-034C7E4DED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AD64DB9-B141-4BE0-A2A4-037545C2C342}"/>
              </a:ext>
            </a:extLst>
          </p:cNvPr>
          <p:cNvSpPr>
            <a:spLocks noGrp="1"/>
          </p:cNvSpPr>
          <p:nvPr>
            <p:ph type="dt" sz="half" idx="10"/>
          </p:nvPr>
        </p:nvSpPr>
        <p:spPr/>
        <p:txBody>
          <a:bodyPr/>
          <a:lstStyle/>
          <a:p>
            <a:fld id="{52713DC9-3F18-4AB9-80E6-F96EDE152324}" type="datetimeFigureOut">
              <a:rPr lang="en-GB" smtClean="0"/>
              <a:t>20/10/2022</a:t>
            </a:fld>
            <a:endParaRPr lang="en-GB"/>
          </a:p>
        </p:txBody>
      </p:sp>
      <p:sp>
        <p:nvSpPr>
          <p:cNvPr id="5" name="Footer Placeholder 4">
            <a:extLst>
              <a:ext uri="{FF2B5EF4-FFF2-40B4-BE49-F238E27FC236}">
                <a16:creationId xmlns:a16="http://schemas.microsoft.com/office/drawing/2014/main" id="{B5DEDCA8-3190-4E03-AAFA-158600E57D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21B32B-4DCC-4A9D-B42C-41A7EC1E80BE}"/>
              </a:ext>
            </a:extLst>
          </p:cNvPr>
          <p:cNvSpPr>
            <a:spLocks noGrp="1"/>
          </p:cNvSpPr>
          <p:nvPr>
            <p:ph type="sldNum" sz="quarter" idx="12"/>
          </p:nvPr>
        </p:nvSpPr>
        <p:spPr/>
        <p:txBody>
          <a:bodyPr/>
          <a:lstStyle/>
          <a:p>
            <a:fld id="{4A0DB3B2-A60D-4B5A-B2E9-71B24255D675}" type="slidenum">
              <a:rPr lang="en-GB" smtClean="0"/>
              <a:t>‹#›</a:t>
            </a:fld>
            <a:endParaRPr lang="en-GB"/>
          </a:p>
        </p:txBody>
      </p:sp>
    </p:spTree>
    <p:extLst>
      <p:ext uri="{BB962C8B-B14F-4D97-AF65-F5344CB8AC3E}">
        <p14:creationId xmlns:p14="http://schemas.microsoft.com/office/powerpoint/2010/main" val="107589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D751C-26BB-41C3-BEA2-A195E1259F7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41B6C9-9EB5-4AD8-B178-7ED13FC12D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C4E04A-32D3-42A4-9368-7128938067F1}"/>
              </a:ext>
            </a:extLst>
          </p:cNvPr>
          <p:cNvSpPr>
            <a:spLocks noGrp="1"/>
          </p:cNvSpPr>
          <p:nvPr>
            <p:ph type="dt" sz="half" idx="10"/>
          </p:nvPr>
        </p:nvSpPr>
        <p:spPr/>
        <p:txBody>
          <a:bodyPr/>
          <a:lstStyle/>
          <a:p>
            <a:fld id="{52713DC9-3F18-4AB9-80E6-F96EDE152324}" type="datetimeFigureOut">
              <a:rPr lang="en-GB" smtClean="0"/>
              <a:t>20/10/2022</a:t>
            </a:fld>
            <a:endParaRPr lang="en-GB"/>
          </a:p>
        </p:txBody>
      </p:sp>
      <p:sp>
        <p:nvSpPr>
          <p:cNvPr id="5" name="Footer Placeholder 4">
            <a:extLst>
              <a:ext uri="{FF2B5EF4-FFF2-40B4-BE49-F238E27FC236}">
                <a16:creationId xmlns:a16="http://schemas.microsoft.com/office/drawing/2014/main" id="{DBD09C9C-ABF0-40C3-BE13-510AFFA6A4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DD3CA9-A70B-448C-9C89-D815EE3FEBC7}"/>
              </a:ext>
            </a:extLst>
          </p:cNvPr>
          <p:cNvSpPr>
            <a:spLocks noGrp="1"/>
          </p:cNvSpPr>
          <p:nvPr>
            <p:ph type="sldNum" sz="quarter" idx="12"/>
          </p:nvPr>
        </p:nvSpPr>
        <p:spPr/>
        <p:txBody>
          <a:bodyPr/>
          <a:lstStyle/>
          <a:p>
            <a:fld id="{4A0DB3B2-A60D-4B5A-B2E9-71B24255D675}" type="slidenum">
              <a:rPr lang="en-GB" smtClean="0"/>
              <a:t>‹#›</a:t>
            </a:fld>
            <a:endParaRPr lang="en-GB"/>
          </a:p>
        </p:txBody>
      </p:sp>
    </p:spTree>
    <p:extLst>
      <p:ext uri="{BB962C8B-B14F-4D97-AF65-F5344CB8AC3E}">
        <p14:creationId xmlns:p14="http://schemas.microsoft.com/office/powerpoint/2010/main" val="1233611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228A07-5978-4236-851D-6AA077A02A5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78D880-DBF4-4B9C-B2EA-FC1253F220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D58D3A-1E52-4914-895A-66D74B82C657}"/>
              </a:ext>
            </a:extLst>
          </p:cNvPr>
          <p:cNvSpPr>
            <a:spLocks noGrp="1"/>
          </p:cNvSpPr>
          <p:nvPr>
            <p:ph type="dt" sz="half" idx="10"/>
          </p:nvPr>
        </p:nvSpPr>
        <p:spPr/>
        <p:txBody>
          <a:bodyPr/>
          <a:lstStyle/>
          <a:p>
            <a:fld id="{52713DC9-3F18-4AB9-80E6-F96EDE152324}" type="datetimeFigureOut">
              <a:rPr lang="en-GB" smtClean="0"/>
              <a:t>20/10/2022</a:t>
            </a:fld>
            <a:endParaRPr lang="en-GB"/>
          </a:p>
        </p:txBody>
      </p:sp>
      <p:sp>
        <p:nvSpPr>
          <p:cNvPr id="5" name="Footer Placeholder 4">
            <a:extLst>
              <a:ext uri="{FF2B5EF4-FFF2-40B4-BE49-F238E27FC236}">
                <a16:creationId xmlns:a16="http://schemas.microsoft.com/office/drawing/2014/main" id="{2D1EE4AE-8B2A-4828-B6C9-62B55A1461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28A2AE-49A9-47BF-B065-F34CC4DFB8D3}"/>
              </a:ext>
            </a:extLst>
          </p:cNvPr>
          <p:cNvSpPr>
            <a:spLocks noGrp="1"/>
          </p:cNvSpPr>
          <p:nvPr>
            <p:ph type="sldNum" sz="quarter" idx="12"/>
          </p:nvPr>
        </p:nvSpPr>
        <p:spPr/>
        <p:txBody>
          <a:bodyPr/>
          <a:lstStyle/>
          <a:p>
            <a:fld id="{4A0DB3B2-A60D-4B5A-B2E9-71B24255D675}" type="slidenum">
              <a:rPr lang="en-GB" smtClean="0"/>
              <a:t>‹#›</a:t>
            </a:fld>
            <a:endParaRPr lang="en-GB"/>
          </a:p>
        </p:txBody>
      </p:sp>
    </p:spTree>
    <p:extLst>
      <p:ext uri="{BB962C8B-B14F-4D97-AF65-F5344CB8AC3E}">
        <p14:creationId xmlns:p14="http://schemas.microsoft.com/office/powerpoint/2010/main" val="2049231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ab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7821C45-9C17-4B09-A58B-94A9B8A2058C}"/>
              </a:ext>
            </a:extLst>
          </p:cNvPr>
          <p:cNvSpPr/>
          <p:nvPr userDrawn="1"/>
        </p:nvSpPr>
        <p:spPr>
          <a:xfrm>
            <a:off x="0" y="6336080"/>
            <a:ext cx="12192000" cy="521921"/>
          </a:xfrm>
          <a:prstGeom prst="rect">
            <a:avLst/>
          </a:prstGeom>
          <a:gradFill flip="none" rotWithShape="1">
            <a:gsLst>
              <a:gs pos="0">
                <a:srgbClr val="004983"/>
              </a:gs>
              <a:gs pos="100000">
                <a:srgbClr val="0077D4"/>
              </a:gs>
            </a:gsLst>
            <a:lin ang="135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B7D9E65D-2E58-4CF1-80D7-A1321325AF62}"/>
              </a:ext>
            </a:extLst>
          </p:cNvPr>
          <p:cNvSpPr/>
          <p:nvPr userDrawn="1"/>
        </p:nvSpPr>
        <p:spPr>
          <a:xfrm>
            <a:off x="-1065" y="28"/>
            <a:ext cx="12191997" cy="758619"/>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21" name="Title 1">
            <a:extLst>
              <a:ext uri="{FF2B5EF4-FFF2-40B4-BE49-F238E27FC236}">
                <a16:creationId xmlns:a16="http://schemas.microsoft.com/office/drawing/2014/main" id="{E49AEBCB-52F6-45B2-A57F-885004950E1E}"/>
              </a:ext>
            </a:extLst>
          </p:cNvPr>
          <p:cNvSpPr>
            <a:spLocks noGrp="1"/>
          </p:cNvSpPr>
          <p:nvPr>
            <p:ph type="ctrTitle" hasCustomPrompt="1"/>
          </p:nvPr>
        </p:nvSpPr>
        <p:spPr>
          <a:xfrm>
            <a:off x="420894" y="151609"/>
            <a:ext cx="11350193" cy="455408"/>
          </a:xfrm>
          <a:prstGeom prst="rect">
            <a:avLst/>
          </a:prstGeom>
        </p:spPr>
        <p:txBody>
          <a:bodyPr lIns="0" tIns="0" rIns="0" bIns="0"/>
          <a:lstStyle>
            <a:lvl1pPr algn="l">
              <a:lnSpc>
                <a:spcPts val="2775"/>
              </a:lnSpc>
              <a:defRPr sz="2400">
                <a:solidFill>
                  <a:schemeClr val="bg1"/>
                </a:solidFill>
              </a:defRPr>
            </a:lvl1pPr>
          </a:lstStyle>
          <a:p>
            <a:r>
              <a:rPr lang="en-GB" dirty="0"/>
              <a:t>Insert title of the slide</a:t>
            </a:r>
            <a:endParaRPr lang="en-US" dirty="0"/>
          </a:p>
        </p:txBody>
      </p:sp>
      <p:sp>
        <p:nvSpPr>
          <p:cNvPr id="23" name="Text Placeholder 2">
            <a:extLst>
              <a:ext uri="{FF2B5EF4-FFF2-40B4-BE49-F238E27FC236}">
                <a16:creationId xmlns:a16="http://schemas.microsoft.com/office/drawing/2014/main" id="{57C7FD5E-15F4-43A5-8E6C-29529CD2A767}"/>
              </a:ext>
            </a:extLst>
          </p:cNvPr>
          <p:cNvSpPr>
            <a:spLocks noGrp="1"/>
          </p:cNvSpPr>
          <p:nvPr>
            <p:ph type="body" sz="quarter" idx="16"/>
          </p:nvPr>
        </p:nvSpPr>
        <p:spPr>
          <a:xfrm>
            <a:off x="420879" y="959562"/>
            <a:ext cx="11350208" cy="971789"/>
          </a:xfrm>
          <a:prstGeom prst="rect">
            <a:avLst/>
          </a:prstGeom>
          <a:effectLst/>
        </p:spPr>
        <p:txBody>
          <a:bodyPr/>
          <a:lstStyle>
            <a:lvl1pPr marL="0" indent="0" algn="l">
              <a:buClr>
                <a:srgbClr val="024A84"/>
              </a:buClr>
              <a:buFont typeface="Arial" panose="020B0604020202020204" pitchFamily="34" charset="0"/>
              <a:buNone/>
              <a:defRPr sz="1350" b="1">
                <a:solidFill>
                  <a:schemeClr val="bg2">
                    <a:lumMod val="10000"/>
                  </a:schemeClr>
                </a:solidFill>
              </a:defRPr>
            </a:lvl1pPr>
            <a:lvl2pPr marL="0" indent="0" algn="l">
              <a:buClr>
                <a:srgbClr val="024A84"/>
              </a:buClr>
              <a:buFont typeface="Arial" panose="020B0604020202020204" pitchFamily="34" charset="0"/>
              <a:buNone/>
              <a:defRPr sz="1050" b="1">
                <a:solidFill>
                  <a:srgbClr val="0077D4"/>
                </a:solidFill>
              </a:defRPr>
            </a:lvl2pPr>
            <a:lvl3pPr marL="0" indent="0" algn="l">
              <a:buClr>
                <a:srgbClr val="024A84"/>
              </a:buClr>
              <a:buFont typeface="Arial" panose="020B0604020202020204" pitchFamily="34" charset="0"/>
              <a:buNone/>
              <a:defRPr sz="900"/>
            </a:lvl3pPr>
            <a:lvl4pPr marL="1199970" indent="-171426" algn="just">
              <a:buClr>
                <a:srgbClr val="024A84"/>
              </a:buClr>
              <a:buFont typeface="Arial" panose="020B0604020202020204" pitchFamily="34" charset="0"/>
              <a:buChar char="•"/>
              <a:defRPr sz="825"/>
            </a:lvl4pPr>
            <a:lvl5pPr marL="1542818" indent="-171426" algn="just">
              <a:buClr>
                <a:srgbClr val="024A84"/>
              </a:buClr>
              <a:buFont typeface="Arial" panose="020B0604020202020204" pitchFamily="34" charset="0"/>
              <a:buChar char="•"/>
              <a:defRPr sz="750"/>
            </a:lvl5pPr>
          </a:lstStyle>
          <a:p>
            <a:pPr lvl="0"/>
            <a:r>
              <a:rPr lang="en-US" dirty="0"/>
              <a:t>Edit Master text styles</a:t>
            </a:r>
          </a:p>
          <a:p>
            <a:pPr lvl="1"/>
            <a:r>
              <a:rPr lang="en-US" dirty="0"/>
              <a:t>Second level</a:t>
            </a:r>
          </a:p>
          <a:p>
            <a:pPr lvl="2"/>
            <a:r>
              <a:rPr lang="en-US" dirty="0"/>
              <a:t>Third level</a:t>
            </a:r>
          </a:p>
          <a:p>
            <a:pPr lvl="2"/>
            <a:endParaRPr lang="en-US" dirty="0"/>
          </a:p>
        </p:txBody>
      </p:sp>
      <p:sp>
        <p:nvSpPr>
          <p:cNvPr id="11" name="TextBox 24">
            <a:extLst>
              <a:ext uri="{FF2B5EF4-FFF2-40B4-BE49-F238E27FC236}">
                <a16:creationId xmlns:a16="http://schemas.microsoft.com/office/drawing/2014/main" id="{17336C9A-B076-4656-8BBA-963E90A9405C}"/>
              </a:ext>
            </a:extLst>
          </p:cNvPr>
          <p:cNvSpPr txBox="1"/>
          <p:nvPr userDrawn="1"/>
        </p:nvSpPr>
        <p:spPr>
          <a:xfrm>
            <a:off x="11602576" y="6552000"/>
            <a:ext cx="287024"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12" name="TextBox 24">
            <a:extLst>
              <a:ext uri="{FF2B5EF4-FFF2-40B4-BE49-F238E27FC236}">
                <a16:creationId xmlns:a16="http://schemas.microsoft.com/office/drawing/2014/main" id="{AA8FC206-02A5-43F9-849D-DC76261D0734}"/>
              </a:ext>
            </a:extLst>
          </p:cNvPr>
          <p:cNvSpPr txBox="1"/>
          <p:nvPr userDrawn="1"/>
        </p:nvSpPr>
        <p:spPr>
          <a:xfrm>
            <a:off x="11602576" y="6552000"/>
            <a:ext cx="287024"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15" name="Espace réservé du texte 4">
            <a:extLst>
              <a:ext uri="{FF2B5EF4-FFF2-40B4-BE49-F238E27FC236}">
                <a16:creationId xmlns:a16="http://schemas.microsoft.com/office/drawing/2014/main" id="{EEA29732-7844-43C8-8145-B8D9665017DA}"/>
              </a:ext>
            </a:extLst>
          </p:cNvPr>
          <p:cNvSpPr>
            <a:spLocks noGrp="1"/>
          </p:cNvSpPr>
          <p:nvPr>
            <p:ph type="body" sz="quarter" idx="14" hasCustomPrompt="1"/>
          </p:nvPr>
        </p:nvSpPr>
        <p:spPr>
          <a:xfrm>
            <a:off x="4467277" y="6488753"/>
            <a:ext cx="3255313" cy="223515"/>
          </a:xfrm>
          <a:prstGeom prst="rect">
            <a:avLst/>
          </a:prstGeom>
        </p:spPr>
        <p:txBody>
          <a:bodyPr/>
          <a:lstStyle>
            <a:lvl1pPr marL="0" indent="0" algn="ctr">
              <a:buNone/>
              <a:defRPr sz="900">
                <a:solidFill>
                  <a:schemeClr val="bg1"/>
                </a:solidFill>
              </a:defRPr>
            </a:lvl1pPr>
          </a:lstStyle>
          <a:p>
            <a:pPr lvl="0"/>
            <a:r>
              <a:rPr lang="fr-FR" dirty="0"/>
              <a:t>Insert the </a:t>
            </a:r>
            <a:r>
              <a:rPr lang="fr-FR" dirty="0" err="1"/>
              <a:t>title</a:t>
            </a:r>
            <a:r>
              <a:rPr lang="fr-FR" dirty="0"/>
              <a:t> of the </a:t>
            </a:r>
            <a:r>
              <a:rPr lang="fr-FR" dirty="0" err="1"/>
              <a:t>presentation</a:t>
            </a:r>
            <a:endParaRPr lang="fr-FR" dirty="0"/>
          </a:p>
        </p:txBody>
      </p:sp>
      <p:pic>
        <p:nvPicPr>
          <p:cNvPr id="19" name="Picture 37">
            <a:extLst>
              <a:ext uri="{FF2B5EF4-FFF2-40B4-BE49-F238E27FC236}">
                <a16:creationId xmlns:a16="http://schemas.microsoft.com/office/drawing/2014/main" id="{EF29920A-2CF8-4D2F-A667-D7E2664146D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49" y="6393179"/>
            <a:ext cx="1032052" cy="426150"/>
          </a:xfrm>
          <a:prstGeom prst="rect">
            <a:avLst/>
          </a:prstGeom>
        </p:spPr>
      </p:pic>
      <p:pic>
        <p:nvPicPr>
          <p:cNvPr id="14" name="Picture 13">
            <a:extLst>
              <a:ext uri="{FF2B5EF4-FFF2-40B4-BE49-F238E27FC236}">
                <a16:creationId xmlns:a16="http://schemas.microsoft.com/office/drawing/2014/main" id="{EDCD467B-48AB-498E-BE54-10717A06B5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2348" y="6340823"/>
            <a:ext cx="1175611" cy="537229"/>
          </a:xfrm>
          <a:prstGeom prst="rect">
            <a:avLst/>
          </a:prstGeom>
        </p:spPr>
      </p:pic>
      <p:pic>
        <p:nvPicPr>
          <p:cNvPr id="13" name="Picture 12">
            <a:extLst>
              <a:ext uri="{FF2B5EF4-FFF2-40B4-BE49-F238E27FC236}">
                <a16:creationId xmlns:a16="http://schemas.microsoft.com/office/drawing/2014/main" id="{B781BF78-F0ED-4E6E-B59D-6F0E0AB780C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92694" y="6385865"/>
            <a:ext cx="1786876" cy="483147"/>
          </a:xfrm>
          <a:prstGeom prst="rect">
            <a:avLst/>
          </a:prstGeom>
        </p:spPr>
      </p:pic>
    </p:spTree>
    <p:extLst>
      <p:ext uri="{BB962C8B-B14F-4D97-AF65-F5344CB8AC3E}">
        <p14:creationId xmlns:p14="http://schemas.microsoft.com/office/powerpoint/2010/main" val="2153001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ED6CD-9E72-42DD-AFB9-662CD8832B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00627C-8FF1-4028-AF73-262F62D8BB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A4200D-5BEF-4AA3-AE9E-43A90298E381}"/>
              </a:ext>
            </a:extLst>
          </p:cNvPr>
          <p:cNvSpPr>
            <a:spLocks noGrp="1"/>
          </p:cNvSpPr>
          <p:nvPr>
            <p:ph type="dt" sz="half" idx="10"/>
          </p:nvPr>
        </p:nvSpPr>
        <p:spPr/>
        <p:txBody>
          <a:bodyPr/>
          <a:lstStyle/>
          <a:p>
            <a:fld id="{52713DC9-3F18-4AB9-80E6-F96EDE152324}" type="datetimeFigureOut">
              <a:rPr lang="en-GB" smtClean="0"/>
              <a:t>20/10/2022</a:t>
            </a:fld>
            <a:endParaRPr lang="en-GB"/>
          </a:p>
        </p:txBody>
      </p:sp>
      <p:sp>
        <p:nvSpPr>
          <p:cNvPr id="5" name="Footer Placeholder 4">
            <a:extLst>
              <a:ext uri="{FF2B5EF4-FFF2-40B4-BE49-F238E27FC236}">
                <a16:creationId xmlns:a16="http://schemas.microsoft.com/office/drawing/2014/main" id="{98019E12-5247-421D-A733-BB6F9CBC2D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C780E0-FA3D-4FC2-9AEA-69878C974775}"/>
              </a:ext>
            </a:extLst>
          </p:cNvPr>
          <p:cNvSpPr>
            <a:spLocks noGrp="1"/>
          </p:cNvSpPr>
          <p:nvPr>
            <p:ph type="sldNum" sz="quarter" idx="12"/>
          </p:nvPr>
        </p:nvSpPr>
        <p:spPr/>
        <p:txBody>
          <a:bodyPr/>
          <a:lstStyle/>
          <a:p>
            <a:fld id="{4A0DB3B2-A60D-4B5A-B2E9-71B24255D675}" type="slidenum">
              <a:rPr lang="en-GB" smtClean="0"/>
              <a:t>‹#›</a:t>
            </a:fld>
            <a:endParaRPr lang="en-GB"/>
          </a:p>
        </p:txBody>
      </p:sp>
    </p:spTree>
    <p:extLst>
      <p:ext uri="{BB962C8B-B14F-4D97-AF65-F5344CB8AC3E}">
        <p14:creationId xmlns:p14="http://schemas.microsoft.com/office/powerpoint/2010/main" val="4143469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C320C-BDF3-4EEA-B832-AF63E59D23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D880056-B22A-44CB-B12B-41719B1BDB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9CC612-F397-4ED8-810A-4FB60AFEB0FA}"/>
              </a:ext>
            </a:extLst>
          </p:cNvPr>
          <p:cNvSpPr>
            <a:spLocks noGrp="1"/>
          </p:cNvSpPr>
          <p:nvPr>
            <p:ph type="dt" sz="half" idx="10"/>
          </p:nvPr>
        </p:nvSpPr>
        <p:spPr/>
        <p:txBody>
          <a:bodyPr/>
          <a:lstStyle/>
          <a:p>
            <a:fld id="{52713DC9-3F18-4AB9-80E6-F96EDE152324}" type="datetimeFigureOut">
              <a:rPr lang="en-GB" smtClean="0"/>
              <a:t>20/10/2022</a:t>
            </a:fld>
            <a:endParaRPr lang="en-GB"/>
          </a:p>
        </p:txBody>
      </p:sp>
      <p:sp>
        <p:nvSpPr>
          <p:cNvPr id="5" name="Footer Placeholder 4">
            <a:extLst>
              <a:ext uri="{FF2B5EF4-FFF2-40B4-BE49-F238E27FC236}">
                <a16:creationId xmlns:a16="http://schemas.microsoft.com/office/drawing/2014/main" id="{7A7CA6BF-47D7-4379-9251-9EBFBFC62A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BFF19E-A746-4F0A-A8A1-7BB723156448}"/>
              </a:ext>
            </a:extLst>
          </p:cNvPr>
          <p:cNvSpPr>
            <a:spLocks noGrp="1"/>
          </p:cNvSpPr>
          <p:nvPr>
            <p:ph type="sldNum" sz="quarter" idx="12"/>
          </p:nvPr>
        </p:nvSpPr>
        <p:spPr/>
        <p:txBody>
          <a:bodyPr/>
          <a:lstStyle/>
          <a:p>
            <a:fld id="{4A0DB3B2-A60D-4B5A-B2E9-71B24255D675}" type="slidenum">
              <a:rPr lang="en-GB" smtClean="0"/>
              <a:t>‹#›</a:t>
            </a:fld>
            <a:endParaRPr lang="en-GB"/>
          </a:p>
        </p:txBody>
      </p:sp>
    </p:spTree>
    <p:extLst>
      <p:ext uri="{BB962C8B-B14F-4D97-AF65-F5344CB8AC3E}">
        <p14:creationId xmlns:p14="http://schemas.microsoft.com/office/powerpoint/2010/main" val="3427226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0B915-E831-4886-A285-459C6051691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56F546-28A2-4F22-8714-EB6FFC0FE3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0BD08FF-606E-4282-B5A6-4E2361C426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EB6920A-2126-47BA-B180-EE496C434980}"/>
              </a:ext>
            </a:extLst>
          </p:cNvPr>
          <p:cNvSpPr>
            <a:spLocks noGrp="1"/>
          </p:cNvSpPr>
          <p:nvPr>
            <p:ph type="dt" sz="half" idx="10"/>
          </p:nvPr>
        </p:nvSpPr>
        <p:spPr/>
        <p:txBody>
          <a:bodyPr/>
          <a:lstStyle/>
          <a:p>
            <a:fld id="{52713DC9-3F18-4AB9-80E6-F96EDE152324}" type="datetimeFigureOut">
              <a:rPr lang="en-GB" smtClean="0"/>
              <a:t>20/10/2022</a:t>
            </a:fld>
            <a:endParaRPr lang="en-GB"/>
          </a:p>
        </p:txBody>
      </p:sp>
      <p:sp>
        <p:nvSpPr>
          <p:cNvPr id="6" name="Footer Placeholder 5">
            <a:extLst>
              <a:ext uri="{FF2B5EF4-FFF2-40B4-BE49-F238E27FC236}">
                <a16:creationId xmlns:a16="http://schemas.microsoft.com/office/drawing/2014/main" id="{CD34F567-0089-4AC3-BE6C-0E426B27C9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6672AA7-3D49-4FB3-AFD2-C8AC975EAAB4}"/>
              </a:ext>
            </a:extLst>
          </p:cNvPr>
          <p:cNvSpPr>
            <a:spLocks noGrp="1"/>
          </p:cNvSpPr>
          <p:nvPr>
            <p:ph type="sldNum" sz="quarter" idx="12"/>
          </p:nvPr>
        </p:nvSpPr>
        <p:spPr/>
        <p:txBody>
          <a:bodyPr/>
          <a:lstStyle/>
          <a:p>
            <a:fld id="{4A0DB3B2-A60D-4B5A-B2E9-71B24255D675}" type="slidenum">
              <a:rPr lang="en-GB" smtClean="0"/>
              <a:t>‹#›</a:t>
            </a:fld>
            <a:endParaRPr lang="en-GB"/>
          </a:p>
        </p:txBody>
      </p:sp>
    </p:spTree>
    <p:extLst>
      <p:ext uri="{BB962C8B-B14F-4D97-AF65-F5344CB8AC3E}">
        <p14:creationId xmlns:p14="http://schemas.microsoft.com/office/powerpoint/2010/main" val="2459920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E3011-1400-4AED-BDE6-EC008951EFA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EED99C6-79D5-42E9-AF29-A17620B4D7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9B0B8F-4D9D-44F7-B9D5-3D29428D74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9FF4AF4-D02F-4F03-BBA6-DDCC11CEA8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713F4D-5F63-493D-B4DC-08E9622415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513E0A2-3535-4FC1-84F8-6819A80B1DBE}"/>
              </a:ext>
            </a:extLst>
          </p:cNvPr>
          <p:cNvSpPr>
            <a:spLocks noGrp="1"/>
          </p:cNvSpPr>
          <p:nvPr>
            <p:ph type="dt" sz="half" idx="10"/>
          </p:nvPr>
        </p:nvSpPr>
        <p:spPr/>
        <p:txBody>
          <a:bodyPr/>
          <a:lstStyle/>
          <a:p>
            <a:fld id="{52713DC9-3F18-4AB9-80E6-F96EDE152324}" type="datetimeFigureOut">
              <a:rPr lang="en-GB" smtClean="0"/>
              <a:t>20/10/2022</a:t>
            </a:fld>
            <a:endParaRPr lang="en-GB"/>
          </a:p>
        </p:txBody>
      </p:sp>
      <p:sp>
        <p:nvSpPr>
          <p:cNvPr id="8" name="Footer Placeholder 7">
            <a:extLst>
              <a:ext uri="{FF2B5EF4-FFF2-40B4-BE49-F238E27FC236}">
                <a16:creationId xmlns:a16="http://schemas.microsoft.com/office/drawing/2014/main" id="{6E2CEAD5-8D55-42DC-B69D-019C48AE248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FD628F4-5A52-4B7D-BC2D-7E64AE8330E7}"/>
              </a:ext>
            </a:extLst>
          </p:cNvPr>
          <p:cNvSpPr>
            <a:spLocks noGrp="1"/>
          </p:cNvSpPr>
          <p:nvPr>
            <p:ph type="sldNum" sz="quarter" idx="12"/>
          </p:nvPr>
        </p:nvSpPr>
        <p:spPr/>
        <p:txBody>
          <a:bodyPr/>
          <a:lstStyle/>
          <a:p>
            <a:fld id="{4A0DB3B2-A60D-4B5A-B2E9-71B24255D675}" type="slidenum">
              <a:rPr lang="en-GB" smtClean="0"/>
              <a:t>‹#›</a:t>
            </a:fld>
            <a:endParaRPr lang="en-GB"/>
          </a:p>
        </p:txBody>
      </p:sp>
    </p:spTree>
    <p:extLst>
      <p:ext uri="{BB962C8B-B14F-4D97-AF65-F5344CB8AC3E}">
        <p14:creationId xmlns:p14="http://schemas.microsoft.com/office/powerpoint/2010/main" val="2599154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60FCA-958F-435E-A9D2-32A5E2F03A4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604A5E3-A748-474E-91AB-B20AC69F4CB2}"/>
              </a:ext>
            </a:extLst>
          </p:cNvPr>
          <p:cNvSpPr>
            <a:spLocks noGrp="1"/>
          </p:cNvSpPr>
          <p:nvPr>
            <p:ph type="dt" sz="half" idx="10"/>
          </p:nvPr>
        </p:nvSpPr>
        <p:spPr/>
        <p:txBody>
          <a:bodyPr/>
          <a:lstStyle/>
          <a:p>
            <a:fld id="{52713DC9-3F18-4AB9-80E6-F96EDE152324}" type="datetimeFigureOut">
              <a:rPr lang="en-GB" smtClean="0"/>
              <a:t>20/10/2022</a:t>
            </a:fld>
            <a:endParaRPr lang="en-GB"/>
          </a:p>
        </p:txBody>
      </p:sp>
      <p:sp>
        <p:nvSpPr>
          <p:cNvPr id="4" name="Footer Placeholder 3">
            <a:extLst>
              <a:ext uri="{FF2B5EF4-FFF2-40B4-BE49-F238E27FC236}">
                <a16:creationId xmlns:a16="http://schemas.microsoft.com/office/drawing/2014/main" id="{BEB29181-00A2-4F20-8F98-CC0B03AF071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ADDF989-4809-4D4A-BD24-70F8FBD2C7CC}"/>
              </a:ext>
            </a:extLst>
          </p:cNvPr>
          <p:cNvSpPr>
            <a:spLocks noGrp="1"/>
          </p:cNvSpPr>
          <p:nvPr>
            <p:ph type="sldNum" sz="quarter" idx="12"/>
          </p:nvPr>
        </p:nvSpPr>
        <p:spPr/>
        <p:txBody>
          <a:bodyPr/>
          <a:lstStyle/>
          <a:p>
            <a:fld id="{4A0DB3B2-A60D-4B5A-B2E9-71B24255D675}" type="slidenum">
              <a:rPr lang="en-GB" smtClean="0"/>
              <a:t>‹#›</a:t>
            </a:fld>
            <a:endParaRPr lang="en-GB"/>
          </a:p>
        </p:txBody>
      </p:sp>
    </p:spTree>
    <p:extLst>
      <p:ext uri="{BB962C8B-B14F-4D97-AF65-F5344CB8AC3E}">
        <p14:creationId xmlns:p14="http://schemas.microsoft.com/office/powerpoint/2010/main" val="68907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82074D-F0AE-46EC-A26E-D78FECA1510F}"/>
              </a:ext>
            </a:extLst>
          </p:cNvPr>
          <p:cNvSpPr>
            <a:spLocks noGrp="1"/>
          </p:cNvSpPr>
          <p:nvPr>
            <p:ph type="dt" sz="half" idx="10"/>
          </p:nvPr>
        </p:nvSpPr>
        <p:spPr/>
        <p:txBody>
          <a:bodyPr/>
          <a:lstStyle/>
          <a:p>
            <a:fld id="{52713DC9-3F18-4AB9-80E6-F96EDE152324}" type="datetimeFigureOut">
              <a:rPr lang="en-GB" smtClean="0"/>
              <a:t>20/10/2022</a:t>
            </a:fld>
            <a:endParaRPr lang="en-GB"/>
          </a:p>
        </p:txBody>
      </p:sp>
      <p:sp>
        <p:nvSpPr>
          <p:cNvPr id="3" name="Footer Placeholder 2">
            <a:extLst>
              <a:ext uri="{FF2B5EF4-FFF2-40B4-BE49-F238E27FC236}">
                <a16:creationId xmlns:a16="http://schemas.microsoft.com/office/drawing/2014/main" id="{0365CDC5-EA54-4D26-B44D-90B0D303F9C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743330-01EC-4D72-912B-840A9CFB9C45}"/>
              </a:ext>
            </a:extLst>
          </p:cNvPr>
          <p:cNvSpPr>
            <a:spLocks noGrp="1"/>
          </p:cNvSpPr>
          <p:nvPr>
            <p:ph type="sldNum" sz="quarter" idx="12"/>
          </p:nvPr>
        </p:nvSpPr>
        <p:spPr/>
        <p:txBody>
          <a:bodyPr/>
          <a:lstStyle/>
          <a:p>
            <a:fld id="{4A0DB3B2-A60D-4B5A-B2E9-71B24255D675}" type="slidenum">
              <a:rPr lang="en-GB" smtClean="0"/>
              <a:t>‹#›</a:t>
            </a:fld>
            <a:endParaRPr lang="en-GB"/>
          </a:p>
        </p:txBody>
      </p:sp>
    </p:spTree>
    <p:extLst>
      <p:ext uri="{BB962C8B-B14F-4D97-AF65-F5344CB8AC3E}">
        <p14:creationId xmlns:p14="http://schemas.microsoft.com/office/powerpoint/2010/main" val="538571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2434E-C05E-4FA5-AB5B-A4A523757B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E7950F-6CE0-4655-8E98-991E046AF5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D554AC6-DD97-4F28-8621-47498793D9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EBB9A7-632D-43FC-8AD4-603A77D33AF7}"/>
              </a:ext>
            </a:extLst>
          </p:cNvPr>
          <p:cNvSpPr>
            <a:spLocks noGrp="1"/>
          </p:cNvSpPr>
          <p:nvPr>
            <p:ph type="dt" sz="half" idx="10"/>
          </p:nvPr>
        </p:nvSpPr>
        <p:spPr/>
        <p:txBody>
          <a:bodyPr/>
          <a:lstStyle/>
          <a:p>
            <a:fld id="{52713DC9-3F18-4AB9-80E6-F96EDE152324}" type="datetimeFigureOut">
              <a:rPr lang="en-GB" smtClean="0"/>
              <a:t>20/10/2022</a:t>
            </a:fld>
            <a:endParaRPr lang="en-GB"/>
          </a:p>
        </p:txBody>
      </p:sp>
      <p:sp>
        <p:nvSpPr>
          <p:cNvPr id="6" name="Footer Placeholder 5">
            <a:extLst>
              <a:ext uri="{FF2B5EF4-FFF2-40B4-BE49-F238E27FC236}">
                <a16:creationId xmlns:a16="http://schemas.microsoft.com/office/drawing/2014/main" id="{7F9282C2-E954-4810-B570-82186D3B22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834E02-C16F-43A6-BF59-A0ED5846E1D8}"/>
              </a:ext>
            </a:extLst>
          </p:cNvPr>
          <p:cNvSpPr>
            <a:spLocks noGrp="1"/>
          </p:cNvSpPr>
          <p:nvPr>
            <p:ph type="sldNum" sz="quarter" idx="12"/>
          </p:nvPr>
        </p:nvSpPr>
        <p:spPr/>
        <p:txBody>
          <a:bodyPr/>
          <a:lstStyle/>
          <a:p>
            <a:fld id="{4A0DB3B2-A60D-4B5A-B2E9-71B24255D675}" type="slidenum">
              <a:rPr lang="en-GB" smtClean="0"/>
              <a:t>‹#›</a:t>
            </a:fld>
            <a:endParaRPr lang="en-GB"/>
          </a:p>
        </p:txBody>
      </p:sp>
    </p:spTree>
    <p:extLst>
      <p:ext uri="{BB962C8B-B14F-4D97-AF65-F5344CB8AC3E}">
        <p14:creationId xmlns:p14="http://schemas.microsoft.com/office/powerpoint/2010/main" val="555256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D9FB7-1982-406E-880F-FCB1E7E9BC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C4F32B2-2072-4FD4-B9AB-AAAE2D1E2E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6967DE4-291E-40BC-AD40-6B60731223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FA54ED-0041-4CAD-ADBF-4EB8BE621646}"/>
              </a:ext>
            </a:extLst>
          </p:cNvPr>
          <p:cNvSpPr>
            <a:spLocks noGrp="1"/>
          </p:cNvSpPr>
          <p:nvPr>
            <p:ph type="dt" sz="half" idx="10"/>
          </p:nvPr>
        </p:nvSpPr>
        <p:spPr/>
        <p:txBody>
          <a:bodyPr/>
          <a:lstStyle/>
          <a:p>
            <a:fld id="{52713DC9-3F18-4AB9-80E6-F96EDE152324}" type="datetimeFigureOut">
              <a:rPr lang="en-GB" smtClean="0"/>
              <a:t>20/10/2022</a:t>
            </a:fld>
            <a:endParaRPr lang="en-GB"/>
          </a:p>
        </p:txBody>
      </p:sp>
      <p:sp>
        <p:nvSpPr>
          <p:cNvPr id="6" name="Footer Placeholder 5">
            <a:extLst>
              <a:ext uri="{FF2B5EF4-FFF2-40B4-BE49-F238E27FC236}">
                <a16:creationId xmlns:a16="http://schemas.microsoft.com/office/drawing/2014/main" id="{291B464A-568F-4473-A3CD-1B2AEBF531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01ABAF-7BF6-4430-B9C6-ADAACA8F98CD}"/>
              </a:ext>
            </a:extLst>
          </p:cNvPr>
          <p:cNvSpPr>
            <a:spLocks noGrp="1"/>
          </p:cNvSpPr>
          <p:nvPr>
            <p:ph type="sldNum" sz="quarter" idx="12"/>
          </p:nvPr>
        </p:nvSpPr>
        <p:spPr/>
        <p:txBody>
          <a:bodyPr/>
          <a:lstStyle/>
          <a:p>
            <a:fld id="{4A0DB3B2-A60D-4B5A-B2E9-71B24255D675}" type="slidenum">
              <a:rPr lang="en-GB" smtClean="0"/>
              <a:t>‹#›</a:t>
            </a:fld>
            <a:endParaRPr lang="en-GB"/>
          </a:p>
        </p:txBody>
      </p:sp>
    </p:spTree>
    <p:extLst>
      <p:ext uri="{BB962C8B-B14F-4D97-AF65-F5344CB8AC3E}">
        <p14:creationId xmlns:p14="http://schemas.microsoft.com/office/powerpoint/2010/main" val="2592976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4378"/>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8DCDF2-2BBB-4954-A55C-77D3748F0A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56BB6D-C9B5-4792-A6D0-062C8BCD13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18691D-BB35-492B-B4E4-2D34D4AEF3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713DC9-3F18-4AB9-80E6-F96EDE152324}" type="datetimeFigureOut">
              <a:rPr lang="en-GB" smtClean="0"/>
              <a:t>20/10/2022</a:t>
            </a:fld>
            <a:endParaRPr lang="en-GB"/>
          </a:p>
        </p:txBody>
      </p:sp>
      <p:sp>
        <p:nvSpPr>
          <p:cNvPr id="5" name="Footer Placeholder 4">
            <a:extLst>
              <a:ext uri="{FF2B5EF4-FFF2-40B4-BE49-F238E27FC236}">
                <a16:creationId xmlns:a16="http://schemas.microsoft.com/office/drawing/2014/main" id="{84E70D72-8460-4E9D-A31C-390E247645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EDEFDD9-AF84-43E6-84FB-EBDB3D7DBF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DB3B2-A60D-4B5A-B2E9-71B24255D675}" type="slidenum">
              <a:rPr lang="en-GB" smtClean="0"/>
              <a:t>‹#›</a:t>
            </a:fld>
            <a:endParaRPr lang="en-GB"/>
          </a:p>
        </p:txBody>
      </p:sp>
    </p:spTree>
    <p:extLst>
      <p:ext uri="{BB962C8B-B14F-4D97-AF65-F5344CB8AC3E}">
        <p14:creationId xmlns:p14="http://schemas.microsoft.com/office/powerpoint/2010/main" val="838775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it.ly/resilient-schools"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slido.com/" TargetMode="Externa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4.xml"/><Relationship Id="rId7" Type="http://schemas.openxmlformats.org/officeDocument/2006/relationships/image" Target="../media/image6.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7.xml"/><Relationship Id="rId5" Type="http://schemas.openxmlformats.org/officeDocument/2006/relationships/tags" Target="../tags/tag6.xml"/><Relationship Id="rId4" Type="http://schemas.openxmlformats.org/officeDocument/2006/relationships/tags" Target="../tags/tag5.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9.xml"/><Relationship Id="rId7" Type="http://schemas.openxmlformats.org/officeDocument/2006/relationships/image" Target="../media/image6.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7.xml"/><Relationship Id="rId5" Type="http://schemas.openxmlformats.org/officeDocument/2006/relationships/tags" Target="../tags/tag11.xml"/><Relationship Id="rId4" Type="http://schemas.openxmlformats.org/officeDocument/2006/relationships/tags" Target="../tags/tag10.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4.xml"/><Relationship Id="rId7" Type="http://schemas.openxmlformats.org/officeDocument/2006/relationships/image" Target="../media/image6.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7.xml"/><Relationship Id="rId5" Type="http://schemas.openxmlformats.org/officeDocument/2006/relationships/tags" Target="../tags/tag16.xml"/><Relationship Id="rId4" Type="http://schemas.openxmlformats.org/officeDocument/2006/relationships/tags" Target="../tags/tag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9.xml"/><Relationship Id="rId7" Type="http://schemas.openxmlformats.org/officeDocument/2006/relationships/image" Target="../media/image6.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7.xml"/><Relationship Id="rId5" Type="http://schemas.openxmlformats.org/officeDocument/2006/relationships/tags" Target="../tags/tag21.xml"/><Relationship Id="rId4" Type="http://schemas.openxmlformats.org/officeDocument/2006/relationships/tags" Target="../tags/tag20.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4.xml"/><Relationship Id="rId7" Type="http://schemas.openxmlformats.org/officeDocument/2006/relationships/image" Target="../media/image6.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7.xml"/><Relationship Id="rId5" Type="http://schemas.openxmlformats.org/officeDocument/2006/relationships/tags" Target="../tags/tag26.xml"/><Relationship Id="rId4" Type="http://schemas.openxmlformats.org/officeDocument/2006/relationships/tags" Target="../tags/tag25.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9.xml"/><Relationship Id="rId7" Type="http://schemas.openxmlformats.org/officeDocument/2006/relationships/image" Target="../media/image6.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7.xml"/><Relationship Id="rId5" Type="http://schemas.openxmlformats.org/officeDocument/2006/relationships/tags" Target="../tags/tag31.xml"/><Relationship Id="rId4" Type="http://schemas.openxmlformats.org/officeDocument/2006/relationships/tags" Target="../tags/tag30.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34.xml"/><Relationship Id="rId7" Type="http://schemas.openxmlformats.org/officeDocument/2006/relationships/image" Target="../media/image6.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Layout" Target="../slideLayouts/slideLayout7.xml"/><Relationship Id="rId5" Type="http://schemas.openxmlformats.org/officeDocument/2006/relationships/tags" Target="../tags/tag36.xml"/><Relationship Id="rId4" Type="http://schemas.openxmlformats.org/officeDocument/2006/relationships/tags" Target="../tags/tag35.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39.xml"/><Relationship Id="rId7" Type="http://schemas.openxmlformats.org/officeDocument/2006/relationships/image" Target="../media/image6.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Layout" Target="../slideLayouts/slideLayout7.xml"/><Relationship Id="rId5" Type="http://schemas.openxmlformats.org/officeDocument/2006/relationships/tags" Target="../tags/tag41.xml"/><Relationship Id="rId4" Type="http://schemas.openxmlformats.org/officeDocument/2006/relationships/tags" Target="../tags/tag40.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bit.ly/resilient-schools"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slido.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EBEF23-5F64-1C41-9416-74A282CC3CD6}"/>
              </a:ext>
            </a:extLst>
          </p:cNvPr>
          <p:cNvSpPr>
            <a:spLocks noGrp="1"/>
          </p:cNvSpPr>
          <p:nvPr>
            <p:ph type="title"/>
          </p:nvPr>
        </p:nvSpPr>
        <p:spPr>
          <a:xfrm>
            <a:off x="254442" y="794496"/>
            <a:ext cx="11815638" cy="1325563"/>
          </a:xfrm>
        </p:spPr>
        <p:txBody>
          <a:bodyPr>
            <a:normAutofit fontScale="90000"/>
          </a:bodyPr>
          <a:lstStyle/>
          <a:p>
            <a:pPr algn="ctr"/>
            <a:r>
              <a:rPr lang="zh-TW" altLang="en-US" sz="4800" b="1" dirty="0">
                <a:solidFill>
                  <a:srgbClr val="FFFF00"/>
                </a:solidFill>
                <a:latin typeface="微軟正黑體" panose="020B0604030504040204" pitchFamily="34" charset="-120"/>
                <a:ea typeface="微軟正黑體" panose="020B0604030504040204" pitchFamily="34" charset="-120"/>
              </a:rPr>
              <a:t>歡迎參加當代及未來教育和健康領導者培訓計劃</a:t>
            </a:r>
            <a:br>
              <a:rPr lang="en-GB" sz="4800" b="1" dirty="0">
                <a:solidFill>
                  <a:srgbClr val="FFFF00"/>
                </a:solidFill>
                <a:latin typeface="微軟正黑體" panose="020B0604030504040204" pitchFamily="34" charset="-120"/>
                <a:ea typeface="微軟正黑體" panose="020B0604030504040204" pitchFamily="34" charset="-120"/>
              </a:rPr>
            </a:br>
            <a:br>
              <a:rPr lang="en-GB" sz="800" b="1" dirty="0">
                <a:solidFill>
                  <a:srgbClr val="FFFF00"/>
                </a:solidFill>
                <a:latin typeface="微軟正黑體" panose="020B0604030504040204" pitchFamily="34" charset="-120"/>
                <a:ea typeface="微軟正黑體" panose="020B0604030504040204" pitchFamily="34" charset="-120"/>
              </a:rPr>
            </a:br>
            <a:r>
              <a:rPr lang="zh-TW" altLang="en-US" b="1" dirty="0">
                <a:solidFill>
                  <a:sysClr val="window" lastClr="FFFFFF"/>
                </a:solidFill>
                <a:latin typeface="微軟正黑體" panose="020B0604030504040204" pitchFamily="34" charset="-120"/>
                <a:ea typeface="微軟正黑體" panose="020B0604030504040204" pitchFamily="34" charset="-120"/>
              </a:rPr>
              <a:t>在後疫情時代建立健康和韌性的學校</a:t>
            </a:r>
            <a:endParaRPr lang="en-GB" sz="4800" b="1" dirty="0">
              <a:solidFill>
                <a:srgbClr val="FFFF00"/>
              </a:solidFill>
              <a:latin typeface="微軟正黑體" panose="020B0604030504040204" pitchFamily="34" charset="-120"/>
              <a:ea typeface="微軟正黑體" panose="020B0604030504040204" pitchFamily="34" charset="-120"/>
            </a:endParaRPr>
          </a:p>
        </p:txBody>
      </p:sp>
      <p:sp>
        <p:nvSpPr>
          <p:cNvPr id="3" name="ZoneTexte 2">
            <a:extLst>
              <a:ext uri="{FF2B5EF4-FFF2-40B4-BE49-F238E27FC236}">
                <a16:creationId xmlns:a16="http://schemas.microsoft.com/office/drawing/2014/main" id="{02434B86-7D96-88B5-E2E0-7CD49B53FA14}"/>
              </a:ext>
            </a:extLst>
          </p:cNvPr>
          <p:cNvSpPr txBox="1"/>
          <p:nvPr/>
        </p:nvSpPr>
        <p:spPr>
          <a:xfrm>
            <a:off x="3243031" y="5878838"/>
            <a:ext cx="5269391" cy="369332"/>
          </a:xfrm>
          <a:prstGeom prst="rect">
            <a:avLst/>
          </a:prstGeom>
          <a:noFill/>
        </p:spPr>
        <p:txBody>
          <a:bodyPr wrap="none" rtlCol="0">
            <a:spAutoFit/>
          </a:bodyPr>
          <a:lstStyle/>
          <a:p>
            <a:pPr lvl="0">
              <a:defRPr/>
            </a:pPr>
            <a:r>
              <a:rPr lang="zh-TW" altLang="en-US" dirty="0">
                <a:solidFill>
                  <a:prstClr val="white"/>
                </a:solidFill>
                <a:latin typeface="微軟正黑體" panose="020B0604030504040204" pitchFamily="34" charset="-120"/>
                <a:ea typeface="微軟正黑體" panose="020B0604030504040204" pitchFamily="34" charset="-120"/>
              </a:rPr>
              <a:t>您可以透過</a:t>
            </a:r>
            <a:r>
              <a:rPr lang="en-US" altLang="zh-TW" dirty="0">
                <a:solidFill>
                  <a:prstClr val="white"/>
                </a:solidFill>
                <a:latin typeface="微軟正黑體" panose="020B0604030504040204" pitchFamily="34" charset="-120"/>
                <a:ea typeface="微軟正黑體" panose="020B0604030504040204" pitchFamily="34" charset="-120"/>
              </a:rPr>
              <a:t>QR code</a:t>
            </a:r>
            <a:r>
              <a:rPr lang="zh-TW" altLang="en-US" dirty="0">
                <a:solidFill>
                  <a:prstClr val="white"/>
                </a:solidFill>
                <a:latin typeface="微軟正黑體" panose="020B0604030504040204" pitchFamily="34" charset="-120"/>
                <a:ea typeface="微軟正黑體" panose="020B0604030504040204" pitchFamily="34" charset="-120"/>
              </a:rPr>
              <a:t>或連結為這場培訓計劃作準備</a:t>
            </a:r>
            <a:endParaRPr kumimoji="0" lang="en-GB"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endParaRPr>
          </a:p>
        </p:txBody>
      </p:sp>
      <p:pic>
        <p:nvPicPr>
          <p:cNvPr id="5" name="Image 4">
            <a:extLst>
              <a:ext uri="{FF2B5EF4-FFF2-40B4-BE49-F238E27FC236}">
                <a16:creationId xmlns:a16="http://schemas.microsoft.com/office/drawing/2014/main" id="{D4BE4593-7E3C-3A37-2B59-73D1B93C82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9945" y="2675095"/>
            <a:ext cx="1968500" cy="1905000"/>
          </a:xfrm>
          <a:prstGeom prst="rect">
            <a:avLst/>
          </a:prstGeom>
        </p:spPr>
      </p:pic>
      <p:sp>
        <p:nvSpPr>
          <p:cNvPr id="9" name="ZoneTexte 8">
            <a:extLst>
              <a:ext uri="{FF2B5EF4-FFF2-40B4-BE49-F238E27FC236}">
                <a16:creationId xmlns:a16="http://schemas.microsoft.com/office/drawing/2014/main" id="{87E31C8C-222A-2F81-12E9-3CF872D8AAC2}"/>
              </a:ext>
            </a:extLst>
          </p:cNvPr>
          <p:cNvSpPr txBox="1"/>
          <p:nvPr/>
        </p:nvSpPr>
        <p:spPr>
          <a:xfrm>
            <a:off x="7798709" y="4786242"/>
            <a:ext cx="371141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FFC000"/>
                </a:solidFill>
                <a:effectLst/>
                <a:uLnTx/>
                <a:uFillTx/>
                <a:latin typeface="微軟正黑體" panose="020B0604030504040204" pitchFamily="34" charset="-120"/>
                <a:ea typeface="微軟正黑體" panose="020B0604030504040204" pitchFamily="34" charset="-120"/>
                <a:hlinkClick r:id="rId3">
                  <a:extLst>
                    <a:ext uri="{A12FA001-AC4F-418D-AE19-62706E023703}">
                      <ahyp:hlinkClr xmlns:ahyp="http://schemas.microsoft.com/office/drawing/2018/hyperlinkcolor" val="tx"/>
                    </a:ext>
                  </a:extLst>
                </a:hlinkClick>
              </a:rPr>
              <a:t>https://bit.ly/resilient-schools</a:t>
            </a:r>
            <a:endParaRPr kumimoji="0" lang="fr-FR" sz="2000" b="0" i="0" u="none" strike="noStrike" kern="1200" cap="none" spc="0" normalizeH="0" baseline="0" noProof="0" dirty="0">
              <a:ln>
                <a:noFill/>
              </a:ln>
              <a:solidFill>
                <a:srgbClr val="FFC000"/>
              </a:solidFill>
              <a:effectLst/>
              <a:uLnTx/>
              <a:uFillTx/>
              <a:latin typeface="微軟正黑體" panose="020B0604030504040204" pitchFamily="34" charset="-120"/>
              <a:ea typeface="微軟正黑體" panose="020B0604030504040204" pitchFamily="34" charset="-120"/>
            </a:endParaRPr>
          </a:p>
          <a:p>
            <a:pPr lvl="0" algn="ctr">
              <a:defRPr/>
            </a:pPr>
            <a:r>
              <a:rPr lang="zh-TW" altLang="en-US" sz="2000" dirty="0">
                <a:solidFill>
                  <a:schemeClr val="bg1"/>
                </a:solidFill>
                <a:latin typeface="微軟正黑體" panose="020B0604030504040204" pitchFamily="34" charset="-120"/>
              </a:rPr>
              <a:t>雲端文件的</a:t>
            </a:r>
            <a:r>
              <a:rPr lang="en-US" altLang="zh-TW" sz="2000" dirty="0">
                <a:solidFill>
                  <a:schemeClr val="bg1"/>
                </a:solidFill>
                <a:latin typeface="微軟正黑體" panose="020B0604030504040204" pitchFamily="34" charset="-120"/>
              </a:rPr>
              <a:t>QR code</a:t>
            </a:r>
            <a:r>
              <a:rPr lang="zh-TW" altLang="en-US" sz="2000" dirty="0">
                <a:solidFill>
                  <a:schemeClr val="bg1"/>
                </a:solidFill>
                <a:latin typeface="微軟正黑體" panose="020B0604030504040204" pitchFamily="34" charset="-120"/>
              </a:rPr>
              <a:t>和連結</a:t>
            </a:r>
            <a:endParaRPr kumimoji="0" lang="en-GB" sz="2000" b="0"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pic>
        <p:nvPicPr>
          <p:cNvPr id="7" name="Picture 6">
            <a:extLst>
              <a:ext uri="{FF2B5EF4-FFF2-40B4-BE49-F238E27FC236}">
                <a16:creationId xmlns:a16="http://schemas.microsoft.com/office/drawing/2014/main" id="{976214E4-E2F1-4721-99AF-DC9835A539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1327" y="2688450"/>
            <a:ext cx="1891645" cy="1891645"/>
          </a:xfrm>
          <a:prstGeom prst="rect">
            <a:avLst/>
          </a:prstGeom>
        </p:spPr>
      </p:pic>
      <p:sp>
        <p:nvSpPr>
          <p:cNvPr id="10" name="Rectangle 9">
            <a:extLst>
              <a:ext uri="{FF2B5EF4-FFF2-40B4-BE49-F238E27FC236}">
                <a16:creationId xmlns:a16="http://schemas.microsoft.com/office/drawing/2014/main" id="{E6661291-DC2E-4F27-B75E-E09F6270AAC0}"/>
              </a:ext>
            </a:extLst>
          </p:cNvPr>
          <p:cNvSpPr/>
          <p:nvPr/>
        </p:nvSpPr>
        <p:spPr>
          <a:xfrm>
            <a:off x="254442" y="4767822"/>
            <a:ext cx="6805417" cy="1015663"/>
          </a:xfrm>
          <a:prstGeom prst="rect">
            <a:avLst/>
          </a:prstGeom>
        </p:spPr>
        <p:txBody>
          <a:bodyPr wrap="square">
            <a:spAutoFit/>
          </a:bodyPr>
          <a:lstStyle/>
          <a:p>
            <a:pPr algn="ctr"/>
            <a:r>
              <a:rPr lang="en-US" altLang="zh-TW" sz="2000" dirty="0">
                <a:solidFill>
                  <a:srgbClr val="FFC000"/>
                </a:solidFill>
                <a:latin typeface="微軟正黑體" panose="020B0604030504040204" pitchFamily="34" charset="-120"/>
                <a:ea typeface="微軟正黑體" panose="020B0604030504040204" pitchFamily="34" charset="-120"/>
                <a:hlinkClick r:id="rId5">
                  <a:extLst>
                    <a:ext uri="{A12FA001-AC4F-418D-AE19-62706E023703}">
                      <ahyp:hlinkClr xmlns:ahyp="http://schemas.microsoft.com/office/drawing/2018/hyperlinkcolor" val="tx"/>
                    </a:ext>
                  </a:extLst>
                </a:hlinkClick>
              </a:rPr>
              <a:t>https://slido.com</a:t>
            </a:r>
            <a:r>
              <a:rPr lang="en-US" altLang="zh-TW" sz="2000" dirty="0">
                <a:solidFill>
                  <a:srgbClr val="FFC000"/>
                </a:solidFill>
                <a:latin typeface="微軟正黑體" panose="020B0604030504040204" pitchFamily="34" charset="-120"/>
                <a:ea typeface="微軟正黑體" panose="020B0604030504040204" pitchFamily="34" charset="-120"/>
              </a:rPr>
              <a:t>  (</a:t>
            </a:r>
            <a:r>
              <a:rPr lang="zh-TW" altLang="en-US" sz="2000" dirty="0">
                <a:solidFill>
                  <a:srgbClr val="FFC000"/>
                </a:solidFill>
                <a:latin typeface="微軟正黑體" panose="020B0604030504040204" pitchFamily="34" charset="-120"/>
                <a:ea typeface="微軟正黑體" panose="020B0604030504040204" pitchFamily="34" charset="-120"/>
              </a:rPr>
              <a:t>請輸入編號：</a:t>
            </a:r>
            <a:r>
              <a:rPr lang="en-US" altLang="zh-TW" sz="2000" dirty="0">
                <a:solidFill>
                  <a:srgbClr val="FFC000"/>
                </a:solidFill>
                <a:latin typeface="微軟正黑體" panose="020B0604030504040204" pitchFamily="34" charset="-120"/>
                <a:ea typeface="微軟正黑體" panose="020B0604030504040204" pitchFamily="34" charset="-120"/>
              </a:rPr>
              <a:t>2540480)</a:t>
            </a:r>
          </a:p>
          <a:p>
            <a:pPr algn="ctr"/>
            <a:r>
              <a:rPr lang="en-US" altLang="zh-TW" sz="2000" dirty="0" err="1">
                <a:solidFill>
                  <a:schemeClr val="bg1"/>
                </a:solidFill>
                <a:latin typeface="微軟正黑體" panose="020B0604030504040204" pitchFamily="34" charset="-120"/>
              </a:rPr>
              <a:t>Slido</a:t>
            </a:r>
            <a:r>
              <a:rPr lang="en-US" altLang="zh-TW" sz="2000" dirty="0">
                <a:solidFill>
                  <a:schemeClr val="bg1"/>
                </a:solidFill>
                <a:latin typeface="微軟正黑體" panose="020B0604030504040204" pitchFamily="34" charset="-120"/>
              </a:rPr>
              <a:t> </a:t>
            </a:r>
            <a:r>
              <a:rPr lang="zh-TW" altLang="en-US" sz="2000" dirty="0">
                <a:solidFill>
                  <a:schemeClr val="bg1"/>
                </a:solidFill>
                <a:latin typeface="微軟正黑體" panose="020B0604030504040204" pitchFamily="34" charset="-120"/>
              </a:rPr>
              <a:t>的</a:t>
            </a:r>
            <a:r>
              <a:rPr lang="en-US" altLang="zh-TW" sz="2000" dirty="0">
                <a:solidFill>
                  <a:schemeClr val="bg1"/>
                </a:solidFill>
                <a:latin typeface="微軟正黑體" panose="020B0604030504040204" pitchFamily="34" charset="-120"/>
              </a:rPr>
              <a:t>QR code</a:t>
            </a:r>
            <a:r>
              <a:rPr lang="zh-TW" altLang="en-US" sz="2000" dirty="0">
                <a:solidFill>
                  <a:schemeClr val="bg1"/>
                </a:solidFill>
                <a:latin typeface="微軟正黑體" panose="020B0604030504040204" pitchFamily="34" charset="-120"/>
              </a:rPr>
              <a:t>和連結</a:t>
            </a:r>
            <a:endParaRPr lang="en-US" altLang="zh-TW" sz="2000" dirty="0">
              <a:solidFill>
                <a:schemeClr val="bg1"/>
              </a:solidFill>
              <a:latin typeface="微軟正黑體" panose="020B0604030504040204" pitchFamily="34" charset="-120"/>
              <a:ea typeface="微軟正黑體" panose="020B0604030504040204" pitchFamily="34" charset="-120"/>
            </a:endParaRPr>
          </a:p>
          <a:p>
            <a:endParaRPr lang="zh-TW" altLang="en-US" sz="2000" dirty="0">
              <a:solidFill>
                <a:srgbClr val="FFC000"/>
              </a:solidFill>
            </a:endParaRPr>
          </a:p>
        </p:txBody>
      </p:sp>
    </p:spTree>
    <p:extLst>
      <p:ext uri="{BB962C8B-B14F-4D97-AF65-F5344CB8AC3E}">
        <p14:creationId xmlns:p14="http://schemas.microsoft.com/office/powerpoint/2010/main" val="391986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394" y="178023"/>
            <a:ext cx="10515600" cy="1325563"/>
          </a:xfrm>
        </p:spPr>
        <p:txBody>
          <a:bodyPr>
            <a:normAutofit fontScale="90000"/>
          </a:bodyPr>
          <a:lstStyle/>
          <a:p>
            <a:r>
              <a:rPr lang="zh-TW" altLang="en-US" sz="5400" b="1" dirty="0">
                <a:solidFill>
                  <a:schemeClr val="accent4"/>
                </a:solidFill>
              </a:rPr>
              <a:t>在後疫情時代建立健康和韌性學校的關鍵因素</a:t>
            </a:r>
            <a:endParaRPr lang="en-GB" sz="4800" b="1" dirty="0">
              <a:solidFill>
                <a:schemeClr val="accent4"/>
              </a:solidFill>
            </a:endParaRPr>
          </a:p>
        </p:txBody>
      </p:sp>
      <p:sp>
        <p:nvSpPr>
          <p:cNvPr id="7" name="ZoneTexte 6">
            <a:extLst>
              <a:ext uri="{FF2B5EF4-FFF2-40B4-BE49-F238E27FC236}">
                <a16:creationId xmlns:a16="http://schemas.microsoft.com/office/drawing/2014/main" id="{9BA09076-80CB-234B-A074-470944FA4380}"/>
              </a:ext>
            </a:extLst>
          </p:cNvPr>
          <p:cNvSpPr txBox="1"/>
          <p:nvPr/>
        </p:nvSpPr>
        <p:spPr>
          <a:xfrm>
            <a:off x="3597526" y="1970143"/>
            <a:ext cx="8594474" cy="2554545"/>
          </a:xfrm>
          <a:prstGeom prst="rect">
            <a:avLst/>
          </a:prstGeom>
          <a:noFill/>
        </p:spPr>
        <p:txBody>
          <a:bodyPr wrap="square" rtlCol="0">
            <a:spAutoFit/>
          </a:bodyPr>
          <a:lstStyle/>
          <a:p>
            <a:pPr marL="514350" indent="-514350">
              <a:buFont typeface="+mj-lt"/>
              <a:buAutoNum type="arabicPeriod"/>
            </a:pPr>
            <a:r>
              <a:rPr lang="en-US" altLang="zh-TW" sz="3200" dirty="0" err="1">
                <a:solidFill>
                  <a:schemeClr val="bg1"/>
                </a:solidFill>
                <a:latin typeface="Candara" panose="020E0502030303020204" pitchFamily="34" charset="0"/>
              </a:rPr>
              <a:t>Covid</a:t>
            </a:r>
            <a:r>
              <a:rPr lang="en-US" altLang="zh-TW" sz="3200" dirty="0">
                <a:solidFill>
                  <a:schemeClr val="bg1"/>
                </a:solidFill>
                <a:latin typeface="Candara" panose="020E0502030303020204" pitchFamily="34" charset="0"/>
              </a:rPr>
              <a:t> </a:t>
            </a:r>
            <a:r>
              <a:rPr lang="zh-TW" altLang="en-US" sz="3200" dirty="0">
                <a:solidFill>
                  <a:schemeClr val="bg1"/>
                </a:solidFill>
                <a:latin typeface="Candara" panose="020E0502030303020204" pitchFamily="34" charset="0"/>
              </a:rPr>
              <a:t>危機對兒童和青少年的多面向影響</a:t>
            </a:r>
          </a:p>
          <a:p>
            <a:pPr marL="514350" indent="-514350">
              <a:buFont typeface="+mj-lt"/>
              <a:buAutoNum type="arabicPeriod"/>
            </a:pPr>
            <a:r>
              <a:rPr lang="zh-TW" altLang="en-US" sz="3200" b="1" dirty="0">
                <a:solidFill>
                  <a:srgbClr val="FFFF00"/>
                </a:solidFill>
                <a:latin typeface="Candara" panose="020E0502030303020204" pitchFamily="34" charset="0"/>
              </a:rPr>
              <a:t>不平等的擴大</a:t>
            </a:r>
          </a:p>
          <a:p>
            <a:pPr marL="514350" indent="-514350">
              <a:buFont typeface="+mj-lt"/>
              <a:buAutoNum type="arabicPeriod"/>
            </a:pPr>
            <a:r>
              <a:rPr lang="zh-TW" altLang="en-US" sz="3200" dirty="0">
                <a:solidFill>
                  <a:schemeClr val="bg1"/>
                </a:solidFill>
                <a:latin typeface="Candara" panose="020E0502030303020204" pitchFamily="34" charset="0"/>
              </a:rPr>
              <a:t>後疫情時代心理健康促進的核心作用</a:t>
            </a:r>
          </a:p>
          <a:p>
            <a:pPr marL="514350" indent="-514350">
              <a:buFont typeface="+mj-lt"/>
              <a:buAutoNum type="arabicPeriod"/>
            </a:pPr>
            <a:r>
              <a:rPr lang="en-US" altLang="zh-TW" sz="3200" dirty="0">
                <a:solidFill>
                  <a:schemeClr val="bg1"/>
                </a:solidFill>
                <a:latin typeface="Candara" panose="020E0502030303020204" pitchFamily="34" charset="0"/>
              </a:rPr>
              <a:t>HPS </a:t>
            </a:r>
            <a:r>
              <a:rPr lang="zh-TW" altLang="en-US" sz="3200" dirty="0">
                <a:solidFill>
                  <a:schemeClr val="bg1"/>
                </a:solidFill>
                <a:latin typeface="Candara" panose="020E0502030303020204" pitchFamily="34" charset="0"/>
              </a:rPr>
              <a:t>取向的基本原則</a:t>
            </a:r>
          </a:p>
          <a:p>
            <a:pPr marL="514350" indent="-514350">
              <a:buFont typeface="+mj-lt"/>
              <a:buAutoNum type="arabicPeriod"/>
            </a:pPr>
            <a:r>
              <a:rPr lang="zh-TW" altLang="en-US" sz="3200" dirty="0">
                <a:solidFill>
                  <a:schemeClr val="bg1"/>
                </a:solidFill>
                <a:latin typeface="Candara" panose="020E0502030303020204" pitchFamily="34" charset="0"/>
              </a:rPr>
              <a:t>在</a:t>
            </a:r>
            <a:r>
              <a:rPr lang="zh-TW" altLang="en-US" sz="3200" u="sng" dirty="0">
                <a:solidFill>
                  <a:schemeClr val="bg1"/>
                </a:solidFill>
                <a:latin typeface="Candara" panose="020E0502030303020204" pitchFamily="34" charset="0"/>
              </a:rPr>
              <a:t>現實生活</a:t>
            </a:r>
            <a:r>
              <a:rPr lang="zh-TW" altLang="en-US" sz="3200" dirty="0">
                <a:solidFill>
                  <a:schemeClr val="bg1"/>
                </a:solidFill>
                <a:latin typeface="Candara" panose="020E0502030303020204" pitchFamily="34" charset="0"/>
              </a:rPr>
              <a:t>中轉化</a:t>
            </a:r>
            <a:r>
              <a:rPr lang="en-US" altLang="zh-TW" sz="3200" dirty="0">
                <a:solidFill>
                  <a:schemeClr val="bg1"/>
                </a:solidFill>
                <a:latin typeface="Candara" panose="020E0502030303020204" pitchFamily="34" charset="0"/>
              </a:rPr>
              <a:t>HPS</a:t>
            </a:r>
            <a:r>
              <a:rPr lang="zh-TW" altLang="en-US" sz="3200" dirty="0">
                <a:solidFill>
                  <a:schemeClr val="bg1"/>
                </a:solidFill>
                <a:latin typeface="Candara" panose="020E0502030303020204" pitchFamily="34" charset="0"/>
              </a:rPr>
              <a:t>原則的五個關鍵問題</a:t>
            </a:r>
          </a:p>
        </p:txBody>
      </p:sp>
      <p:pic>
        <p:nvPicPr>
          <p:cNvPr id="3" name="Image 2">
            <a:extLst>
              <a:ext uri="{FF2B5EF4-FFF2-40B4-BE49-F238E27FC236}">
                <a16:creationId xmlns:a16="http://schemas.microsoft.com/office/drawing/2014/main" id="{FF61BAB0-9423-32EF-919B-259B4628E351}"/>
              </a:ext>
            </a:extLst>
          </p:cNvPr>
          <p:cNvPicPr>
            <a:picLocks noChangeAspect="1"/>
          </p:cNvPicPr>
          <p:nvPr/>
        </p:nvPicPr>
        <p:blipFill rotWithShape="1">
          <a:blip r:embed="rId2">
            <a:extLst>
              <a:ext uri="{28A0092B-C50C-407E-A947-70E740481C1C}">
                <a14:useLocalDpi xmlns:a14="http://schemas.microsoft.com/office/drawing/2010/main" val="0"/>
              </a:ext>
            </a:extLst>
          </a:blip>
          <a:srcRect l="14876" r="10969" b="1"/>
          <a:stretch/>
        </p:blipFill>
        <p:spPr>
          <a:xfrm>
            <a:off x="0" y="1503586"/>
            <a:ext cx="3606344" cy="2482494"/>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effectLst>
            <a:softEdge rad="343984"/>
          </a:effectLst>
        </p:spPr>
      </p:pic>
    </p:spTree>
    <p:extLst>
      <p:ext uri="{BB962C8B-B14F-4D97-AF65-F5344CB8AC3E}">
        <p14:creationId xmlns:p14="http://schemas.microsoft.com/office/powerpoint/2010/main" val="2383009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C5B6D5-0222-1821-C2CC-3A5D5FB39074}"/>
              </a:ext>
            </a:extLst>
          </p:cNvPr>
          <p:cNvSpPr>
            <a:spLocks noGrp="1"/>
          </p:cNvSpPr>
          <p:nvPr>
            <p:ph type="title"/>
          </p:nvPr>
        </p:nvSpPr>
        <p:spPr>
          <a:xfrm>
            <a:off x="946688" y="500062"/>
            <a:ext cx="10515600" cy="1325563"/>
          </a:xfrm>
        </p:spPr>
        <p:txBody>
          <a:bodyPr/>
          <a:lstStyle/>
          <a:p>
            <a:r>
              <a:rPr lang="zh-TW" altLang="en-US" b="1">
                <a:solidFill>
                  <a:srgbClr val="FFFF00"/>
                </a:solidFill>
                <a:latin typeface="Candara" panose="020E0502030303020204" pitchFamily="34" charset="0"/>
              </a:rPr>
              <a:t>不平等的擴大</a:t>
            </a:r>
            <a:endParaRPr lang="en-GB" dirty="0"/>
          </a:p>
        </p:txBody>
      </p:sp>
      <p:sp>
        <p:nvSpPr>
          <p:cNvPr id="3" name="Espace réservé du contenu 2">
            <a:extLst>
              <a:ext uri="{FF2B5EF4-FFF2-40B4-BE49-F238E27FC236}">
                <a16:creationId xmlns:a16="http://schemas.microsoft.com/office/drawing/2014/main" id="{4FB15FB8-0F2F-C07E-F2E0-551AA8217DD5}"/>
              </a:ext>
            </a:extLst>
          </p:cNvPr>
          <p:cNvSpPr>
            <a:spLocks noGrp="1"/>
          </p:cNvSpPr>
          <p:nvPr>
            <p:ph idx="1"/>
          </p:nvPr>
        </p:nvSpPr>
        <p:spPr/>
        <p:txBody>
          <a:bodyPr>
            <a:normAutofit/>
          </a:bodyPr>
          <a:lstStyle/>
          <a:p>
            <a:r>
              <a:rPr lang="zh-TW" altLang="en-US" sz="3200" dirty="0">
                <a:solidFill>
                  <a:schemeClr val="bg1"/>
                </a:solidFill>
                <a:latin typeface="Helvetica" pitchFamily="2" charset="0"/>
              </a:rPr>
              <a:t>現今兒童在一個面臨多重危機的世界中成長。</a:t>
            </a:r>
          </a:p>
          <a:p>
            <a:r>
              <a:rPr lang="zh-TW" altLang="en-US" sz="3200" dirty="0">
                <a:solidFill>
                  <a:schemeClr val="bg1"/>
                </a:solidFill>
                <a:latin typeface="Helvetica" pitchFamily="2" charset="0"/>
              </a:rPr>
              <a:t>其成本並沒有平等地影響所有兒童。</a:t>
            </a:r>
          </a:p>
          <a:p>
            <a:r>
              <a:rPr lang="zh-TW" altLang="en-US" sz="3200" dirty="0">
                <a:solidFill>
                  <a:schemeClr val="bg1"/>
                </a:solidFill>
                <a:latin typeface="Helvetica" pitchFamily="2" charset="0"/>
              </a:rPr>
              <a:t>最邊緣化和弱勢群體受到的傷害最大，在健康、教育、心理健康、貧困和移民方面仍然存在巨大差距</a:t>
            </a:r>
          </a:p>
          <a:p>
            <a:endParaRPr lang="fr-FR" sz="3200" dirty="0">
              <a:solidFill>
                <a:schemeClr val="bg1"/>
              </a:solidFill>
              <a:effectLst/>
              <a:latin typeface="Helvetica" pitchFamily="2" charset="0"/>
            </a:endParaRPr>
          </a:p>
          <a:p>
            <a:endParaRPr lang="en-GB" sz="3200" dirty="0">
              <a:solidFill>
                <a:schemeClr val="bg1"/>
              </a:solidFill>
            </a:endParaRPr>
          </a:p>
        </p:txBody>
      </p:sp>
      <p:sp>
        <p:nvSpPr>
          <p:cNvPr id="5" name="ZoneTexte 4">
            <a:extLst>
              <a:ext uri="{FF2B5EF4-FFF2-40B4-BE49-F238E27FC236}">
                <a16:creationId xmlns:a16="http://schemas.microsoft.com/office/drawing/2014/main" id="{BCEE0731-7413-DBC9-F0E8-BA3B685A9695}"/>
              </a:ext>
            </a:extLst>
          </p:cNvPr>
          <p:cNvSpPr txBox="1"/>
          <p:nvPr/>
        </p:nvSpPr>
        <p:spPr>
          <a:xfrm rot="20426661">
            <a:off x="7832174" y="5274127"/>
            <a:ext cx="4219256" cy="646331"/>
          </a:xfrm>
          <a:prstGeom prst="rect">
            <a:avLst/>
          </a:prstGeom>
          <a:noFill/>
        </p:spPr>
        <p:txBody>
          <a:bodyPr wrap="square">
            <a:spAutoFit/>
          </a:bodyPr>
          <a:lstStyle/>
          <a:p>
            <a:pPr algn="ctr"/>
            <a:r>
              <a:rPr lang="zh-TW" altLang="en-US" i="1" dirty="0">
                <a:solidFill>
                  <a:schemeClr val="accent2">
                    <a:lumMod val="20000"/>
                    <a:lumOff val="80000"/>
                  </a:schemeClr>
                </a:solidFill>
              </a:rPr>
              <a:t>“六個月到一年的等待”：兒童精神病學人員短缺，危及兒童護理</a:t>
            </a:r>
            <a:endParaRPr lang="en-GB" i="1" dirty="0">
              <a:solidFill>
                <a:schemeClr val="accent2">
                  <a:lumMod val="20000"/>
                  <a:lumOff val="80000"/>
                </a:schemeClr>
              </a:solidFill>
            </a:endParaRPr>
          </a:p>
        </p:txBody>
      </p:sp>
    </p:spTree>
    <p:extLst>
      <p:ext uri="{BB962C8B-B14F-4D97-AF65-F5344CB8AC3E}">
        <p14:creationId xmlns:p14="http://schemas.microsoft.com/office/powerpoint/2010/main" val="585883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CEEF91-8B32-5BEE-D88A-EB3BF0E23999}"/>
              </a:ext>
            </a:extLst>
          </p:cNvPr>
          <p:cNvSpPr>
            <a:spLocks noGrp="1"/>
          </p:cNvSpPr>
          <p:nvPr>
            <p:ph type="title"/>
          </p:nvPr>
        </p:nvSpPr>
        <p:spPr/>
        <p:txBody>
          <a:bodyPr/>
          <a:lstStyle/>
          <a:p>
            <a:r>
              <a:rPr lang="zh-TW" altLang="en-US" b="1" dirty="0">
                <a:solidFill>
                  <a:srgbClr val="FFFF00"/>
                </a:solidFill>
                <a:latin typeface="Candara" panose="020E0502030303020204" pitchFamily="34" charset="0"/>
              </a:rPr>
              <a:t>不平等的擴大</a:t>
            </a:r>
            <a:endParaRPr lang="en-GB" dirty="0"/>
          </a:p>
        </p:txBody>
      </p:sp>
      <p:sp>
        <p:nvSpPr>
          <p:cNvPr id="3" name="Espace réservé du contenu 2">
            <a:extLst>
              <a:ext uri="{FF2B5EF4-FFF2-40B4-BE49-F238E27FC236}">
                <a16:creationId xmlns:a16="http://schemas.microsoft.com/office/drawing/2014/main" id="{5F8DEABC-7A5D-3F03-3490-D81F87A61BB5}"/>
              </a:ext>
            </a:extLst>
          </p:cNvPr>
          <p:cNvSpPr>
            <a:spLocks noGrp="1"/>
          </p:cNvSpPr>
          <p:nvPr>
            <p:ph idx="1"/>
          </p:nvPr>
        </p:nvSpPr>
        <p:spPr/>
        <p:txBody>
          <a:bodyPr>
            <a:noAutofit/>
          </a:bodyPr>
          <a:lstStyle/>
          <a:p>
            <a:r>
              <a:rPr lang="zh-TW" altLang="en-US" sz="3200" dirty="0">
                <a:solidFill>
                  <a:schemeClr val="bg1"/>
                </a:solidFill>
                <a:latin typeface="+mj-lt"/>
              </a:rPr>
              <a:t>社會經濟不平等</a:t>
            </a:r>
          </a:p>
          <a:p>
            <a:r>
              <a:rPr lang="zh-TW" altLang="en-US" sz="3200" dirty="0">
                <a:solidFill>
                  <a:schemeClr val="bg1"/>
                </a:solidFill>
                <a:latin typeface="+mj-lt"/>
              </a:rPr>
              <a:t>接受網路的不平等（</a:t>
            </a:r>
            <a:r>
              <a:rPr lang="en-US" altLang="zh-TW" sz="3200" dirty="0">
                <a:solidFill>
                  <a:schemeClr val="bg1"/>
                </a:solidFill>
                <a:latin typeface="+mj-lt"/>
              </a:rPr>
              <a:t>22 </a:t>
            </a:r>
            <a:r>
              <a:rPr lang="zh-TW" altLang="en-US" sz="3200" dirty="0">
                <a:solidFill>
                  <a:schemeClr val="bg1"/>
                </a:solidFill>
                <a:latin typeface="+mj-lt"/>
              </a:rPr>
              <a:t>億的兒童和 </a:t>
            </a:r>
            <a:r>
              <a:rPr lang="en-US" altLang="zh-TW" sz="3200" dirty="0">
                <a:solidFill>
                  <a:schemeClr val="bg1"/>
                </a:solidFill>
                <a:latin typeface="+mj-lt"/>
              </a:rPr>
              <a:t>25 </a:t>
            </a:r>
            <a:r>
              <a:rPr lang="zh-TW" altLang="en-US" sz="3200" dirty="0">
                <a:solidFill>
                  <a:schemeClr val="bg1"/>
                </a:solidFill>
                <a:latin typeface="+mj-lt"/>
              </a:rPr>
              <a:t>歲以下的青少年在家中沒有網路）</a:t>
            </a:r>
          </a:p>
          <a:p>
            <a:r>
              <a:rPr lang="zh-TW" altLang="en-US" sz="3200" dirty="0">
                <a:solidFill>
                  <a:schemeClr val="bg1"/>
                </a:solidFill>
                <a:latin typeface="+mj-lt"/>
              </a:rPr>
              <a:t>疫情期間，孩子們在媒體上看到了更多關於不健康產品的廣告</a:t>
            </a:r>
          </a:p>
          <a:p>
            <a:r>
              <a:rPr lang="zh-TW" altLang="en-US" sz="3200" dirty="0">
                <a:solidFill>
                  <a:schemeClr val="bg1"/>
                </a:solidFill>
                <a:latin typeface="+mj-lt"/>
              </a:rPr>
              <a:t>中斷暴力預防和響應服務</a:t>
            </a:r>
          </a:p>
          <a:p>
            <a:r>
              <a:rPr lang="zh-TW" altLang="en-US" sz="3200" dirty="0">
                <a:solidFill>
                  <a:schemeClr val="bg1"/>
                </a:solidFill>
                <a:latin typeface="+mj-lt"/>
              </a:rPr>
              <a:t>中斷計劃生育</a:t>
            </a:r>
          </a:p>
          <a:p>
            <a:r>
              <a:rPr lang="en-US" altLang="zh-TW" sz="3200" dirty="0">
                <a:solidFill>
                  <a:schemeClr val="bg1"/>
                </a:solidFill>
                <a:latin typeface="+mj-lt"/>
              </a:rPr>
              <a:t>…</a:t>
            </a:r>
          </a:p>
          <a:p>
            <a:endParaRPr lang="fr-FR" sz="3200" dirty="0">
              <a:solidFill>
                <a:schemeClr val="bg1"/>
              </a:solidFill>
              <a:effectLst/>
              <a:latin typeface="+mj-lt"/>
            </a:endParaRPr>
          </a:p>
          <a:p>
            <a:endParaRPr lang="en-GB" sz="3200" dirty="0">
              <a:solidFill>
                <a:schemeClr val="bg1"/>
              </a:solidFill>
              <a:latin typeface="+mj-lt"/>
            </a:endParaRPr>
          </a:p>
        </p:txBody>
      </p:sp>
    </p:spTree>
    <p:extLst>
      <p:ext uri="{BB962C8B-B14F-4D97-AF65-F5344CB8AC3E}">
        <p14:creationId xmlns:p14="http://schemas.microsoft.com/office/powerpoint/2010/main" val="1338361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394" y="178023"/>
            <a:ext cx="10515600" cy="1325563"/>
          </a:xfrm>
        </p:spPr>
        <p:txBody>
          <a:bodyPr>
            <a:normAutofit fontScale="90000"/>
          </a:bodyPr>
          <a:lstStyle/>
          <a:p>
            <a:r>
              <a:rPr lang="zh-TW" altLang="en-US" sz="5400" b="1" dirty="0">
                <a:solidFill>
                  <a:schemeClr val="accent4"/>
                </a:solidFill>
              </a:rPr>
              <a:t>在後疫情時代建立健康和韌性學校的關鍵因素</a:t>
            </a:r>
            <a:endParaRPr lang="en-GB" sz="4800" b="1" dirty="0">
              <a:solidFill>
                <a:schemeClr val="accent4"/>
              </a:solidFill>
            </a:endParaRPr>
          </a:p>
        </p:txBody>
      </p:sp>
      <p:sp>
        <p:nvSpPr>
          <p:cNvPr id="7" name="ZoneTexte 6">
            <a:extLst>
              <a:ext uri="{FF2B5EF4-FFF2-40B4-BE49-F238E27FC236}">
                <a16:creationId xmlns:a16="http://schemas.microsoft.com/office/drawing/2014/main" id="{9BA09076-80CB-234B-A074-470944FA4380}"/>
              </a:ext>
            </a:extLst>
          </p:cNvPr>
          <p:cNvSpPr txBox="1"/>
          <p:nvPr/>
        </p:nvSpPr>
        <p:spPr>
          <a:xfrm>
            <a:off x="3597526" y="1970143"/>
            <a:ext cx="8594474" cy="2554545"/>
          </a:xfrm>
          <a:prstGeom prst="rect">
            <a:avLst/>
          </a:prstGeom>
          <a:noFill/>
        </p:spPr>
        <p:txBody>
          <a:bodyPr wrap="square" rtlCol="0">
            <a:spAutoFit/>
          </a:bodyPr>
          <a:lstStyle/>
          <a:p>
            <a:pPr marL="514350" indent="-514350">
              <a:buFont typeface="+mj-lt"/>
              <a:buAutoNum type="arabicPeriod"/>
            </a:pPr>
            <a:r>
              <a:rPr lang="en-US" altLang="zh-TW" sz="3200" dirty="0" err="1">
                <a:solidFill>
                  <a:schemeClr val="bg1"/>
                </a:solidFill>
                <a:latin typeface="Candara" panose="020E0502030303020204" pitchFamily="34" charset="0"/>
              </a:rPr>
              <a:t>Covid</a:t>
            </a:r>
            <a:r>
              <a:rPr lang="en-US" altLang="zh-TW" sz="3200" dirty="0">
                <a:solidFill>
                  <a:schemeClr val="bg1"/>
                </a:solidFill>
                <a:latin typeface="Candara" panose="020E0502030303020204" pitchFamily="34" charset="0"/>
              </a:rPr>
              <a:t> </a:t>
            </a:r>
            <a:r>
              <a:rPr lang="zh-TW" altLang="en-US" sz="3200" dirty="0">
                <a:solidFill>
                  <a:schemeClr val="bg1"/>
                </a:solidFill>
                <a:latin typeface="Candara" panose="020E0502030303020204" pitchFamily="34" charset="0"/>
              </a:rPr>
              <a:t>危機對兒童和青少年的多面向影響</a:t>
            </a:r>
          </a:p>
          <a:p>
            <a:pPr marL="514350" indent="-514350">
              <a:buFont typeface="+mj-lt"/>
              <a:buAutoNum type="arabicPeriod"/>
            </a:pPr>
            <a:r>
              <a:rPr lang="zh-TW" altLang="en-US" sz="3200" dirty="0">
                <a:solidFill>
                  <a:schemeClr val="bg1"/>
                </a:solidFill>
                <a:latin typeface="Candara" panose="020E0502030303020204" pitchFamily="34" charset="0"/>
              </a:rPr>
              <a:t>不平等的擴大</a:t>
            </a:r>
          </a:p>
          <a:p>
            <a:pPr marL="514350" indent="-514350">
              <a:buFont typeface="+mj-lt"/>
              <a:buAutoNum type="arabicPeriod"/>
            </a:pPr>
            <a:r>
              <a:rPr lang="zh-TW" altLang="en-US" sz="3200" b="1" dirty="0">
                <a:solidFill>
                  <a:srgbClr val="FFFF00"/>
                </a:solidFill>
                <a:latin typeface="Candara" panose="020E0502030303020204" pitchFamily="34" charset="0"/>
              </a:rPr>
              <a:t>後疫情時代心理健康促進的核心作用</a:t>
            </a:r>
          </a:p>
          <a:p>
            <a:pPr marL="514350" indent="-514350">
              <a:buFont typeface="+mj-lt"/>
              <a:buAutoNum type="arabicPeriod"/>
            </a:pPr>
            <a:r>
              <a:rPr lang="en-US" altLang="zh-TW" sz="3200" dirty="0">
                <a:solidFill>
                  <a:schemeClr val="bg1"/>
                </a:solidFill>
                <a:latin typeface="Candara" panose="020E0502030303020204" pitchFamily="34" charset="0"/>
              </a:rPr>
              <a:t>HPS </a:t>
            </a:r>
            <a:r>
              <a:rPr lang="zh-TW" altLang="en-US" sz="3200" dirty="0">
                <a:solidFill>
                  <a:schemeClr val="bg1"/>
                </a:solidFill>
                <a:latin typeface="Candara" panose="020E0502030303020204" pitchFamily="34" charset="0"/>
              </a:rPr>
              <a:t>取向的基本原則</a:t>
            </a:r>
          </a:p>
          <a:p>
            <a:pPr marL="514350" indent="-514350">
              <a:buFont typeface="+mj-lt"/>
              <a:buAutoNum type="arabicPeriod"/>
            </a:pPr>
            <a:r>
              <a:rPr lang="zh-TW" altLang="en-US" sz="3200" dirty="0">
                <a:solidFill>
                  <a:schemeClr val="bg1"/>
                </a:solidFill>
                <a:latin typeface="Candara" panose="020E0502030303020204" pitchFamily="34" charset="0"/>
              </a:rPr>
              <a:t>在</a:t>
            </a:r>
            <a:r>
              <a:rPr lang="zh-TW" altLang="en-US" sz="3200" u="sng" dirty="0">
                <a:solidFill>
                  <a:schemeClr val="bg1"/>
                </a:solidFill>
                <a:latin typeface="Candara" panose="020E0502030303020204" pitchFamily="34" charset="0"/>
              </a:rPr>
              <a:t>現實生活</a:t>
            </a:r>
            <a:r>
              <a:rPr lang="zh-TW" altLang="en-US" sz="3200" dirty="0">
                <a:solidFill>
                  <a:schemeClr val="bg1"/>
                </a:solidFill>
                <a:latin typeface="Candara" panose="020E0502030303020204" pitchFamily="34" charset="0"/>
              </a:rPr>
              <a:t>中轉化</a:t>
            </a:r>
            <a:r>
              <a:rPr lang="en-US" altLang="zh-TW" sz="3200" dirty="0">
                <a:solidFill>
                  <a:schemeClr val="bg1"/>
                </a:solidFill>
                <a:latin typeface="Candara" panose="020E0502030303020204" pitchFamily="34" charset="0"/>
              </a:rPr>
              <a:t>HPS</a:t>
            </a:r>
            <a:r>
              <a:rPr lang="zh-TW" altLang="en-US" sz="3200" dirty="0">
                <a:solidFill>
                  <a:schemeClr val="bg1"/>
                </a:solidFill>
                <a:latin typeface="Candara" panose="020E0502030303020204" pitchFamily="34" charset="0"/>
              </a:rPr>
              <a:t>原則的五個關鍵問題</a:t>
            </a:r>
          </a:p>
        </p:txBody>
      </p:sp>
      <p:pic>
        <p:nvPicPr>
          <p:cNvPr id="3" name="Image 2">
            <a:extLst>
              <a:ext uri="{FF2B5EF4-FFF2-40B4-BE49-F238E27FC236}">
                <a16:creationId xmlns:a16="http://schemas.microsoft.com/office/drawing/2014/main" id="{FF61BAB0-9423-32EF-919B-259B4628E351}"/>
              </a:ext>
            </a:extLst>
          </p:cNvPr>
          <p:cNvPicPr>
            <a:picLocks noChangeAspect="1"/>
          </p:cNvPicPr>
          <p:nvPr/>
        </p:nvPicPr>
        <p:blipFill rotWithShape="1">
          <a:blip r:embed="rId2">
            <a:extLst>
              <a:ext uri="{28A0092B-C50C-407E-A947-70E740481C1C}">
                <a14:useLocalDpi xmlns:a14="http://schemas.microsoft.com/office/drawing/2010/main" val="0"/>
              </a:ext>
            </a:extLst>
          </a:blip>
          <a:srcRect l="14876" r="10969" b="1"/>
          <a:stretch/>
        </p:blipFill>
        <p:spPr>
          <a:xfrm>
            <a:off x="0" y="1503586"/>
            <a:ext cx="3606344" cy="2482494"/>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effectLst>
            <a:softEdge rad="343984"/>
          </a:effectLst>
        </p:spPr>
      </p:pic>
    </p:spTree>
    <p:extLst>
      <p:ext uri="{BB962C8B-B14F-4D97-AF65-F5344CB8AC3E}">
        <p14:creationId xmlns:p14="http://schemas.microsoft.com/office/powerpoint/2010/main" val="1059614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9" name="Oval 3">
            <a:extLst>
              <a:ext uri="{FF2B5EF4-FFF2-40B4-BE49-F238E27FC236}">
                <a16:creationId xmlns:a16="http://schemas.microsoft.com/office/drawing/2014/main" id="{EE35BC94-6F23-C042-8106-A08F5F0A0C87}"/>
              </a:ext>
            </a:extLst>
          </p:cNvPr>
          <p:cNvSpPr>
            <a:spLocks noChangeArrowheads="1"/>
          </p:cNvSpPr>
          <p:nvPr/>
        </p:nvSpPr>
        <p:spPr bwMode="auto">
          <a:xfrm>
            <a:off x="39716" y="126779"/>
            <a:ext cx="4127500" cy="3600450"/>
          </a:xfrm>
          <a:prstGeom prst="ellipse">
            <a:avLst/>
          </a:prstGeom>
          <a:noFill/>
          <a:ln w="38100">
            <a:solidFill>
              <a:schemeClr val="bg1"/>
            </a:solidFill>
            <a:round/>
            <a:headEnd/>
            <a:tailEnd/>
          </a:ln>
          <a:effectLst/>
          <a:extLst>
            <a:ext uri="{909E8E84-426E-40dd-AFC4-6F175D3DCCD1}">
              <a14:hiddenFill xmlns="" xmlns:a14="http://schemas.microsoft.com/office/drawing/2010/main">
                <a:solidFill>
                  <a:srgbClr val="0066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solidFill>
                <a:schemeClr val="bg1"/>
              </a:solidFill>
              <a:latin typeface="Tahoma" charset="0"/>
              <a:ea typeface="ＭＳ Ｐゴシック" charset="0"/>
            </a:endParaRPr>
          </a:p>
        </p:txBody>
      </p:sp>
      <p:sp>
        <p:nvSpPr>
          <p:cNvPr id="813060" name="Text Box 4">
            <a:extLst>
              <a:ext uri="{FF2B5EF4-FFF2-40B4-BE49-F238E27FC236}">
                <a16:creationId xmlns:a16="http://schemas.microsoft.com/office/drawing/2014/main" id="{7B38CD37-D6ED-7942-AFFD-D9B36ADF299A}"/>
              </a:ext>
            </a:extLst>
          </p:cNvPr>
          <p:cNvSpPr txBox="1">
            <a:spLocks noChangeArrowheads="1"/>
          </p:cNvSpPr>
          <p:nvPr/>
        </p:nvSpPr>
        <p:spPr bwMode="auto">
          <a:xfrm>
            <a:off x="1599161" y="1815213"/>
            <a:ext cx="100860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81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zh-TW" altLang="en-US" sz="3200" b="1" dirty="0">
                <a:solidFill>
                  <a:schemeClr val="bg1"/>
                </a:solidFill>
                <a:latin typeface="Arial" charset="0"/>
                <a:ea typeface="ＭＳ Ｐゴシック" charset="0"/>
              </a:rPr>
              <a:t>保護</a:t>
            </a:r>
            <a:endParaRPr lang="fr-FR" sz="3200" b="1" dirty="0">
              <a:solidFill>
                <a:schemeClr val="bg1"/>
              </a:solidFill>
              <a:latin typeface="Arial" charset="0"/>
              <a:ea typeface="ＭＳ Ｐゴシック" charset="0"/>
            </a:endParaRPr>
          </a:p>
        </p:txBody>
      </p:sp>
      <p:grpSp>
        <p:nvGrpSpPr>
          <p:cNvPr id="813065" name="Group 9">
            <a:extLst>
              <a:ext uri="{FF2B5EF4-FFF2-40B4-BE49-F238E27FC236}">
                <a16:creationId xmlns:a16="http://schemas.microsoft.com/office/drawing/2014/main" id="{BB09D0A5-B089-E24B-91E6-FA353285F81B}"/>
              </a:ext>
            </a:extLst>
          </p:cNvPr>
          <p:cNvGrpSpPr>
            <a:grpSpLocks/>
          </p:cNvGrpSpPr>
          <p:nvPr/>
        </p:nvGrpSpPr>
        <p:grpSpPr bwMode="auto">
          <a:xfrm>
            <a:off x="7792150" y="3186749"/>
            <a:ext cx="4127500" cy="3600450"/>
            <a:chOff x="1450" y="481"/>
            <a:chExt cx="2600" cy="2268"/>
          </a:xfrm>
        </p:grpSpPr>
        <p:sp>
          <p:nvSpPr>
            <p:cNvPr id="813066" name="Oval 10">
              <a:extLst>
                <a:ext uri="{FF2B5EF4-FFF2-40B4-BE49-F238E27FC236}">
                  <a16:creationId xmlns:a16="http://schemas.microsoft.com/office/drawing/2014/main" id="{B4C3AA79-5835-314E-AD5A-8C7F2FCF66EA}"/>
                </a:ext>
              </a:extLst>
            </p:cNvPr>
            <p:cNvSpPr>
              <a:spLocks noChangeArrowheads="1"/>
            </p:cNvSpPr>
            <p:nvPr/>
          </p:nvSpPr>
          <p:spPr bwMode="auto">
            <a:xfrm>
              <a:off x="1450" y="481"/>
              <a:ext cx="2600" cy="2268"/>
            </a:xfrm>
            <a:prstGeom prst="ellipse">
              <a:avLst/>
            </a:prstGeom>
            <a:noFill/>
            <a:ln w="38100">
              <a:solidFill>
                <a:schemeClr val="bg1"/>
              </a:solidFill>
              <a:round/>
              <a:headEnd/>
              <a:tailEnd/>
            </a:ln>
            <a:effectLst/>
            <a:extLst>
              <a:ext uri="{909E8E84-426E-40dd-AFC4-6F175D3DCCD1}">
                <a14:hiddenFill xmlns="" xmlns:a14="http://schemas.microsoft.com/office/drawing/2010/main">
                  <a:solidFill>
                    <a:schemeClr val="bg2"/>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solidFill>
                  <a:schemeClr val="bg1"/>
                </a:solidFill>
                <a:latin typeface="Tahoma" charset="0"/>
                <a:ea typeface="ＭＳ Ｐゴシック" charset="0"/>
              </a:endParaRPr>
            </a:p>
          </p:txBody>
        </p:sp>
        <p:sp>
          <p:nvSpPr>
            <p:cNvPr id="813067" name="Text Box 11">
              <a:extLst>
                <a:ext uri="{FF2B5EF4-FFF2-40B4-BE49-F238E27FC236}">
                  <a16:creationId xmlns:a16="http://schemas.microsoft.com/office/drawing/2014/main" id="{E9A37D36-E81C-4840-883D-D681074BEEEF}"/>
                </a:ext>
              </a:extLst>
            </p:cNvPr>
            <p:cNvSpPr txBox="1">
              <a:spLocks noChangeArrowheads="1"/>
            </p:cNvSpPr>
            <p:nvPr/>
          </p:nvSpPr>
          <p:spPr bwMode="auto">
            <a:xfrm>
              <a:off x="2498" y="1452"/>
              <a:ext cx="635" cy="368"/>
            </a:xfrm>
            <a:prstGeom prst="rect">
              <a:avLst/>
            </a:prstGeom>
            <a:noFill/>
            <a:ln>
              <a:noFill/>
            </a:ln>
            <a:effectLst/>
            <a:extLst>
              <a:ext uri="{909E8E84-426E-40dd-AFC4-6F175D3DCCD1}">
                <a14:hiddenFill xmlns="" xmlns:a14="http://schemas.microsoft.com/office/drawing/2010/main">
                  <a:solidFill>
                    <a:schemeClr val="bg2"/>
                  </a:solidFill>
                </a14:hiddenFill>
              </a:ext>
              <a:ext uri="{91240B29-F687-4f45-9708-019B960494DF}">
                <a14:hiddenLine xmlns="" xmlns:a14="http://schemas.microsoft.com/office/drawing/2010/main" w="381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zh-TW" altLang="en-US" sz="3200" b="1" dirty="0">
                  <a:solidFill>
                    <a:schemeClr val="bg1"/>
                  </a:solidFill>
                  <a:latin typeface="Arial" charset="0"/>
                  <a:ea typeface="ＭＳ Ｐゴシック" charset="0"/>
                </a:rPr>
                <a:t>教育</a:t>
              </a:r>
              <a:endParaRPr lang="fr-FR" sz="3200" b="1" dirty="0">
                <a:solidFill>
                  <a:schemeClr val="bg1"/>
                </a:solidFill>
                <a:latin typeface="Arial" charset="0"/>
                <a:ea typeface="ＭＳ Ｐゴシック" charset="0"/>
              </a:endParaRPr>
            </a:p>
          </p:txBody>
        </p:sp>
      </p:grpSp>
      <p:sp>
        <p:nvSpPr>
          <p:cNvPr id="2" name="Double flèche horizontale 1">
            <a:extLst>
              <a:ext uri="{FF2B5EF4-FFF2-40B4-BE49-F238E27FC236}">
                <a16:creationId xmlns:a16="http://schemas.microsoft.com/office/drawing/2014/main" id="{24039B64-B80A-B24F-AB6F-5C1ED1480A35}"/>
              </a:ext>
            </a:extLst>
          </p:cNvPr>
          <p:cNvSpPr/>
          <p:nvPr/>
        </p:nvSpPr>
        <p:spPr>
          <a:xfrm rot="1587681">
            <a:off x="4279126" y="2852214"/>
            <a:ext cx="3633746" cy="124040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4FE72AB4-6C19-6D41-9F4B-CD99B0B0870A}"/>
              </a:ext>
            </a:extLst>
          </p:cNvPr>
          <p:cNvPicPr>
            <a:picLocks noChangeAspect="1"/>
          </p:cNvPicPr>
          <p:nvPr/>
        </p:nvPicPr>
        <p:blipFill rotWithShape="1">
          <a:blip r:embed="rId2">
            <a:extLst>
              <a:ext uri="{28A0092B-C50C-407E-A947-70E740481C1C}">
                <a14:useLocalDpi xmlns:a14="http://schemas.microsoft.com/office/drawing/2010/main" val="0"/>
              </a:ext>
            </a:extLst>
          </a:blip>
          <a:srcRect l="6511" r="2693" b="-1"/>
          <a:stretch/>
        </p:blipFill>
        <p:spPr>
          <a:xfrm>
            <a:off x="1478089" y="3837617"/>
            <a:ext cx="4284887" cy="2949582"/>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5" name="ZoneTexte 4">
            <a:extLst>
              <a:ext uri="{FF2B5EF4-FFF2-40B4-BE49-F238E27FC236}">
                <a16:creationId xmlns:a16="http://schemas.microsoft.com/office/drawing/2014/main" id="{C6B79B24-529B-5815-8147-0227DC29A2FA}"/>
              </a:ext>
            </a:extLst>
          </p:cNvPr>
          <p:cNvSpPr txBox="1"/>
          <p:nvPr/>
        </p:nvSpPr>
        <p:spPr>
          <a:xfrm>
            <a:off x="5823650" y="353275"/>
            <a:ext cx="6096000" cy="1200329"/>
          </a:xfrm>
          <a:prstGeom prst="rect">
            <a:avLst/>
          </a:prstGeom>
          <a:noFill/>
        </p:spPr>
        <p:txBody>
          <a:bodyPr wrap="square">
            <a:spAutoFit/>
          </a:bodyPr>
          <a:lstStyle/>
          <a:p>
            <a:r>
              <a:rPr lang="zh-TW" altLang="en-US" sz="3600" dirty="0">
                <a:solidFill>
                  <a:schemeClr val="bg1"/>
                </a:solidFill>
              </a:rPr>
              <a:t>為所有兒童和青少年的</a:t>
            </a:r>
            <a:r>
              <a:rPr lang="zh-TW" altLang="en-US" sz="3600" b="1" dirty="0">
                <a:solidFill>
                  <a:srgbClr val="FFFF00"/>
                </a:solidFill>
              </a:rPr>
              <a:t>發展</a:t>
            </a:r>
            <a:r>
              <a:rPr lang="zh-TW" altLang="en-US" sz="3600" dirty="0">
                <a:solidFill>
                  <a:schemeClr val="bg1"/>
                </a:solidFill>
              </a:rPr>
              <a:t>創造條件</a:t>
            </a:r>
            <a:endParaRPr lang="en-GB" sz="3600" dirty="0">
              <a:solidFill>
                <a:schemeClr val="bg1"/>
              </a:solidFill>
            </a:endParaRPr>
          </a:p>
        </p:txBody>
      </p:sp>
    </p:spTree>
    <p:extLst>
      <p:ext uri="{BB962C8B-B14F-4D97-AF65-F5344CB8AC3E}">
        <p14:creationId xmlns:p14="http://schemas.microsoft.com/office/powerpoint/2010/main" val="120370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30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30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3059"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A1095732-873D-B577-6DF3-95D2C1B416DA}"/>
              </a:ext>
            </a:extLst>
          </p:cNvPr>
          <p:cNvSpPr>
            <a:spLocks noGrp="1"/>
          </p:cNvSpPr>
          <p:nvPr>
            <p:ph type="title"/>
          </p:nvPr>
        </p:nvSpPr>
        <p:spPr>
          <a:xfrm>
            <a:off x="838200" y="90372"/>
            <a:ext cx="10845800" cy="1325563"/>
          </a:xfrm>
        </p:spPr>
        <p:txBody>
          <a:bodyPr/>
          <a:lstStyle/>
          <a:p>
            <a:r>
              <a:rPr lang="zh-TW" altLang="en-US" dirty="0">
                <a:solidFill>
                  <a:srgbClr val="FFFF00"/>
                </a:solidFill>
              </a:rPr>
              <a:t>為兒童和青少年改變世界</a:t>
            </a:r>
            <a:endParaRPr lang="en-GB" dirty="0">
              <a:solidFill>
                <a:srgbClr val="FFFF00"/>
              </a:solidFill>
            </a:endParaRPr>
          </a:p>
        </p:txBody>
      </p:sp>
      <p:sp>
        <p:nvSpPr>
          <p:cNvPr id="6" name="Espace réservé du contenu 5">
            <a:extLst>
              <a:ext uri="{FF2B5EF4-FFF2-40B4-BE49-F238E27FC236}">
                <a16:creationId xmlns:a16="http://schemas.microsoft.com/office/drawing/2014/main" id="{9EB0A17C-63CF-A1DB-CEC4-5201E5111311}"/>
              </a:ext>
            </a:extLst>
          </p:cNvPr>
          <p:cNvSpPr>
            <a:spLocks noGrp="1"/>
          </p:cNvSpPr>
          <p:nvPr>
            <p:ph idx="1"/>
          </p:nvPr>
        </p:nvSpPr>
        <p:spPr/>
        <p:txBody>
          <a:bodyPr>
            <a:normAutofit/>
          </a:bodyPr>
          <a:lstStyle/>
          <a:p>
            <a:r>
              <a:rPr lang="zh-TW" altLang="en-US" sz="3200" dirty="0">
                <a:solidFill>
                  <a:schemeClr val="bg1"/>
                </a:solidFill>
              </a:rPr>
              <a:t>後疫情的損壞和恢復，但也</a:t>
            </a:r>
            <a:r>
              <a:rPr lang="en-US" altLang="zh-TW" sz="3200" dirty="0">
                <a:solidFill>
                  <a:schemeClr val="bg1"/>
                </a:solidFill>
              </a:rPr>
              <a:t>......</a:t>
            </a:r>
          </a:p>
          <a:p>
            <a:r>
              <a:rPr lang="zh-TW" altLang="en-US" sz="3200" dirty="0">
                <a:solidFill>
                  <a:schemeClr val="bg1"/>
                </a:solidFill>
              </a:rPr>
              <a:t>全球大趨勢</a:t>
            </a:r>
            <a:endParaRPr lang="en-GB" sz="3200" dirty="0">
              <a:solidFill>
                <a:schemeClr val="bg1"/>
              </a:solidFill>
            </a:endParaRPr>
          </a:p>
          <a:p>
            <a:pPr lvl="1"/>
            <a:r>
              <a:rPr lang="zh-TW" altLang="en-US" dirty="0">
                <a:solidFill>
                  <a:schemeClr val="bg1"/>
                </a:solidFill>
              </a:rPr>
              <a:t>行星生態系統的變化</a:t>
            </a:r>
          </a:p>
          <a:p>
            <a:pPr lvl="1"/>
            <a:r>
              <a:rPr lang="zh-TW" altLang="en-US" dirty="0">
                <a:solidFill>
                  <a:schemeClr val="bg1"/>
                </a:solidFill>
              </a:rPr>
              <a:t>數位科技</a:t>
            </a:r>
          </a:p>
          <a:p>
            <a:pPr lvl="1"/>
            <a:r>
              <a:rPr lang="zh-TW" altLang="en-US" dirty="0">
                <a:solidFill>
                  <a:schemeClr val="bg1"/>
                </a:solidFill>
              </a:rPr>
              <a:t>城市化</a:t>
            </a:r>
          </a:p>
          <a:p>
            <a:pPr lvl="1"/>
            <a:r>
              <a:rPr lang="zh-TW" altLang="en-US" dirty="0">
                <a:solidFill>
                  <a:schemeClr val="bg1"/>
                </a:solidFill>
              </a:rPr>
              <a:t>營養轉變</a:t>
            </a:r>
          </a:p>
          <a:p>
            <a:pPr lvl="1"/>
            <a:r>
              <a:rPr lang="zh-TW" altLang="en-US" dirty="0">
                <a:solidFill>
                  <a:schemeClr val="bg1"/>
                </a:solidFill>
              </a:rPr>
              <a:t>全球化的商業利益</a:t>
            </a:r>
          </a:p>
          <a:p>
            <a:pPr lvl="1"/>
            <a:r>
              <a:rPr lang="zh-TW" altLang="en-US" dirty="0">
                <a:solidFill>
                  <a:schemeClr val="bg1"/>
                </a:solidFill>
              </a:rPr>
              <a:t>人口變化</a:t>
            </a:r>
          </a:p>
          <a:p>
            <a:pPr lvl="1"/>
            <a:r>
              <a:rPr lang="zh-TW" altLang="en-US" dirty="0">
                <a:solidFill>
                  <a:schemeClr val="bg1"/>
                </a:solidFill>
              </a:rPr>
              <a:t>戰爭與衝突</a:t>
            </a:r>
          </a:p>
        </p:txBody>
      </p:sp>
      <p:sp>
        <p:nvSpPr>
          <p:cNvPr id="8" name="ZoneTexte 7">
            <a:extLst>
              <a:ext uri="{FF2B5EF4-FFF2-40B4-BE49-F238E27FC236}">
                <a16:creationId xmlns:a16="http://schemas.microsoft.com/office/drawing/2014/main" id="{3305BB77-1190-D833-7A14-DD1D5329CDDA}"/>
              </a:ext>
            </a:extLst>
          </p:cNvPr>
          <p:cNvSpPr txBox="1"/>
          <p:nvPr/>
        </p:nvSpPr>
        <p:spPr>
          <a:xfrm>
            <a:off x="9174350" y="2191666"/>
            <a:ext cx="3017650" cy="2308324"/>
          </a:xfrm>
          <a:prstGeom prst="rect">
            <a:avLst/>
          </a:prstGeom>
          <a:noFill/>
        </p:spPr>
        <p:txBody>
          <a:bodyPr wrap="square" rtlCol="0">
            <a:spAutoFit/>
          </a:bodyPr>
          <a:lstStyle/>
          <a:p>
            <a:r>
              <a:rPr lang="zh-TW" altLang="en-US" sz="2400" dirty="0">
                <a:solidFill>
                  <a:srgbClr val="FFFF00"/>
                </a:solidFill>
              </a:rPr>
              <a:t>兒童和青少年 </a:t>
            </a:r>
            <a:endParaRPr lang="en-US" altLang="zh-TW" sz="2400" dirty="0">
              <a:solidFill>
                <a:srgbClr val="FFFF00"/>
              </a:solidFill>
            </a:endParaRPr>
          </a:p>
          <a:p>
            <a:r>
              <a:rPr lang="zh-TW" altLang="en-US" sz="2400" dirty="0">
                <a:solidFill>
                  <a:srgbClr val="FFFF00"/>
                </a:solidFill>
              </a:rPr>
              <a:t>受影響最大</a:t>
            </a:r>
            <a:endParaRPr lang="en-GB" sz="2400" dirty="0">
              <a:solidFill>
                <a:srgbClr val="FFFF00"/>
              </a:solidFill>
            </a:endParaRPr>
          </a:p>
          <a:p>
            <a:endParaRPr lang="en-GB" sz="2400" dirty="0">
              <a:solidFill>
                <a:srgbClr val="FFFF00"/>
              </a:solidFill>
            </a:endParaRPr>
          </a:p>
          <a:p>
            <a:endParaRPr lang="en-GB" sz="2400" dirty="0">
              <a:solidFill>
                <a:srgbClr val="FFFF00"/>
              </a:solidFill>
            </a:endParaRPr>
          </a:p>
          <a:p>
            <a:r>
              <a:rPr lang="zh-TW" altLang="en-US" sz="2400" dirty="0">
                <a:solidFill>
                  <a:srgbClr val="FFFF00"/>
                </a:solidFill>
              </a:rPr>
              <a:t>兒童和青少年 </a:t>
            </a:r>
            <a:endParaRPr lang="en-US" altLang="zh-TW" sz="2400" dirty="0">
              <a:solidFill>
                <a:srgbClr val="FFFF00"/>
              </a:solidFill>
            </a:endParaRPr>
          </a:p>
          <a:p>
            <a:r>
              <a:rPr lang="zh-TW" altLang="en-US" sz="2400" dirty="0">
                <a:solidFill>
                  <a:srgbClr val="FFFF00"/>
                </a:solidFill>
              </a:rPr>
              <a:t>響應的主要推動者</a:t>
            </a:r>
            <a:endParaRPr lang="en-GB" sz="2400" dirty="0">
              <a:solidFill>
                <a:srgbClr val="FFFF00"/>
              </a:solidFill>
            </a:endParaRPr>
          </a:p>
        </p:txBody>
      </p:sp>
      <p:sp>
        <p:nvSpPr>
          <p:cNvPr id="9" name="ZoneTexte 8">
            <a:extLst>
              <a:ext uri="{FF2B5EF4-FFF2-40B4-BE49-F238E27FC236}">
                <a16:creationId xmlns:a16="http://schemas.microsoft.com/office/drawing/2014/main" id="{012C7022-C02D-33DC-9C50-36547BFE6D0F}"/>
              </a:ext>
            </a:extLst>
          </p:cNvPr>
          <p:cNvSpPr txBox="1"/>
          <p:nvPr/>
        </p:nvSpPr>
        <p:spPr>
          <a:xfrm>
            <a:off x="10340623" y="6398296"/>
            <a:ext cx="1539204" cy="369332"/>
          </a:xfrm>
          <a:prstGeom prst="rect">
            <a:avLst/>
          </a:prstGeom>
          <a:noFill/>
        </p:spPr>
        <p:txBody>
          <a:bodyPr wrap="none" rtlCol="0">
            <a:spAutoFit/>
          </a:bodyPr>
          <a:lstStyle/>
          <a:p>
            <a:r>
              <a:rPr lang="en-GB" dirty="0">
                <a:solidFill>
                  <a:schemeClr val="bg1"/>
                </a:solidFill>
              </a:rPr>
              <a:t>Jon Klein 2022</a:t>
            </a:r>
          </a:p>
        </p:txBody>
      </p:sp>
      <p:sp>
        <p:nvSpPr>
          <p:cNvPr id="10" name="Accolade fermante 9">
            <a:extLst>
              <a:ext uri="{FF2B5EF4-FFF2-40B4-BE49-F238E27FC236}">
                <a16:creationId xmlns:a16="http://schemas.microsoft.com/office/drawing/2014/main" id="{AA1F5C1F-B827-20D9-1D2A-9734CAECE850}"/>
              </a:ext>
            </a:extLst>
          </p:cNvPr>
          <p:cNvSpPr/>
          <p:nvPr/>
        </p:nvSpPr>
        <p:spPr>
          <a:xfrm>
            <a:off x="8297333" y="1889453"/>
            <a:ext cx="485423" cy="3651414"/>
          </a:xfrm>
          <a:prstGeom prst="rightBrace">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004741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7853E6C-BEA3-6CD9-0909-8AC4ED8FE6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615" y="748752"/>
            <a:ext cx="10282767" cy="6016258"/>
          </a:xfrm>
          <a:prstGeom prst="rect">
            <a:avLst/>
          </a:prstGeom>
        </p:spPr>
      </p:pic>
      <p:sp>
        <p:nvSpPr>
          <p:cNvPr id="6" name="ZoneTexte 5">
            <a:extLst>
              <a:ext uri="{FF2B5EF4-FFF2-40B4-BE49-F238E27FC236}">
                <a16:creationId xmlns:a16="http://schemas.microsoft.com/office/drawing/2014/main" id="{EAFC6AF0-7B85-CE80-E9DB-E32CF7E3DEDF}"/>
              </a:ext>
            </a:extLst>
          </p:cNvPr>
          <p:cNvSpPr txBox="1"/>
          <p:nvPr/>
        </p:nvSpPr>
        <p:spPr>
          <a:xfrm>
            <a:off x="1794932" y="163977"/>
            <a:ext cx="8602134" cy="584775"/>
          </a:xfrm>
          <a:prstGeom prst="rect">
            <a:avLst/>
          </a:prstGeom>
          <a:noFill/>
        </p:spPr>
        <p:txBody>
          <a:bodyPr wrap="square">
            <a:spAutoFit/>
          </a:bodyPr>
          <a:lstStyle/>
          <a:p>
            <a:pPr algn="ctr"/>
            <a:r>
              <a:rPr lang="zh-TW" altLang="en-US" sz="3200" b="1" dirty="0">
                <a:solidFill>
                  <a:schemeClr val="bg1"/>
                </a:solidFill>
              </a:rPr>
              <a:t>適時發展的取向</a:t>
            </a:r>
            <a:endParaRPr lang="en-GB" sz="3200" b="1" dirty="0">
              <a:solidFill>
                <a:schemeClr val="bg1"/>
              </a:solidFill>
            </a:endParaRPr>
          </a:p>
        </p:txBody>
      </p:sp>
    </p:spTree>
    <p:extLst>
      <p:ext uri="{BB962C8B-B14F-4D97-AF65-F5344CB8AC3E}">
        <p14:creationId xmlns:p14="http://schemas.microsoft.com/office/powerpoint/2010/main" val="425656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1203674-C276-3FBD-1A14-05EE68013FA5}"/>
              </a:ext>
            </a:extLst>
          </p:cNvPr>
          <p:cNvSpPr>
            <a:spLocks noGrp="1"/>
          </p:cNvSpPr>
          <p:nvPr>
            <p:ph type="title"/>
          </p:nvPr>
        </p:nvSpPr>
        <p:spPr>
          <a:xfrm>
            <a:off x="838199" y="365125"/>
            <a:ext cx="10778067" cy="1325563"/>
          </a:xfrm>
        </p:spPr>
        <p:txBody>
          <a:bodyPr/>
          <a:lstStyle/>
          <a:p>
            <a:r>
              <a:rPr lang="zh-TW" altLang="en-US" dirty="0">
                <a:solidFill>
                  <a:srgbClr val="FFFF00"/>
                </a:solidFill>
              </a:rPr>
              <a:t>為兒童和青少年改變世界</a:t>
            </a:r>
            <a:endParaRPr lang="en-GB" dirty="0"/>
          </a:p>
        </p:txBody>
      </p:sp>
      <p:sp>
        <p:nvSpPr>
          <p:cNvPr id="4" name="Espace réservé du contenu 3">
            <a:extLst>
              <a:ext uri="{FF2B5EF4-FFF2-40B4-BE49-F238E27FC236}">
                <a16:creationId xmlns:a16="http://schemas.microsoft.com/office/drawing/2014/main" id="{4A374170-9B2A-375C-DAE6-E9A8EAE23EE6}"/>
              </a:ext>
            </a:extLst>
          </p:cNvPr>
          <p:cNvSpPr>
            <a:spLocks noGrp="1"/>
          </p:cNvSpPr>
          <p:nvPr>
            <p:ph idx="1"/>
          </p:nvPr>
        </p:nvSpPr>
        <p:spPr/>
        <p:txBody>
          <a:bodyPr>
            <a:normAutofit/>
          </a:bodyPr>
          <a:lstStyle/>
          <a:p>
            <a:r>
              <a:rPr lang="zh-TW" altLang="en-US" sz="4000" dirty="0">
                <a:solidFill>
                  <a:schemeClr val="bg1"/>
                </a:solidFill>
              </a:rPr>
              <a:t>新的青春期</a:t>
            </a:r>
          </a:p>
          <a:p>
            <a:r>
              <a:rPr lang="zh-TW" altLang="en-US" sz="4000" dirty="0">
                <a:solidFill>
                  <a:schemeClr val="bg1"/>
                </a:solidFill>
              </a:rPr>
              <a:t>心理健康和非傳染性疾病</a:t>
            </a:r>
          </a:p>
          <a:p>
            <a:r>
              <a:rPr lang="zh-TW" altLang="en-US" sz="4000" dirty="0">
                <a:solidFill>
                  <a:schemeClr val="bg1"/>
                </a:solidFill>
              </a:rPr>
              <a:t>賦權和參與</a:t>
            </a:r>
          </a:p>
          <a:p>
            <a:r>
              <a:rPr lang="zh-TW" altLang="en-US" sz="4000" dirty="0">
                <a:solidFill>
                  <a:schemeClr val="bg1"/>
                </a:solidFill>
              </a:rPr>
              <a:t>年輕人是變革的關鍵推動者</a:t>
            </a:r>
          </a:p>
          <a:p>
            <a:endParaRPr lang="en-GB" sz="4000" dirty="0">
              <a:solidFill>
                <a:schemeClr val="bg1"/>
              </a:solidFill>
            </a:endParaRPr>
          </a:p>
        </p:txBody>
      </p:sp>
      <p:sp>
        <p:nvSpPr>
          <p:cNvPr id="5" name="ZoneTexte 4">
            <a:extLst>
              <a:ext uri="{FF2B5EF4-FFF2-40B4-BE49-F238E27FC236}">
                <a16:creationId xmlns:a16="http://schemas.microsoft.com/office/drawing/2014/main" id="{5852FF00-1FEC-913C-07DC-32F999986E28}"/>
              </a:ext>
            </a:extLst>
          </p:cNvPr>
          <p:cNvSpPr txBox="1"/>
          <p:nvPr/>
        </p:nvSpPr>
        <p:spPr>
          <a:xfrm>
            <a:off x="3780169" y="5727125"/>
            <a:ext cx="7255934" cy="584775"/>
          </a:xfrm>
          <a:prstGeom prst="rect">
            <a:avLst/>
          </a:prstGeom>
          <a:noFill/>
        </p:spPr>
        <p:txBody>
          <a:bodyPr wrap="square" rtlCol="0">
            <a:spAutoFit/>
          </a:bodyPr>
          <a:lstStyle/>
          <a:p>
            <a:r>
              <a:rPr lang="zh-TW" altLang="en-US" sz="3200" dirty="0">
                <a:solidFill>
                  <a:schemeClr val="bg1"/>
                </a:solidFill>
              </a:rPr>
              <a:t>年輕人的共同主題：環境、健康和福祉</a:t>
            </a:r>
            <a:endParaRPr lang="en-GB" sz="3200" dirty="0">
              <a:solidFill>
                <a:schemeClr val="bg1"/>
              </a:solidFill>
            </a:endParaRPr>
          </a:p>
        </p:txBody>
      </p:sp>
      <p:sp>
        <p:nvSpPr>
          <p:cNvPr id="6" name="ZoneTexte 5">
            <a:extLst>
              <a:ext uri="{FF2B5EF4-FFF2-40B4-BE49-F238E27FC236}">
                <a16:creationId xmlns:a16="http://schemas.microsoft.com/office/drawing/2014/main" id="{90D2D041-EFE8-E428-4D2A-F6D097820674}"/>
              </a:ext>
            </a:extLst>
          </p:cNvPr>
          <p:cNvSpPr txBox="1"/>
          <p:nvPr/>
        </p:nvSpPr>
        <p:spPr>
          <a:xfrm>
            <a:off x="10340623" y="6398296"/>
            <a:ext cx="1539204" cy="369332"/>
          </a:xfrm>
          <a:prstGeom prst="rect">
            <a:avLst/>
          </a:prstGeom>
          <a:noFill/>
        </p:spPr>
        <p:txBody>
          <a:bodyPr wrap="none" rtlCol="0">
            <a:spAutoFit/>
          </a:bodyPr>
          <a:lstStyle/>
          <a:p>
            <a:r>
              <a:rPr lang="en-GB" dirty="0">
                <a:solidFill>
                  <a:schemeClr val="bg1"/>
                </a:solidFill>
              </a:rPr>
              <a:t>Jon Klein 2022</a:t>
            </a:r>
          </a:p>
        </p:txBody>
      </p:sp>
      <p:sp>
        <p:nvSpPr>
          <p:cNvPr id="7" name="Flèche vers la droite 6">
            <a:extLst>
              <a:ext uri="{FF2B5EF4-FFF2-40B4-BE49-F238E27FC236}">
                <a16:creationId xmlns:a16="http://schemas.microsoft.com/office/drawing/2014/main" id="{F717FBA6-413D-8578-8B89-FF0BEDD4C91A}"/>
              </a:ext>
            </a:extLst>
          </p:cNvPr>
          <p:cNvSpPr/>
          <p:nvPr/>
        </p:nvSpPr>
        <p:spPr>
          <a:xfrm>
            <a:off x="3084689" y="5500323"/>
            <a:ext cx="695480" cy="8768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Tree>
    <p:extLst>
      <p:ext uri="{BB962C8B-B14F-4D97-AF65-F5344CB8AC3E}">
        <p14:creationId xmlns:p14="http://schemas.microsoft.com/office/powerpoint/2010/main" val="1891348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742C07-A216-5BA8-5209-1089C2BAEF51}"/>
              </a:ext>
            </a:extLst>
          </p:cNvPr>
          <p:cNvSpPr>
            <a:spLocks noGrp="1"/>
          </p:cNvSpPr>
          <p:nvPr>
            <p:ph type="title"/>
          </p:nvPr>
        </p:nvSpPr>
        <p:spPr/>
        <p:txBody>
          <a:bodyPr/>
          <a:lstStyle/>
          <a:p>
            <a:r>
              <a:rPr lang="zh-TW" altLang="en-US" b="1" dirty="0">
                <a:solidFill>
                  <a:srgbClr val="FFFF00"/>
                </a:solidFill>
                <a:latin typeface="Candara" panose="020E0502030303020204" pitchFamily="34" charset="0"/>
              </a:rPr>
              <a:t>現今的兒童和青少年</a:t>
            </a:r>
            <a:br>
              <a:rPr lang="en-GB" sz="4400" b="1" dirty="0">
                <a:solidFill>
                  <a:srgbClr val="FFFF00"/>
                </a:solidFill>
                <a:latin typeface="Candara" panose="020E0502030303020204" pitchFamily="34" charset="0"/>
              </a:rPr>
            </a:br>
            <a:endParaRPr lang="en-GB" dirty="0"/>
          </a:p>
        </p:txBody>
      </p:sp>
      <p:sp>
        <p:nvSpPr>
          <p:cNvPr id="3" name="Espace réservé du contenu 2">
            <a:extLst>
              <a:ext uri="{FF2B5EF4-FFF2-40B4-BE49-F238E27FC236}">
                <a16:creationId xmlns:a16="http://schemas.microsoft.com/office/drawing/2014/main" id="{5B1B843C-EA5B-319C-6A35-5E0A2564E04B}"/>
              </a:ext>
            </a:extLst>
          </p:cNvPr>
          <p:cNvSpPr>
            <a:spLocks noGrp="1"/>
          </p:cNvSpPr>
          <p:nvPr>
            <p:ph idx="1"/>
          </p:nvPr>
        </p:nvSpPr>
        <p:spPr/>
        <p:txBody>
          <a:bodyPr>
            <a:normAutofit/>
          </a:bodyPr>
          <a:lstStyle/>
          <a:p>
            <a:r>
              <a:rPr lang="zh-TW" altLang="en-US" sz="3200" dirty="0">
                <a:solidFill>
                  <a:schemeClr val="bg1"/>
                </a:solidFill>
              </a:rPr>
              <a:t>如果沒有民眾的善意或實際上違背民眾的善意，就無法實施公共衛生措施。</a:t>
            </a:r>
          </a:p>
          <a:p>
            <a:r>
              <a:rPr lang="zh-TW" altLang="en-US" sz="3200" dirty="0">
                <a:solidFill>
                  <a:schemeClr val="bg1"/>
                </a:solidFill>
              </a:rPr>
              <a:t>兒童和青少年不是“問題”，他們是解決方案的一部分！</a:t>
            </a:r>
          </a:p>
          <a:p>
            <a:pPr marL="0" indent="0">
              <a:buNone/>
            </a:pPr>
            <a:endParaRPr lang="en-GB" sz="3200" dirty="0">
              <a:solidFill>
                <a:schemeClr val="bg1"/>
              </a:solidFill>
            </a:endParaRPr>
          </a:p>
        </p:txBody>
      </p:sp>
    </p:spTree>
    <p:extLst>
      <p:ext uri="{BB962C8B-B14F-4D97-AF65-F5344CB8AC3E}">
        <p14:creationId xmlns:p14="http://schemas.microsoft.com/office/powerpoint/2010/main" val="3537240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3FBDC27-362D-B30B-EEBA-E9878C67CA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7140135"/>
          </a:xfrm>
          <a:prstGeom prst="rect">
            <a:avLst/>
          </a:prstGeom>
        </p:spPr>
      </p:pic>
    </p:spTree>
    <p:extLst>
      <p:ext uri="{BB962C8B-B14F-4D97-AF65-F5344CB8AC3E}">
        <p14:creationId xmlns:p14="http://schemas.microsoft.com/office/powerpoint/2010/main" val="1888638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A92C2D-F8AC-48CD-80F7-9B578CC02CFF}"/>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F23E0198-1ABA-4315-BEBC-8D38DC54C5C0}"/>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FA25855F-4259-4069-BDDE-597DF6124722}"/>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3600" b="1">
                <a:solidFill>
                  <a:srgbClr val="5B5B5B"/>
                </a:solidFill>
              </a:rPr>
              <a:t>Q1</a:t>
            </a:r>
            <a:r>
              <a:rPr lang="zh-TW" altLang="en-US" sz="3600" b="1">
                <a:solidFill>
                  <a:srgbClr val="5B5B5B"/>
                </a:solidFill>
              </a:rPr>
              <a:t>：您的背景（請選出所有符合您的選項）</a:t>
            </a:r>
          </a:p>
        </p:txBody>
      </p:sp>
      <p:sp>
        <p:nvSpPr>
          <p:cNvPr id="7" name="Rectangle 6">
            <a:extLst>
              <a:ext uri="{FF2B5EF4-FFF2-40B4-BE49-F238E27FC236}">
                <a16:creationId xmlns:a16="http://schemas.microsoft.com/office/drawing/2014/main" id="{AC9AEFDE-295F-4573-8E22-27DF3BBF7B54}"/>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1300" b="1">
                <a:solidFill>
                  <a:srgbClr val="5B5B5B"/>
                </a:solidFill>
              </a:rPr>
              <a:t>ⓘ</a:t>
            </a:r>
            <a:r>
              <a:rPr lang="en-US" altLang="zh-TW" sz="1400">
                <a:solidFill>
                  <a:srgbClr val="5B5B5B"/>
                </a:solidFill>
              </a:rPr>
              <a:t> Start presenting to display the poll results on this slide.</a:t>
            </a:r>
            <a:endParaRPr lang="zh-TW" altLang="en-US" sz="1400">
              <a:solidFill>
                <a:srgbClr val="5B5B5B"/>
              </a:solidFill>
            </a:endParaRPr>
          </a:p>
        </p:txBody>
      </p:sp>
    </p:spTree>
    <p:custDataLst>
      <p:tags r:id="rId1"/>
    </p:custDataLst>
    <p:extLst>
      <p:ext uri="{BB962C8B-B14F-4D97-AF65-F5344CB8AC3E}">
        <p14:creationId xmlns:p14="http://schemas.microsoft.com/office/powerpoint/2010/main" val="337741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3CD3B1-D7A9-68CD-EBAF-60AD7E531BDF}"/>
              </a:ext>
            </a:extLst>
          </p:cNvPr>
          <p:cNvSpPr>
            <a:spLocks noGrp="1"/>
          </p:cNvSpPr>
          <p:nvPr>
            <p:ph type="title"/>
          </p:nvPr>
        </p:nvSpPr>
        <p:spPr>
          <a:xfrm>
            <a:off x="293511" y="365125"/>
            <a:ext cx="11060289" cy="1325563"/>
          </a:xfrm>
        </p:spPr>
        <p:txBody>
          <a:bodyPr>
            <a:normAutofit/>
          </a:bodyPr>
          <a:lstStyle/>
          <a:p>
            <a:r>
              <a:rPr lang="zh-TW" altLang="en-US" sz="4400" b="1" dirty="0">
                <a:solidFill>
                  <a:srgbClr val="FFFF00"/>
                </a:solidFill>
                <a:latin typeface="Candara" panose="020E0502030303020204" pitchFamily="34" charset="0"/>
              </a:rPr>
              <a:t>設計適時發展的政策</a:t>
            </a:r>
            <a:endParaRPr lang="en-GB" dirty="0"/>
          </a:p>
        </p:txBody>
      </p:sp>
      <p:sp>
        <p:nvSpPr>
          <p:cNvPr id="3" name="Espace réservé du contenu 2">
            <a:extLst>
              <a:ext uri="{FF2B5EF4-FFF2-40B4-BE49-F238E27FC236}">
                <a16:creationId xmlns:a16="http://schemas.microsoft.com/office/drawing/2014/main" id="{2E39889C-8150-8DAA-1E21-030ED5FC2BBD}"/>
              </a:ext>
            </a:extLst>
          </p:cNvPr>
          <p:cNvSpPr>
            <a:spLocks noGrp="1"/>
          </p:cNvSpPr>
          <p:nvPr>
            <p:ph idx="1"/>
          </p:nvPr>
        </p:nvSpPr>
        <p:spPr/>
        <p:txBody>
          <a:bodyPr>
            <a:normAutofit lnSpcReduction="10000"/>
          </a:bodyPr>
          <a:lstStyle/>
          <a:p>
            <a:r>
              <a:rPr lang="zh-TW" altLang="en-US" dirty="0">
                <a:solidFill>
                  <a:schemeClr val="bg1"/>
                </a:solidFill>
              </a:rPr>
              <a:t>應用青年和世代間視角在危機應對和恢復措施中</a:t>
            </a:r>
          </a:p>
          <a:p>
            <a:r>
              <a:rPr lang="zh-TW" altLang="en-US" dirty="0">
                <a:solidFill>
                  <a:schemeClr val="bg1"/>
                </a:solidFill>
              </a:rPr>
              <a:t>支持青年倡議</a:t>
            </a:r>
          </a:p>
          <a:p>
            <a:r>
              <a:rPr lang="zh-TW" altLang="en-US" dirty="0">
                <a:solidFill>
                  <a:schemeClr val="bg1"/>
                </a:solidFill>
              </a:rPr>
              <a:t>通過確保每個孩子的優質教育、保護和良好的心理健康，重建更強大</a:t>
            </a:r>
          </a:p>
          <a:p>
            <a:r>
              <a:rPr lang="zh-TW" altLang="en-US" dirty="0">
                <a:solidFill>
                  <a:schemeClr val="bg1"/>
                </a:solidFill>
              </a:rPr>
              <a:t>投資於兒童和青少年的心理健康和福祉。</a:t>
            </a:r>
          </a:p>
          <a:p>
            <a:r>
              <a:rPr lang="zh-TW" altLang="en-US" dirty="0">
                <a:solidFill>
                  <a:schemeClr val="bg1"/>
                </a:solidFill>
              </a:rPr>
              <a:t>建立復原力以更好地預防、應對和保護兒童免受危機影響</a:t>
            </a:r>
          </a:p>
          <a:p>
            <a:r>
              <a:rPr lang="zh-TW" altLang="en-US" dirty="0">
                <a:solidFill>
                  <a:schemeClr val="bg1"/>
                </a:solidFill>
              </a:rPr>
              <a:t>採取緊急行動保護兒童免受氣候變化的影響並減緩全球氣溫的毀滅性上升</a:t>
            </a:r>
          </a:p>
          <a:p>
            <a:r>
              <a:rPr lang="en-GB" dirty="0">
                <a:solidFill>
                  <a:schemeClr val="bg1"/>
                </a:solidFill>
              </a:rPr>
              <a:t>…</a:t>
            </a:r>
            <a:br>
              <a:rPr lang="en-GB" dirty="0">
                <a:solidFill>
                  <a:schemeClr val="bg1"/>
                </a:solidFill>
              </a:rPr>
            </a:br>
            <a:endParaRPr lang="en-GB" dirty="0">
              <a:solidFill>
                <a:schemeClr val="bg1"/>
              </a:solidFill>
            </a:endParaRPr>
          </a:p>
          <a:p>
            <a:endParaRPr lang="en-GB" sz="1400" dirty="0">
              <a:solidFill>
                <a:schemeClr val="bg1"/>
              </a:solidFill>
            </a:endParaRPr>
          </a:p>
        </p:txBody>
      </p:sp>
      <p:pic>
        <p:nvPicPr>
          <p:cNvPr id="4" name="Image 3">
            <a:extLst>
              <a:ext uri="{FF2B5EF4-FFF2-40B4-BE49-F238E27FC236}">
                <a16:creationId xmlns:a16="http://schemas.microsoft.com/office/drawing/2014/main" id="{D0E6BB1C-AFCB-3EB7-E764-A641367518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521" y="5238044"/>
            <a:ext cx="2835302" cy="1391070"/>
          </a:xfrm>
          <a:prstGeom prst="rect">
            <a:avLst/>
          </a:prstGeom>
        </p:spPr>
      </p:pic>
    </p:spTree>
    <p:extLst>
      <p:ext uri="{BB962C8B-B14F-4D97-AF65-F5344CB8AC3E}">
        <p14:creationId xmlns:p14="http://schemas.microsoft.com/office/powerpoint/2010/main" val="1831035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394" y="178023"/>
            <a:ext cx="10515600" cy="1325563"/>
          </a:xfrm>
        </p:spPr>
        <p:txBody>
          <a:bodyPr>
            <a:normAutofit fontScale="90000"/>
          </a:bodyPr>
          <a:lstStyle/>
          <a:p>
            <a:r>
              <a:rPr lang="zh-TW" altLang="en-US" sz="5400" b="1" dirty="0">
                <a:solidFill>
                  <a:schemeClr val="accent4"/>
                </a:solidFill>
              </a:rPr>
              <a:t>在後疫情時代建立健康和韌性學校的關鍵因素</a:t>
            </a:r>
            <a:endParaRPr lang="en-GB" sz="4800" b="1" dirty="0">
              <a:solidFill>
                <a:schemeClr val="accent4"/>
              </a:solidFill>
            </a:endParaRPr>
          </a:p>
        </p:txBody>
      </p:sp>
      <p:sp>
        <p:nvSpPr>
          <p:cNvPr id="7" name="ZoneTexte 6">
            <a:extLst>
              <a:ext uri="{FF2B5EF4-FFF2-40B4-BE49-F238E27FC236}">
                <a16:creationId xmlns:a16="http://schemas.microsoft.com/office/drawing/2014/main" id="{9BA09076-80CB-234B-A074-470944FA4380}"/>
              </a:ext>
            </a:extLst>
          </p:cNvPr>
          <p:cNvSpPr txBox="1"/>
          <p:nvPr/>
        </p:nvSpPr>
        <p:spPr>
          <a:xfrm>
            <a:off x="3597526" y="1970143"/>
            <a:ext cx="8594474" cy="2554545"/>
          </a:xfrm>
          <a:prstGeom prst="rect">
            <a:avLst/>
          </a:prstGeom>
          <a:noFill/>
        </p:spPr>
        <p:txBody>
          <a:bodyPr wrap="square" rtlCol="0">
            <a:spAutoFit/>
          </a:bodyPr>
          <a:lstStyle/>
          <a:p>
            <a:pPr marL="514350" indent="-514350">
              <a:buFont typeface="+mj-lt"/>
              <a:buAutoNum type="arabicPeriod"/>
            </a:pPr>
            <a:r>
              <a:rPr lang="en-US" altLang="zh-TW" sz="3200" dirty="0" err="1">
                <a:solidFill>
                  <a:schemeClr val="bg1"/>
                </a:solidFill>
                <a:latin typeface="Candara" panose="020E0502030303020204" pitchFamily="34" charset="0"/>
              </a:rPr>
              <a:t>Covid</a:t>
            </a:r>
            <a:r>
              <a:rPr lang="en-US" altLang="zh-TW" sz="3200" dirty="0">
                <a:solidFill>
                  <a:schemeClr val="bg1"/>
                </a:solidFill>
                <a:latin typeface="Candara" panose="020E0502030303020204" pitchFamily="34" charset="0"/>
              </a:rPr>
              <a:t> </a:t>
            </a:r>
            <a:r>
              <a:rPr lang="zh-TW" altLang="en-US" sz="3200" dirty="0">
                <a:solidFill>
                  <a:schemeClr val="bg1"/>
                </a:solidFill>
                <a:latin typeface="Candara" panose="020E0502030303020204" pitchFamily="34" charset="0"/>
              </a:rPr>
              <a:t>危機對兒童和青少年的多面向影響</a:t>
            </a:r>
          </a:p>
          <a:p>
            <a:pPr marL="514350" indent="-514350">
              <a:buFont typeface="+mj-lt"/>
              <a:buAutoNum type="arabicPeriod"/>
            </a:pPr>
            <a:r>
              <a:rPr lang="zh-TW" altLang="en-US" sz="3200" dirty="0">
                <a:solidFill>
                  <a:schemeClr val="bg1"/>
                </a:solidFill>
                <a:latin typeface="Candara" panose="020E0502030303020204" pitchFamily="34" charset="0"/>
              </a:rPr>
              <a:t>不平等的擴大</a:t>
            </a:r>
          </a:p>
          <a:p>
            <a:pPr marL="514350" indent="-514350">
              <a:buFont typeface="+mj-lt"/>
              <a:buAutoNum type="arabicPeriod"/>
            </a:pPr>
            <a:r>
              <a:rPr lang="zh-TW" altLang="en-US" sz="3200" dirty="0">
                <a:solidFill>
                  <a:schemeClr val="bg1"/>
                </a:solidFill>
                <a:latin typeface="Candara" panose="020E0502030303020204" pitchFamily="34" charset="0"/>
              </a:rPr>
              <a:t>後疫情時代心理健康促進的核心作用</a:t>
            </a:r>
          </a:p>
          <a:p>
            <a:pPr marL="514350" indent="-514350">
              <a:buFont typeface="+mj-lt"/>
              <a:buAutoNum type="arabicPeriod"/>
            </a:pPr>
            <a:r>
              <a:rPr lang="en-US" altLang="zh-TW" sz="3200" b="1" dirty="0">
                <a:solidFill>
                  <a:srgbClr val="FFFF00"/>
                </a:solidFill>
                <a:latin typeface="Candara" panose="020E0502030303020204" pitchFamily="34" charset="0"/>
              </a:rPr>
              <a:t>HPS </a:t>
            </a:r>
            <a:r>
              <a:rPr lang="zh-TW" altLang="en-US" sz="3200" b="1" dirty="0">
                <a:solidFill>
                  <a:srgbClr val="FFFF00"/>
                </a:solidFill>
                <a:latin typeface="Candara" panose="020E0502030303020204" pitchFamily="34" charset="0"/>
              </a:rPr>
              <a:t>取向的基本原則</a:t>
            </a:r>
          </a:p>
          <a:p>
            <a:pPr marL="514350" indent="-514350">
              <a:buFont typeface="+mj-lt"/>
              <a:buAutoNum type="arabicPeriod"/>
            </a:pPr>
            <a:r>
              <a:rPr lang="zh-TW" altLang="en-US" sz="3200" dirty="0">
                <a:solidFill>
                  <a:schemeClr val="bg1"/>
                </a:solidFill>
                <a:latin typeface="Candara" panose="020E0502030303020204" pitchFamily="34" charset="0"/>
              </a:rPr>
              <a:t>在</a:t>
            </a:r>
            <a:r>
              <a:rPr lang="zh-TW" altLang="en-US" sz="3200" u="sng" dirty="0">
                <a:solidFill>
                  <a:schemeClr val="bg1"/>
                </a:solidFill>
                <a:latin typeface="Candara" panose="020E0502030303020204" pitchFamily="34" charset="0"/>
              </a:rPr>
              <a:t>現實生活</a:t>
            </a:r>
            <a:r>
              <a:rPr lang="zh-TW" altLang="en-US" sz="3200" dirty="0">
                <a:solidFill>
                  <a:schemeClr val="bg1"/>
                </a:solidFill>
                <a:latin typeface="Candara" panose="020E0502030303020204" pitchFamily="34" charset="0"/>
              </a:rPr>
              <a:t>中轉化</a:t>
            </a:r>
            <a:r>
              <a:rPr lang="en-US" altLang="zh-TW" sz="3200" dirty="0">
                <a:solidFill>
                  <a:schemeClr val="bg1"/>
                </a:solidFill>
                <a:latin typeface="Candara" panose="020E0502030303020204" pitchFamily="34" charset="0"/>
              </a:rPr>
              <a:t>HPS</a:t>
            </a:r>
            <a:r>
              <a:rPr lang="zh-TW" altLang="en-US" sz="3200" dirty="0">
                <a:solidFill>
                  <a:schemeClr val="bg1"/>
                </a:solidFill>
                <a:latin typeface="Candara" panose="020E0502030303020204" pitchFamily="34" charset="0"/>
              </a:rPr>
              <a:t>原則的五個關鍵問題</a:t>
            </a:r>
          </a:p>
        </p:txBody>
      </p:sp>
      <p:pic>
        <p:nvPicPr>
          <p:cNvPr id="3" name="Image 2">
            <a:extLst>
              <a:ext uri="{FF2B5EF4-FFF2-40B4-BE49-F238E27FC236}">
                <a16:creationId xmlns:a16="http://schemas.microsoft.com/office/drawing/2014/main" id="{FF61BAB0-9423-32EF-919B-259B4628E351}"/>
              </a:ext>
            </a:extLst>
          </p:cNvPr>
          <p:cNvPicPr>
            <a:picLocks noChangeAspect="1"/>
          </p:cNvPicPr>
          <p:nvPr/>
        </p:nvPicPr>
        <p:blipFill rotWithShape="1">
          <a:blip r:embed="rId2">
            <a:extLst>
              <a:ext uri="{28A0092B-C50C-407E-A947-70E740481C1C}">
                <a14:useLocalDpi xmlns:a14="http://schemas.microsoft.com/office/drawing/2010/main" val="0"/>
              </a:ext>
            </a:extLst>
          </a:blip>
          <a:srcRect l="14876" r="10969" b="1"/>
          <a:stretch/>
        </p:blipFill>
        <p:spPr>
          <a:xfrm>
            <a:off x="0" y="1503586"/>
            <a:ext cx="3606344" cy="2482494"/>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effectLst>
            <a:softEdge rad="343984"/>
          </a:effectLst>
        </p:spPr>
      </p:pic>
    </p:spTree>
    <p:extLst>
      <p:ext uri="{BB962C8B-B14F-4D97-AF65-F5344CB8AC3E}">
        <p14:creationId xmlns:p14="http://schemas.microsoft.com/office/powerpoint/2010/main" val="2416087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38AAB7-C960-459F-825D-6DBC2F7F9B38}"/>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6F0A4BE5-D6B1-48F9-8D89-BFB0B7CA94C4}"/>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ABBFB7FA-9626-4513-A71A-60103648D58D}"/>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3600" b="1">
                <a:solidFill>
                  <a:srgbClr val="5B5B5B"/>
                </a:solidFill>
              </a:rPr>
              <a:t>Q2</a:t>
            </a:r>
            <a:r>
              <a:rPr lang="zh-TW" altLang="en-US" sz="3600" b="1">
                <a:solidFill>
                  <a:srgbClr val="5B5B5B"/>
                </a:solidFill>
              </a:rPr>
              <a:t>：根據您的經驗或從您的角度來看，實施健康促進學校原則</a:t>
            </a:r>
            <a:r>
              <a:rPr lang="en-US" altLang="zh-TW" sz="3600" b="1">
                <a:solidFill>
                  <a:srgbClr val="5B5B5B"/>
                </a:solidFill>
              </a:rPr>
              <a:t>/</a:t>
            </a:r>
            <a:r>
              <a:rPr lang="zh-TW" altLang="en-US" sz="3600" b="1">
                <a:solidFill>
                  <a:srgbClr val="5B5B5B"/>
                </a:solidFill>
              </a:rPr>
              <a:t>標準的困難程度為何？</a:t>
            </a:r>
          </a:p>
        </p:txBody>
      </p:sp>
      <p:sp>
        <p:nvSpPr>
          <p:cNvPr id="7" name="Rectangle 6">
            <a:extLst>
              <a:ext uri="{FF2B5EF4-FFF2-40B4-BE49-F238E27FC236}">
                <a16:creationId xmlns:a16="http://schemas.microsoft.com/office/drawing/2014/main" id="{BD4AB2A8-91A9-4490-871C-EF183BBE9B42}"/>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1300" b="1">
                <a:solidFill>
                  <a:srgbClr val="5B5B5B"/>
                </a:solidFill>
              </a:rPr>
              <a:t>ⓘ</a:t>
            </a:r>
            <a:r>
              <a:rPr lang="en-US" altLang="zh-TW" sz="1400">
                <a:solidFill>
                  <a:srgbClr val="5B5B5B"/>
                </a:solidFill>
              </a:rPr>
              <a:t> Start presenting to display the poll results on this slide.</a:t>
            </a:r>
            <a:endParaRPr lang="zh-TW" altLang="en-US" sz="1400">
              <a:solidFill>
                <a:srgbClr val="5B5B5B"/>
              </a:solidFill>
            </a:endParaRPr>
          </a:p>
        </p:txBody>
      </p:sp>
    </p:spTree>
    <p:custDataLst>
      <p:tags r:id="rId1"/>
    </p:custDataLst>
    <p:extLst>
      <p:ext uri="{BB962C8B-B14F-4D97-AF65-F5344CB8AC3E}">
        <p14:creationId xmlns:p14="http://schemas.microsoft.com/office/powerpoint/2010/main" val="54047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3A4C5B-B925-A047-1FB9-465576FDD2D0}"/>
              </a:ext>
            </a:extLst>
          </p:cNvPr>
          <p:cNvSpPr>
            <a:spLocks noGrp="1"/>
          </p:cNvSpPr>
          <p:nvPr>
            <p:ph type="title"/>
          </p:nvPr>
        </p:nvSpPr>
        <p:spPr/>
        <p:txBody>
          <a:bodyPr>
            <a:normAutofit/>
          </a:bodyPr>
          <a:lstStyle/>
          <a:p>
            <a:r>
              <a:rPr lang="zh-TW" altLang="en-US" sz="4000" dirty="0">
                <a:solidFill>
                  <a:srgbClr val="FFFF00"/>
                </a:solidFill>
                <a:latin typeface="Tahoma" panose="020B0604030504040204" pitchFamily="34" charset="0"/>
                <a:ea typeface="ＭＳ Ｐゴシック" panose="020B0600070205080204" pitchFamily="34" charset="-128"/>
              </a:rPr>
              <a:t>健康促進學校</a:t>
            </a:r>
            <a:endParaRPr lang="en-GB" sz="4000" dirty="0">
              <a:solidFill>
                <a:srgbClr val="FFFF00"/>
              </a:solidFill>
            </a:endParaRPr>
          </a:p>
        </p:txBody>
      </p:sp>
      <p:sp>
        <p:nvSpPr>
          <p:cNvPr id="3" name="Espace réservé du contenu 2">
            <a:extLst>
              <a:ext uri="{FF2B5EF4-FFF2-40B4-BE49-F238E27FC236}">
                <a16:creationId xmlns:a16="http://schemas.microsoft.com/office/drawing/2014/main" id="{E6ABDD26-CE1C-9501-240B-490AB91828EF}"/>
              </a:ext>
            </a:extLst>
          </p:cNvPr>
          <p:cNvSpPr>
            <a:spLocks noGrp="1"/>
          </p:cNvSpPr>
          <p:nvPr>
            <p:ph idx="1"/>
          </p:nvPr>
        </p:nvSpPr>
        <p:spPr>
          <a:xfrm>
            <a:off x="838201" y="1825625"/>
            <a:ext cx="6540610" cy="4351338"/>
          </a:xfrm>
        </p:spPr>
        <p:txBody>
          <a:bodyPr>
            <a:normAutofit/>
          </a:bodyPr>
          <a:lstStyle/>
          <a:p>
            <a:r>
              <a:rPr lang="zh-TW" altLang="en-US" sz="3200" dirty="0">
                <a:solidFill>
                  <a:schemeClr val="bg1"/>
                </a:solidFill>
                <a:latin typeface="Tahoma" panose="020B0604030504040204" pitchFamily="34" charset="0"/>
                <a:ea typeface="ＭＳ Ｐゴシック" panose="020B0600070205080204" pitchFamily="34" charset="-128"/>
              </a:rPr>
              <a:t>兒童和青少年有 </a:t>
            </a:r>
            <a:r>
              <a:rPr lang="en-US" altLang="zh-TW" sz="3200" dirty="0">
                <a:solidFill>
                  <a:schemeClr val="bg1"/>
                </a:solidFill>
                <a:latin typeface="Tahoma" panose="020B0604030504040204" pitchFamily="34" charset="0"/>
                <a:ea typeface="ＭＳ Ｐゴシック" panose="020B0600070205080204" pitchFamily="34" charset="-128"/>
              </a:rPr>
              <a:t>40% </a:t>
            </a:r>
            <a:r>
              <a:rPr lang="zh-TW" altLang="en-US" sz="3200" dirty="0">
                <a:solidFill>
                  <a:schemeClr val="bg1"/>
                </a:solidFill>
                <a:latin typeface="Tahoma" panose="020B0604030504040204" pitchFamily="34" charset="0"/>
                <a:ea typeface="ＭＳ Ｐゴシック" panose="020B0600070205080204" pitchFamily="34" charset="-128"/>
              </a:rPr>
              <a:t>的醒著時間在學校度過</a:t>
            </a:r>
          </a:p>
          <a:p>
            <a:r>
              <a:rPr lang="zh-TW" altLang="en-US" sz="3200" dirty="0">
                <a:solidFill>
                  <a:schemeClr val="bg1"/>
                </a:solidFill>
                <a:latin typeface="Tahoma" panose="020B0604030504040204" pitchFamily="34" charset="0"/>
                <a:ea typeface="ＭＳ Ｐゴシック" panose="020B0600070205080204" pitchFamily="34" charset="-128"/>
              </a:rPr>
              <a:t>影響健康的所有決定因素：學校作為一個場域，學校作為人們學習的場所</a:t>
            </a:r>
          </a:p>
          <a:p>
            <a:r>
              <a:rPr lang="zh-TW" altLang="en-US" sz="3200" dirty="0">
                <a:solidFill>
                  <a:schemeClr val="bg1"/>
                </a:solidFill>
                <a:latin typeface="Tahoma" panose="020B0604030504040204" pitchFamily="34" charset="0"/>
                <a:ea typeface="ＭＳ Ｐゴシック" panose="020B0600070205080204" pitchFamily="34" charset="-128"/>
              </a:rPr>
              <a:t>使每所學校成為健康和有韌性生活的基礎</a:t>
            </a:r>
          </a:p>
        </p:txBody>
      </p:sp>
      <p:pic>
        <p:nvPicPr>
          <p:cNvPr id="4" name="Image 3">
            <a:extLst>
              <a:ext uri="{FF2B5EF4-FFF2-40B4-BE49-F238E27FC236}">
                <a16:creationId xmlns:a16="http://schemas.microsoft.com/office/drawing/2014/main" id="{FC69702C-F436-B178-0215-0D45C415FA26}"/>
              </a:ext>
            </a:extLst>
          </p:cNvPr>
          <p:cNvPicPr>
            <a:picLocks noChangeAspect="1"/>
          </p:cNvPicPr>
          <p:nvPr/>
        </p:nvPicPr>
        <p:blipFill>
          <a:blip r:embed="rId2"/>
          <a:stretch>
            <a:fillRect/>
          </a:stretch>
        </p:blipFill>
        <p:spPr>
          <a:xfrm>
            <a:off x="7569777" y="681037"/>
            <a:ext cx="4531839" cy="5395046"/>
          </a:xfrm>
          <a:prstGeom prst="rect">
            <a:avLst/>
          </a:prstGeom>
        </p:spPr>
      </p:pic>
    </p:spTree>
    <p:extLst>
      <p:ext uri="{BB962C8B-B14F-4D97-AF65-F5344CB8AC3E}">
        <p14:creationId xmlns:p14="http://schemas.microsoft.com/office/powerpoint/2010/main" val="3991444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7" name="Text Box 5">
            <a:extLst>
              <a:ext uri="{FF2B5EF4-FFF2-40B4-BE49-F238E27FC236}">
                <a16:creationId xmlns:a16="http://schemas.microsoft.com/office/drawing/2014/main" id="{B7CA9C6C-9DBD-A747-8573-562E5D074019}"/>
              </a:ext>
            </a:extLst>
          </p:cNvPr>
          <p:cNvSpPr txBox="1">
            <a:spLocks noChangeArrowheads="1"/>
          </p:cNvSpPr>
          <p:nvPr/>
        </p:nvSpPr>
        <p:spPr bwMode="auto">
          <a:xfrm>
            <a:off x="3414066" y="6308725"/>
            <a:ext cx="5517856" cy="400110"/>
          </a:xfrm>
          <a:prstGeom prst="rect">
            <a:avLst/>
          </a:prstGeom>
          <a:noFill/>
          <a:ln>
            <a:noFill/>
          </a:ln>
          <a:effectLst/>
          <a:extLst>
            <a:ext uri="{909E8E84-426E-40dd-AFC4-6F175D3DCCD1}"/>
            <a:ext uri="{91240B29-F687-4f45-9708-019B960494DF}"/>
            <a:ext uri="{AF507438-7753-43e0-B8FC-AC1667EBCBE1}"/>
          </a:extLst>
        </p:spPr>
        <p:txBody>
          <a:bodyPr wrap="none">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eaLnBrk="1" hangingPunct="1">
              <a:defRPr/>
            </a:pPr>
            <a:r>
              <a:rPr lang="zh-TW" altLang="en-US" sz="2000" b="1" dirty="0">
                <a:solidFill>
                  <a:schemeClr val="bg1"/>
                </a:solidFill>
                <a:effectLst>
                  <a:outerShdw blurRad="38100" dist="38100" dir="2700000" algn="tl">
                    <a:srgbClr val="282828"/>
                  </a:outerShdw>
                </a:effectLst>
                <a:latin typeface="Arial" panose="020B0604020202020204" pitchFamily="34" charset="0"/>
              </a:rPr>
              <a:t>健康作為整個學校管理和規劃的一個組成部分</a:t>
            </a:r>
            <a:endParaRPr lang="fr-FR" altLang="fr-FR" sz="2000" b="1" dirty="0">
              <a:solidFill>
                <a:schemeClr val="bg1"/>
              </a:solidFill>
              <a:effectLst>
                <a:outerShdw blurRad="38100" dist="38100" dir="2700000" algn="tl">
                  <a:srgbClr val="282828"/>
                </a:outerShdw>
              </a:effectLst>
              <a:latin typeface="Arial" panose="020B0604020202020204" pitchFamily="34" charset="0"/>
            </a:endParaRPr>
          </a:p>
        </p:txBody>
      </p:sp>
      <p:grpSp>
        <p:nvGrpSpPr>
          <p:cNvPr id="22530" name="Groupe 1">
            <a:extLst>
              <a:ext uri="{FF2B5EF4-FFF2-40B4-BE49-F238E27FC236}">
                <a16:creationId xmlns:a16="http://schemas.microsoft.com/office/drawing/2014/main" id="{5C2432D6-1B3A-F64F-8AAF-F590AA5EE9B4}"/>
              </a:ext>
            </a:extLst>
          </p:cNvPr>
          <p:cNvGrpSpPr>
            <a:grpSpLocks/>
          </p:cNvGrpSpPr>
          <p:nvPr/>
        </p:nvGrpSpPr>
        <p:grpSpPr bwMode="auto">
          <a:xfrm>
            <a:off x="2279650" y="1989139"/>
            <a:ext cx="4319588" cy="2376487"/>
            <a:chOff x="755650" y="1989138"/>
            <a:chExt cx="4319588" cy="2376487"/>
          </a:xfrm>
        </p:grpSpPr>
        <p:sp>
          <p:nvSpPr>
            <p:cNvPr id="161794" name="Text Box 2">
              <a:extLst>
                <a:ext uri="{FF2B5EF4-FFF2-40B4-BE49-F238E27FC236}">
                  <a16:creationId xmlns:a16="http://schemas.microsoft.com/office/drawing/2014/main" id="{8C88A64A-8538-B94A-BD3C-771E047C58A4}"/>
                </a:ext>
              </a:extLst>
            </p:cNvPr>
            <p:cNvSpPr txBox="1">
              <a:spLocks noChangeArrowheads="1"/>
            </p:cNvSpPr>
            <p:nvPr/>
          </p:nvSpPr>
          <p:spPr bwMode="auto">
            <a:xfrm>
              <a:off x="1384302" y="2874894"/>
              <a:ext cx="2900362" cy="584775"/>
            </a:xfrm>
            <a:prstGeom prst="rect">
              <a:avLst/>
            </a:prstGeom>
            <a:noFill/>
            <a:ln>
              <a:noFill/>
            </a:ln>
            <a:effectLst/>
            <a:extLst>
              <a:ext uri="{909E8E84-426E-40dd-AFC4-6F175D3DCCD1}"/>
              <a:ext uri="{91240B29-F687-4f45-9708-019B960494DF}"/>
              <a:ext uri="{AF507438-7753-43e0-B8FC-AC1667EBCBE1}"/>
            </a:extLst>
          </p:spPr>
          <p:txBody>
            <a:bodyPr>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eaLnBrk="1" hangingPunct="1">
                <a:defRPr/>
              </a:pPr>
              <a:r>
                <a:rPr lang="zh-TW" altLang="en-US" sz="3200" b="1" dirty="0">
                  <a:solidFill>
                    <a:schemeClr val="bg1"/>
                  </a:solidFill>
                  <a:effectLst>
                    <a:outerShdw blurRad="38100" dist="38100" dir="2700000" algn="tl">
                      <a:srgbClr val="282828"/>
                    </a:outerShdw>
                  </a:effectLst>
                  <a:latin typeface="+mj-lt"/>
                </a:rPr>
                <a:t>課程的教與學</a:t>
              </a:r>
              <a:endParaRPr lang="en-US" altLang="fr-FR" sz="3200" b="1" dirty="0">
                <a:solidFill>
                  <a:schemeClr val="bg1"/>
                </a:solidFill>
                <a:effectLst>
                  <a:outerShdw blurRad="38100" dist="38100" dir="2700000" algn="tl">
                    <a:srgbClr val="282828"/>
                  </a:outerShdw>
                </a:effectLst>
                <a:latin typeface="+mj-lt"/>
              </a:endParaRPr>
            </a:p>
          </p:txBody>
        </p:sp>
        <p:sp>
          <p:nvSpPr>
            <p:cNvPr id="34821" name="Oval 6">
              <a:extLst>
                <a:ext uri="{FF2B5EF4-FFF2-40B4-BE49-F238E27FC236}">
                  <a16:creationId xmlns:a16="http://schemas.microsoft.com/office/drawing/2014/main" id="{6AB91A3D-87B3-6848-9E2B-BF37F41990F7}"/>
                </a:ext>
              </a:extLst>
            </p:cNvPr>
            <p:cNvSpPr>
              <a:spLocks noChangeArrowheads="1"/>
            </p:cNvSpPr>
            <p:nvPr/>
          </p:nvSpPr>
          <p:spPr bwMode="auto">
            <a:xfrm>
              <a:off x="755650" y="1989138"/>
              <a:ext cx="4319588" cy="2376487"/>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700"/>
                </a:spcBef>
                <a:buClr>
                  <a:schemeClr val="accent1"/>
                </a:buClr>
                <a:buSzPct val="85000"/>
                <a:buFont typeface="Wingdings 3" pitchFamily="2" charset="2"/>
                <a:buChar char=""/>
                <a:defRPr sz="2000">
                  <a:solidFill>
                    <a:schemeClr val="tx1"/>
                  </a:solidFill>
                  <a:latin typeface="Gill Sans MT" panose="020B0502020104020203" pitchFamily="34" charset="77"/>
                  <a:ea typeface="ＭＳ Ｐゴシック" panose="020B0600070205080204" pitchFamily="34" charset="-128"/>
                </a:defRPr>
              </a:lvl1pPr>
              <a:lvl2pPr marL="742950" indent="-285750">
                <a:spcBef>
                  <a:spcPts val="700"/>
                </a:spcBef>
                <a:buClr>
                  <a:schemeClr val="accent1"/>
                </a:buClr>
                <a:buSzPct val="85000"/>
                <a:buFont typeface="Wingdings 3" pitchFamily="2" charset="2"/>
                <a:buChar char=""/>
                <a:defRPr sz="1600">
                  <a:solidFill>
                    <a:schemeClr val="tx1"/>
                  </a:solidFill>
                  <a:latin typeface="Gill Sans MT" panose="020B0502020104020203" pitchFamily="34" charset="77"/>
                  <a:ea typeface="ＭＳ Ｐゴシック" panose="020B0600070205080204" pitchFamily="34" charset="-128"/>
                </a:defRPr>
              </a:lvl2pPr>
              <a:lvl3pPr marL="1143000" indent="-228600">
                <a:spcBef>
                  <a:spcPts val="700"/>
                </a:spcBef>
                <a:buClr>
                  <a:schemeClr val="accent1"/>
                </a:buClr>
                <a:buSzPct val="85000"/>
                <a:buFont typeface="Wingdings 3" pitchFamily="2" charset="2"/>
                <a:buChar char=""/>
                <a:defRPr sz="1400">
                  <a:solidFill>
                    <a:schemeClr val="tx1"/>
                  </a:solidFill>
                  <a:latin typeface="Gill Sans MT" panose="020B0502020104020203" pitchFamily="34" charset="77"/>
                  <a:ea typeface="ＭＳ Ｐゴシック" panose="020B0600070205080204" pitchFamily="34" charset="-128"/>
                </a:defRPr>
              </a:lvl3pPr>
              <a:lvl4pPr marL="1600200" indent="-228600">
                <a:spcBef>
                  <a:spcPts val="700"/>
                </a:spcBef>
                <a:buClr>
                  <a:schemeClr val="accent1"/>
                </a:buClr>
                <a:buSzPct val="85000"/>
                <a:buFont typeface="Wingdings 3" pitchFamily="2" charset="2"/>
                <a:buChar char=""/>
                <a:defRPr sz="1400">
                  <a:solidFill>
                    <a:schemeClr val="tx1"/>
                  </a:solidFill>
                  <a:latin typeface="Gill Sans MT" panose="020B0502020104020203" pitchFamily="34" charset="77"/>
                  <a:ea typeface="ＭＳ Ｐゴシック" panose="020B0600070205080204" pitchFamily="34" charset="-128"/>
                </a:defRPr>
              </a:lvl4pPr>
              <a:lvl5pPr marL="2057400" indent="-228600">
                <a:spcBef>
                  <a:spcPts val="700"/>
                </a:spcBef>
                <a:buClr>
                  <a:schemeClr val="accent1"/>
                </a:buClr>
                <a:buSzPct val="85000"/>
                <a:buFont typeface="Wingdings 3" pitchFamily="2" charset="2"/>
                <a:buChar char=""/>
                <a:defRPr sz="1400">
                  <a:solidFill>
                    <a:schemeClr val="tx1"/>
                  </a:solidFill>
                  <a:latin typeface="Gill Sans MT" panose="020B0502020104020203" pitchFamily="34" charset="77"/>
                  <a:ea typeface="ＭＳ Ｐゴシック" panose="020B0600070205080204" pitchFamily="34" charset="-128"/>
                </a:defRPr>
              </a:lvl5pPr>
              <a:lvl6pPr marL="2514600" indent="-228600" eaLnBrk="0" fontAlgn="base" hangingPunct="0">
                <a:spcBef>
                  <a:spcPts val="700"/>
                </a:spcBef>
                <a:spcAft>
                  <a:spcPct val="0"/>
                </a:spcAft>
                <a:buClr>
                  <a:schemeClr val="accent1"/>
                </a:buClr>
                <a:buSzPct val="85000"/>
                <a:buFont typeface="Wingdings 3" pitchFamily="2" charset="2"/>
                <a:buChar char=""/>
                <a:defRPr sz="1400">
                  <a:solidFill>
                    <a:schemeClr val="tx1"/>
                  </a:solidFill>
                  <a:latin typeface="Gill Sans MT" panose="020B0502020104020203" pitchFamily="34" charset="77"/>
                  <a:ea typeface="ＭＳ Ｐゴシック" panose="020B0600070205080204" pitchFamily="34" charset="-128"/>
                </a:defRPr>
              </a:lvl6pPr>
              <a:lvl7pPr marL="2971800" indent="-228600" eaLnBrk="0" fontAlgn="base" hangingPunct="0">
                <a:spcBef>
                  <a:spcPts val="700"/>
                </a:spcBef>
                <a:spcAft>
                  <a:spcPct val="0"/>
                </a:spcAft>
                <a:buClr>
                  <a:schemeClr val="accent1"/>
                </a:buClr>
                <a:buSzPct val="85000"/>
                <a:buFont typeface="Wingdings 3" pitchFamily="2" charset="2"/>
                <a:buChar char=""/>
                <a:defRPr sz="1400">
                  <a:solidFill>
                    <a:schemeClr val="tx1"/>
                  </a:solidFill>
                  <a:latin typeface="Gill Sans MT" panose="020B0502020104020203" pitchFamily="34" charset="77"/>
                  <a:ea typeface="ＭＳ Ｐゴシック" panose="020B0600070205080204" pitchFamily="34" charset="-128"/>
                </a:defRPr>
              </a:lvl7pPr>
              <a:lvl8pPr marL="3429000" indent="-228600" eaLnBrk="0" fontAlgn="base" hangingPunct="0">
                <a:spcBef>
                  <a:spcPts val="700"/>
                </a:spcBef>
                <a:spcAft>
                  <a:spcPct val="0"/>
                </a:spcAft>
                <a:buClr>
                  <a:schemeClr val="accent1"/>
                </a:buClr>
                <a:buSzPct val="85000"/>
                <a:buFont typeface="Wingdings 3" pitchFamily="2" charset="2"/>
                <a:buChar char=""/>
                <a:defRPr sz="1400">
                  <a:solidFill>
                    <a:schemeClr val="tx1"/>
                  </a:solidFill>
                  <a:latin typeface="Gill Sans MT" panose="020B0502020104020203" pitchFamily="34" charset="77"/>
                  <a:ea typeface="ＭＳ Ｐゴシック" panose="020B0600070205080204" pitchFamily="34" charset="-128"/>
                </a:defRPr>
              </a:lvl8pPr>
              <a:lvl9pPr marL="3886200" indent="-228600" eaLnBrk="0" fontAlgn="base" hangingPunct="0">
                <a:spcBef>
                  <a:spcPts val="700"/>
                </a:spcBef>
                <a:spcAft>
                  <a:spcPct val="0"/>
                </a:spcAft>
                <a:buClr>
                  <a:schemeClr val="accent1"/>
                </a:buClr>
                <a:buSzPct val="85000"/>
                <a:buFont typeface="Wingdings 3" pitchFamily="2" charset="2"/>
                <a:buChar char=""/>
                <a:defRPr sz="1400">
                  <a:solidFill>
                    <a:schemeClr val="tx1"/>
                  </a:solidFill>
                  <a:latin typeface="Gill Sans MT" panose="020B0502020104020203" pitchFamily="34" charset="77"/>
                  <a:ea typeface="ＭＳ Ｐゴシック" panose="020B0600070205080204" pitchFamily="34" charset="-128"/>
                </a:defRPr>
              </a:lvl9pPr>
            </a:lstStyle>
            <a:p>
              <a:pPr algn="ctr" eaLnBrk="1" hangingPunct="1">
                <a:spcBef>
                  <a:spcPct val="0"/>
                </a:spcBef>
                <a:buClrTx/>
                <a:buSzTx/>
                <a:buFontTx/>
                <a:buNone/>
                <a:defRPr/>
              </a:pPr>
              <a:endParaRPr lang="fr-FR" altLang="fr-FR" sz="1800" b="1">
                <a:solidFill>
                  <a:schemeClr val="bg1"/>
                </a:solidFill>
                <a:latin typeface="+mj-lt"/>
              </a:endParaRPr>
            </a:p>
          </p:txBody>
        </p:sp>
      </p:grpSp>
      <p:grpSp>
        <p:nvGrpSpPr>
          <p:cNvPr id="3" name="Groupe 2">
            <a:extLst>
              <a:ext uri="{FF2B5EF4-FFF2-40B4-BE49-F238E27FC236}">
                <a16:creationId xmlns:a16="http://schemas.microsoft.com/office/drawing/2014/main" id="{A728E053-6354-2B40-A07C-F85224D69B51}"/>
              </a:ext>
            </a:extLst>
          </p:cNvPr>
          <p:cNvGrpSpPr>
            <a:grpSpLocks/>
          </p:cNvGrpSpPr>
          <p:nvPr/>
        </p:nvGrpSpPr>
        <p:grpSpPr bwMode="auto">
          <a:xfrm>
            <a:off x="5808664" y="2060575"/>
            <a:ext cx="4319587" cy="2376488"/>
            <a:chOff x="4284663" y="2060575"/>
            <a:chExt cx="4319587" cy="2376488"/>
          </a:xfrm>
        </p:grpSpPr>
        <p:sp>
          <p:nvSpPr>
            <p:cNvPr id="161796" name="Text Box 4">
              <a:extLst>
                <a:ext uri="{FF2B5EF4-FFF2-40B4-BE49-F238E27FC236}">
                  <a16:creationId xmlns:a16="http://schemas.microsoft.com/office/drawing/2014/main" id="{148615FE-D391-B541-BB9A-78C480F42F65}"/>
                </a:ext>
              </a:extLst>
            </p:cNvPr>
            <p:cNvSpPr txBox="1">
              <a:spLocks noChangeArrowheads="1"/>
            </p:cNvSpPr>
            <p:nvPr/>
          </p:nvSpPr>
          <p:spPr bwMode="auto">
            <a:xfrm>
              <a:off x="5075237" y="2711005"/>
              <a:ext cx="3197225" cy="1077218"/>
            </a:xfrm>
            <a:prstGeom prst="rect">
              <a:avLst/>
            </a:prstGeom>
            <a:noFill/>
            <a:ln>
              <a:noFill/>
            </a:ln>
            <a:effectLst/>
            <a:extLst>
              <a:ext uri="{909E8E84-426E-40dd-AFC4-6F175D3DCCD1}"/>
              <a:ext uri="{91240B29-F687-4f45-9708-019B960494DF}"/>
              <a:ext uri="{AF507438-7753-43e0-B8FC-AC1667EBCBE1}"/>
            </a:extLst>
          </p:spPr>
          <p:txBody>
            <a:bodyPr>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eaLnBrk="1" hangingPunct="1">
                <a:defRPr/>
              </a:pPr>
              <a:r>
                <a:rPr lang="zh-TW" altLang="en-US" sz="3200" b="1" dirty="0">
                  <a:solidFill>
                    <a:schemeClr val="bg1"/>
                  </a:solidFill>
                  <a:effectLst>
                    <a:outerShdw blurRad="38100" dist="38100" dir="2700000" algn="tl">
                      <a:srgbClr val="282828"/>
                    </a:outerShdw>
                  </a:effectLst>
                  <a:latin typeface="+mj-lt"/>
                </a:rPr>
                <a:t>學校、管理健康服務</a:t>
              </a:r>
              <a:endParaRPr lang="en-US" altLang="fr-FR" sz="3200" b="1" dirty="0">
                <a:solidFill>
                  <a:schemeClr val="bg1"/>
                </a:solidFill>
                <a:effectLst>
                  <a:outerShdw blurRad="38100" dist="38100" dir="2700000" algn="tl">
                    <a:srgbClr val="282828"/>
                  </a:outerShdw>
                </a:effectLst>
                <a:latin typeface="+mj-lt"/>
              </a:endParaRPr>
            </a:p>
          </p:txBody>
        </p:sp>
        <p:sp>
          <p:nvSpPr>
            <p:cNvPr id="34822" name="Oval 7">
              <a:extLst>
                <a:ext uri="{FF2B5EF4-FFF2-40B4-BE49-F238E27FC236}">
                  <a16:creationId xmlns:a16="http://schemas.microsoft.com/office/drawing/2014/main" id="{84C6F375-A2F1-4D4C-B6B2-105AA6D4EA27}"/>
                </a:ext>
              </a:extLst>
            </p:cNvPr>
            <p:cNvSpPr>
              <a:spLocks noChangeArrowheads="1"/>
            </p:cNvSpPr>
            <p:nvPr/>
          </p:nvSpPr>
          <p:spPr bwMode="auto">
            <a:xfrm>
              <a:off x="4284663" y="2060575"/>
              <a:ext cx="4319587" cy="2376488"/>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700"/>
                </a:spcBef>
                <a:buClr>
                  <a:schemeClr val="accent1"/>
                </a:buClr>
                <a:buSzPct val="85000"/>
                <a:buFont typeface="Wingdings 3" pitchFamily="2" charset="2"/>
                <a:buChar char=""/>
                <a:defRPr sz="2000">
                  <a:solidFill>
                    <a:schemeClr val="tx1"/>
                  </a:solidFill>
                  <a:latin typeface="Gill Sans MT" panose="020B0502020104020203" pitchFamily="34" charset="77"/>
                  <a:ea typeface="ＭＳ Ｐゴシック" panose="020B0600070205080204" pitchFamily="34" charset="-128"/>
                </a:defRPr>
              </a:lvl1pPr>
              <a:lvl2pPr marL="742950" indent="-285750">
                <a:spcBef>
                  <a:spcPts val="700"/>
                </a:spcBef>
                <a:buClr>
                  <a:schemeClr val="accent1"/>
                </a:buClr>
                <a:buSzPct val="85000"/>
                <a:buFont typeface="Wingdings 3" pitchFamily="2" charset="2"/>
                <a:buChar char=""/>
                <a:defRPr sz="1600">
                  <a:solidFill>
                    <a:schemeClr val="tx1"/>
                  </a:solidFill>
                  <a:latin typeface="Gill Sans MT" panose="020B0502020104020203" pitchFamily="34" charset="77"/>
                  <a:ea typeface="ＭＳ Ｐゴシック" panose="020B0600070205080204" pitchFamily="34" charset="-128"/>
                </a:defRPr>
              </a:lvl2pPr>
              <a:lvl3pPr marL="1143000" indent="-228600">
                <a:spcBef>
                  <a:spcPts val="700"/>
                </a:spcBef>
                <a:buClr>
                  <a:schemeClr val="accent1"/>
                </a:buClr>
                <a:buSzPct val="85000"/>
                <a:buFont typeface="Wingdings 3" pitchFamily="2" charset="2"/>
                <a:buChar char=""/>
                <a:defRPr sz="1400">
                  <a:solidFill>
                    <a:schemeClr val="tx1"/>
                  </a:solidFill>
                  <a:latin typeface="Gill Sans MT" panose="020B0502020104020203" pitchFamily="34" charset="77"/>
                  <a:ea typeface="ＭＳ Ｐゴシック" panose="020B0600070205080204" pitchFamily="34" charset="-128"/>
                </a:defRPr>
              </a:lvl3pPr>
              <a:lvl4pPr marL="1600200" indent="-228600">
                <a:spcBef>
                  <a:spcPts val="700"/>
                </a:spcBef>
                <a:buClr>
                  <a:schemeClr val="accent1"/>
                </a:buClr>
                <a:buSzPct val="85000"/>
                <a:buFont typeface="Wingdings 3" pitchFamily="2" charset="2"/>
                <a:buChar char=""/>
                <a:defRPr sz="1400">
                  <a:solidFill>
                    <a:schemeClr val="tx1"/>
                  </a:solidFill>
                  <a:latin typeface="Gill Sans MT" panose="020B0502020104020203" pitchFamily="34" charset="77"/>
                  <a:ea typeface="ＭＳ Ｐゴシック" panose="020B0600070205080204" pitchFamily="34" charset="-128"/>
                </a:defRPr>
              </a:lvl4pPr>
              <a:lvl5pPr marL="2057400" indent="-228600">
                <a:spcBef>
                  <a:spcPts val="700"/>
                </a:spcBef>
                <a:buClr>
                  <a:schemeClr val="accent1"/>
                </a:buClr>
                <a:buSzPct val="85000"/>
                <a:buFont typeface="Wingdings 3" pitchFamily="2" charset="2"/>
                <a:buChar char=""/>
                <a:defRPr sz="1400">
                  <a:solidFill>
                    <a:schemeClr val="tx1"/>
                  </a:solidFill>
                  <a:latin typeface="Gill Sans MT" panose="020B0502020104020203" pitchFamily="34" charset="77"/>
                  <a:ea typeface="ＭＳ Ｐゴシック" panose="020B0600070205080204" pitchFamily="34" charset="-128"/>
                </a:defRPr>
              </a:lvl5pPr>
              <a:lvl6pPr marL="2514600" indent="-228600" eaLnBrk="0" fontAlgn="base" hangingPunct="0">
                <a:spcBef>
                  <a:spcPts val="700"/>
                </a:spcBef>
                <a:spcAft>
                  <a:spcPct val="0"/>
                </a:spcAft>
                <a:buClr>
                  <a:schemeClr val="accent1"/>
                </a:buClr>
                <a:buSzPct val="85000"/>
                <a:buFont typeface="Wingdings 3" pitchFamily="2" charset="2"/>
                <a:buChar char=""/>
                <a:defRPr sz="1400">
                  <a:solidFill>
                    <a:schemeClr val="tx1"/>
                  </a:solidFill>
                  <a:latin typeface="Gill Sans MT" panose="020B0502020104020203" pitchFamily="34" charset="77"/>
                  <a:ea typeface="ＭＳ Ｐゴシック" panose="020B0600070205080204" pitchFamily="34" charset="-128"/>
                </a:defRPr>
              </a:lvl6pPr>
              <a:lvl7pPr marL="2971800" indent="-228600" eaLnBrk="0" fontAlgn="base" hangingPunct="0">
                <a:spcBef>
                  <a:spcPts val="700"/>
                </a:spcBef>
                <a:spcAft>
                  <a:spcPct val="0"/>
                </a:spcAft>
                <a:buClr>
                  <a:schemeClr val="accent1"/>
                </a:buClr>
                <a:buSzPct val="85000"/>
                <a:buFont typeface="Wingdings 3" pitchFamily="2" charset="2"/>
                <a:buChar char=""/>
                <a:defRPr sz="1400">
                  <a:solidFill>
                    <a:schemeClr val="tx1"/>
                  </a:solidFill>
                  <a:latin typeface="Gill Sans MT" panose="020B0502020104020203" pitchFamily="34" charset="77"/>
                  <a:ea typeface="ＭＳ Ｐゴシック" panose="020B0600070205080204" pitchFamily="34" charset="-128"/>
                </a:defRPr>
              </a:lvl7pPr>
              <a:lvl8pPr marL="3429000" indent="-228600" eaLnBrk="0" fontAlgn="base" hangingPunct="0">
                <a:spcBef>
                  <a:spcPts val="700"/>
                </a:spcBef>
                <a:spcAft>
                  <a:spcPct val="0"/>
                </a:spcAft>
                <a:buClr>
                  <a:schemeClr val="accent1"/>
                </a:buClr>
                <a:buSzPct val="85000"/>
                <a:buFont typeface="Wingdings 3" pitchFamily="2" charset="2"/>
                <a:buChar char=""/>
                <a:defRPr sz="1400">
                  <a:solidFill>
                    <a:schemeClr val="tx1"/>
                  </a:solidFill>
                  <a:latin typeface="Gill Sans MT" panose="020B0502020104020203" pitchFamily="34" charset="77"/>
                  <a:ea typeface="ＭＳ Ｐゴシック" panose="020B0600070205080204" pitchFamily="34" charset="-128"/>
                </a:defRPr>
              </a:lvl8pPr>
              <a:lvl9pPr marL="3886200" indent="-228600" eaLnBrk="0" fontAlgn="base" hangingPunct="0">
                <a:spcBef>
                  <a:spcPts val="700"/>
                </a:spcBef>
                <a:spcAft>
                  <a:spcPct val="0"/>
                </a:spcAft>
                <a:buClr>
                  <a:schemeClr val="accent1"/>
                </a:buClr>
                <a:buSzPct val="85000"/>
                <a:buFont typeface="Wingdings 3" pitchFamily="2" charset="2"/>
                <a:buChar char=""/>
                <a:defRPr sz="1400">
                  <a:solidFill>
                    <a:schemeClr val="tx1"/>
                  </a:solidFill>
                  <a:latin typeface="Gill Sans MT" panose="020B0502020104020203" pitchFamily="34" charset="77"/>
                  <a:ea typeface="ＭＳ Ｐゴシック" panose="020B0600070205080204" pitchFamily="34" charset="-128"/>
                </a:defRPr>
              </a:lvl9pPr>
            </a:lstStyle>
            <a:p>
              <a:pPr algn="ctr" eaLnBrk="1" hangingPunct="1">
                <a:spcBef>
                  <a:spcPct val="0"/>
                </a:spcBef>
                <a:buClrTx/>
                <a:buSzTx/>
                <a:buFontTx/>
                <a:buNone/>
                <a:defRPr/>
              </a:pPr>
              <a:endParaRPr lang="fr-FR" altLang="fr-FR" sz="1800" b="1">
                <a:solidFill>
                  <a:schemeClr val="bg1"/>
                </a:solidFill>
                <a:latin typeface="+mj-lt"/>
              </a:endParaRPr>
            </a:p>
          </p:txBody>
        </p:sp>
      </p:grpSp>
      <p:grpSp>
        <p:nvGrpSpPr>
          <p:cNvPr id="4" name="Groupe 3">
            <a:extLst>
              <a:ext uri="{FF2B5EF4-FFF2-40B4-BE49-F238E27FC236}">
                <a16:creationId xmlns:a16="http://schemas.microsoft.com/office/drawing/2014/main" id="{013D9555-8892-1D4D-9910-B18BD872B35E}"/>
              </a:ext>
            </a:extLst>
          </p:cNvPr>
          <p:cNvGrpSpPr>
            <a:grpSpLocks/>
          </p:cNvGrpSpPr>
          <p:nvPr/>
        </p:nvGrpSpPr>
        <p:grpSpPr bwMode="auto">
          <a:xfrm>
            <a:off x="4008439" y="3787775"/>
            <a:ext cx="4319587" cy="2376488"/>
            <a:chOff x="2484438" y="3787775"/>
            <a:chExt cx="4319587" cy="2376488"/>
          </a:xfrm>
        </p:grpSpPr>
        <p:sp>
          <p:nvSpPr>
            <p:cNvPr id="161795" name="Text Box 3">
              <a:extLst>
                <a:ext uri="{FF2B5EF4-FFF2-40B4-BE49-F238E27FC236}">
                  <a16:creationId xmlns:a16="http://schemas.microsoft.com/office/drawing/2014/main" id="{D8C43C14-E117-5442-AE41-76147199081A}"/>
                </a:ext>
              </a:extLst>
            </p:cNvPr>
            <p:cNvSpPr txBox="1">
              <a:spLocks noChangeArrowheads="1"/>
            </p:cNvSpPr>
            <p:nvPr/>
          </p:nvSpPr>
          <p:spPr bwMode="auto">
            <a:xfrm>
              <a:off x="3200157" y="4602543"/>
              <a:ext cx="2900363" cy="1077218"/>
            </a:xfrm>
            <a:prstGeom prst="rect">
              <a:avLst/>
            </a:prstGeom>
            <a:noFill/>
            <a:ln>
              <a:noFill/>
            </a:ln>
            <a:effectLst/>
            <a:extLst>
              <a:ext uri="{909E8E84-426E-40dd-AFC4-6F175D3DCCD1}"/>
              <a:ext uri="{91240B29-F687-4f45-9708-019B960494DF}"/>
              <a:ext uri="{AF507438-7753-43e0-B8FC-AC1667EBCBE1}"/>
            </a:extLst>
          </p:spPr>
          <p:txBody>
            <a:bodyPr>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eaLnBrk="1" hangingPunct="1">
                <a:defRPr/>
              </a:pPr>
              <a:r>
                <a:rPr lang="zh-TW" altLang="en-US" sz="3200" b="1" dirty="0">
                  <a:solidFill>
                    <a:schemeClr val="bg1"/>
                  </a:solidFill>
                  <a:effectLst>
                    <a:outerShdw blurRad="38100" dist="38100" dir="2700000" algn="tl">
                      <a:srgbClr val="282828"/>
                    </a:outerShdw>
                  </a:effectLst>
                  <a:latin typeface="+mj-lt"/>
                </a:rPr>
                <a:t>社區連結和</a:t>
              </a:r>
              <a:endParaRPr lang="en-US" altLang="zh-TW" sz="3200" b="1" dirty="0">
                <a:solidFill>
                  <a:schemeClr val="bg1"/>
                </a:solidFill>
                <a:effectLst>
                  <a:outerShdw blurRad="38100" dist="38100" dir="2700000" algn="tl">
                    <a:srgbClr val="282828"/>
                  </a:outerShdw>
                </a:effectLst>
                <a:latin typeface="+mj-lt"/>
              </a:endParaRPr>
            </a:p>
            <a:p>
              <a:pPr algn="ctr" eaLnBrk="1" hangingPunct="1">
                <a:defRPr/>
              </a:pPr>
              <a:r>
                <a:rPr lang="zh-TW" altLang="en-US" sz="3200" b="1" dirty="0">
                  <a:solidFill>
                    <a:schemeClr val="bg1"/>
                  </a:solidFill>
                  <a:effectLst>
                    <a:outerShdw blurRad="38100" dist="38100" dir="2700000" algn="tl">
                      <a:srgbClr val="282828"/>
                    </a:outerShdw>
                  </a:effectLst>
                  <a:latin typeface="+mj-lt"/>
                </a:rPr>
                <a:t>夥伴關係</a:t>
              </a:r>
              <a:endParaRPr lang="en-US" altLang="fr-FR" sz="3200" b="1" dirty="0">
                <a:solidFill>
                  <a:schemeClr val="bg1"/>
                </a:solidFill>
                <a:effectLst>
                  <a:outerShdw blurRad="38100" dist="38100" dir="2700000" algn="tl">
                    <a:srgbClr val="282828"/>
                  </a:outerShdw>
                </a:effectLst>
                <a:latin typeface="+mj-lt"/>
              </a:endParaRPr>
            </a:p>
          </p:txBody>
        </p:sp>
        <p:sp>
          <p:nvSpPr>
            <p:cNvPr id="34823" name="Oval 8">
              <a:extLst>
                <a:ext uri="{FF2B5EF4-FFF2-40B4-BE49-F238E27FC236}">
                  <a16:creationId xmlns:a16="http://schemas.microsoft.com/office/drawing/2014/main" id="{64B617AB-04D9-4F41-9E79-DEBD0864DFED}"/>
                </a:ext>
              </a:extLst>
            </p:cNvPr>
            <p:cNvSpPr>
              <a:spLocks noChangeArrowheads="1"/>
            </p:cNvSpPr>
            <p:nvPr/>
          </p:nvSpPr>
          <p:spPr bwMode="auto">
            <a:xfrm>
              <a:off x="2484438" y="3787775"/>
              <a:ext cx="4319587" cy="2376488"/>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700"/>
                </a:spcBef>
                <a:buClr>
                  <a:schemeClr val="accent1"/>
                </a:buClr>
                <a:buSzPct val="85000"/>
                <a:buFont typeface="Wingdings 3" pitchFamily="2" charset="2"/>
                <a:buChar char=""/>
                <a:defRPr sz="2000">
                  <a:solidFill>
                    <a:schemeClr val="tx1"/>
                  </a:solidFill>
                  <a:latin typeface="Gill Sans MT" panose="020B0502020104020203" pitchFamily="34" charset="77"/>
                  <a:ea typeface="ＭＳ Ｐゴシック" panose="020B0600070205080204" pitchFamily="34" charset="-128"/>
                </a:defRPr>
              </a:lvl1pPr>
              <a:lvl2pPr marL="742950" indent="-285750">
                <a:spcBef>
                  <a:spcPts val="700"/>
                </a:spcBef>
                <a:buClr>
                  <a:schemeClr val="accent1"/>
                </a:buClr>
                <a:buSzPct val="85000"/>
                <a:buFont typeface="Wingdings 3" pitchFamily="2" charset="2"/>
                <a:buChar char=""/>
                <a:defRPr sz="1600">
                  <a:solidFill>
                    <a:schemeClr val="tx1"/>
                  </a:solidFill>
                  <a:latin typeface="Gill Sans MT" panose="020B0502020104020203" pitchFamily="34" charset="77"/>
                  <a:ea typeface="ＭＳ Ｐゴシック" panose="020B0600070205080204" pitchFamily="34" charset="-128"/>
                </a:defRPr>
              </a:lvl2pPr>
              <a:lvl3pPr marL="1143000" indent="-228600">
                <a:spcBef>
                  <a:spcPts val="700"/>
                </a:spcBef>
                <a:buClr>
                  <a:schemeClr val="accent1"/>
                </a:buClr>
                <a:buSzPct val="85000"/>
                <a:buFont typeface="Wingdings 3" pitchFamily="2" charset="2"/>
                <a:buChar char=""/>
                <a:defRPr sz="1400">
                  <a:solidFill>
                    <a:schemeClr val="tx1"/>
                  </a:solidFill>
                  <a:latin typeface="Gill Sans MT" panose="020B0502020104020203" pitchFamily="34" charset="77"/>
                  <a:ea typeface="ＭＳ Ｐゴシック" panose="020B0600070205080204" pitchFamily="34" charset="-128"/>
                </a:defRPr>
              </a:lvl3pPr>
              <a:lvl4pPr marL="1600200" indent="-228600">
                <a:spcBef>
                  <a:spcPts val="700"/>
                </a:spcBef>
                <a:buClr>
                  <a:schemeClr val="accent1"/>
                </a:buClr>
                <a:buSzPct val="85000"/>
                <a:buFont typeface="Wingdings 3" pitchFamily="2" charset="2"/>
                <a:buChar char=""/>
                <a:defRPr sz="1400">
                  <a:solidFill>
                    <a:schemeClr val="tx1"/>
                  </a:solidFill>
                  <a:latin typeface="Gill Sans MT" panose="020B0502020104020203" pitchFamily="34" charset="77"/>
                  <a:ea typeface="ＭＳ Ｐゴシック" panose="020B0600070205080204" pitchFamily="34" charset="-128"/>
                </a:defRPr>
              </a:lvl4pPr>
              <a:lvl5pPr marL="2057400" indent="-228600">
                <a:spcBef>
                  <a:spcPts val="700"/>
                </a:spcBef>
                <a:buClr>
                  <a:schemeClr val="accent1"/>
                </a:buClr>
                <a:buSzPct val="85000"/>
                <a:buFont typeface="Wingdings 3" pitchFamily="2" charset="2"/>
                <a:buChar char=""/>
                <a:defRPr sz="1400">
                  <a:solidFill>
                    <a:schemeClr val="tx1"/>
                  </a:solidFill>
                  <a:latin typeface="Gill Sans MT" panose="020B0502020104020203" pitchFamily="34" charset="77"/>
                  <a:ea typeface="ＭＳ Ｐゴシック" panose="020B0600070205080204" pitchFamily="34" charset="-128"/>
                </a:defRPr>
              </a:lvl5pPr>
              <a:lvl6pPr marL="2514600" indent="-228600" eaLnBrk="0" fontAlgn="base" hangingPunct="0">
                <a:spcBef>
                  <a:spcPts val="700"/>
                </a:spcBef>
                <a:spcAft>
                  <a:spcPct val="0"/>
                </a:spcAft>
                <a:buClr>
                  <a:schemeClr val="accent1"/>
                </a:buClr>
                <a:buSzPct val="85000"/>
                <a:buFont typeface="Wingdings 3" pitchFamily="2" charset="2"/>
                <a:buChar char=""/>
                <a:defRPr sz="1400">
                  <a:solidFill>
                    <a:schemeClr val="tx1"/>
                  </a:solidFill>
                  <a:latin typeface="Gill Sans MT" panose="020B0502020104020203" pitchFamily="34" charset="77"/>
                  <a:ea typeface="ＭＳ Ｐゴシック" panose="020B0600070205080204" pitchFamily="34" charset="-128"/>
                </a:defRPr>
              </a:lvl6pPr>
              <a:lvl7pPr marL="2971800" indent="-228600" eaLnBrk="0" fontAlgn="base" hangingPunct="0">
                <a:spcBef>
                  <a:spcPts val="700"/>
                </a:spcBef>
                <a:spcAft>
                  <a:spcPct val="0"/>
                </a:spcAft>
                <a:buClr>
                  <a:schemeClr val="accent1"/>
                </a:buClr>
                <a:buSzPct val="85000"/>
                <a:buFont typeface="Wingdings 3" pitchFamily="2" charset="2"/>
                <a:buChar char=""/>
                <a:defRPr sz="1400">
                  <a:solidFill>
                    <a:schemeClr val="tx1"/>
                  </a:solidFill>
                  <a:latin typeface="Gill Sans MT" panose="020B0502020104020203" pitchFamily="34" charset="77"/>
                  <a:ea typeface="ＭＳ Ｐゴシック" panose="020B0600070205080204" pitchFamily="34" charset="-128"/>
                </a:defRPr>
              </a:lvl7pPr>
              <a:lvl8pPr marL="3429000" indent="-228600" eaLnBrk="0" fontAlgn="base" hangingPunct="0">
                <a:spcBef>
                  <a:spcPts val="700"/>
                </a:spcBef>
                <a:spcAft>
                  <a:spcPct val="0"/>
                </a:spcAft>
                <a:buClr>
                  <a:schemeClr val="accent1"/>
                </a:buClr>
                <a:buSzPct val="85000"/>
                <a:buFont typeface="Wingdings 3" pitchFamily="2" charset="2"/>
                <a:buChar char=""/>
                <a:defRPr sz="1400">
                  <a:solidFill>
                    <a:schemeClr val="tx1"/>
                  </a:solidFill>
                  <a:latin typeface="Gill Sans MT" panose="020B0502020104020203" pitchFamily="34" charset="77"/>
                  <a:ea typeface="ＭＳ Ｐゴシック" panose="020B0600070205080204" pitchFamily="34" charset="-128"/>
                </a:defRPr>
              </a:lvl8pPr>
              <a:lvl9pPr marL="3886200" indent="-228600" eaLnBrk="0" fontAlgn="base" hangingPunct="0">
                <a:spcBef>
                  <a:spcPts val="700"/>
                </a:spcBef>
                <a:spcAft>
                  <a:spcPct val="0"/>
                </a:spcAft>
                <a:buClr>
                  <a:schemeClr val="accent1"/>
                </a:buClr>
                <a:buSzPct val="85000"/>
                <a:buFont typeface="Wingdings 3" pitchFamily="2" charset="2"/>
                <a:buChar char=""/>
                <a:defRPr sz="1400">
                  <a:solidFill>
                    <a:schemeClr val="tx1"/>
                  </a:solidFill>
                  <a:latin typeface="Gill Sans MT" panose="020B0502020104020203" pitchFamily="34" charset="77"/>
                  <a:ea typeface="ＭＳ Ｐゴシック" panose="020B0600070205080204" pitchFamily="34" charset="-128"/>
                </a:defRPr>
              </a:lvl9pPr>
            </a:lstStyle>
            <a:p>
              <a:pPr algn="ctr" eaLnBrk="1" hangingPunct="1">
                <a:spcBef>
                  <a:spcPct val="0"/>
                </a:spcBef>
                <a:buClrTx/>
                <a:buSzTx/>
                <a:buFontTx/>
                <a:buNone/>
                <a:defRPr/>
              </a:pPr>
              <a:endParaRPr lang="fr-FR" altLang="fr-FR" sz="1800" b="1">
                <a:solidFill>
                  <a:schemeClr val="bg1"/>
                </a:solidFill>
                <a:latin typeface="+mj-lt"/>
              </a:endParaRPr>
            </a:p>
          </p:txBody>
        </p:sp>
      </p:grpSp>
      <p:sp>
        <p:nvSpPr>
          <p:cNvPr id="10" name="Titre 1">
            <a:extLst>
              <a:ext uri="{FF2B5EF4-FFF2-40B4-BE49-F238E27FC236}">
                <a16:creationId xmlns:a16="http://schemas.microsoft.com/office/drawing/2014/main" id="{232484BA-972F-CE4C-844C-AB6A58805FFC}"/>
              </a:ext>
            </a:extLst>
          </p:cNvPr>
          <p:cNvSpPr txBox="1">
            <a:spLocks/>
          </p:cNvSpPr>
          <p:nvPr/>
        </p:nvSpPr>
        <p:spPr>
          <a:xfrm>
            <a:off x="2141538" y="144463"/>
            <a:ext cx="7886700" cy="1325562"/>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defRPr/>
            </a:pPr>
            <a:r>
              <a:rPr lang="zh-TW" altLang="en-US" sz="3500" b="1" dirty="0">
                <a:solidFill>
                  <a:schemeClr val="bg1"/>
                </a:solidFill>
                <a:latin typeface="+mn-lt"/>
                <a:ea typeface="ＭＳ Ｐゴシック" panose="020B0600070205080204" pitchFamily="34" charset="-128"/>
              </a:rPr>
              <a:t>是什麼造成了差異？</a:t>
            </a:r>
            <a:endParaRPr lang="en-GB" sz="3500" b="1" dirty="0">
              <a:solidFill>
                <a:schemeClr val="bg1"/>
              </a:solidFill>
              <a:latin typeface="+mn-lt"/>
              <a:ea typeface="ＭＳ Ｐゴシック" panose="020B0600070205080204" pitchFamily="34" charset="-128"/>
            </a:endParaRPr>
          </a:p>
        </p:txBody>
      </p:sp>
    </p:spTree>
    <p:extLst>
      <p:ext uri="{BB962C8B-B14F-4D97-AF65-F5344CB8AC3E}">
        <p14:creationId xmlns:p14="http://schemas.microsoft.com/office/powerpoint/2010/main" val="31878560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853F1D4-A0EF-FF49-B932-EF145F0A5049}"/>
              </a:ext>
            </a:extLst>
          </p:cNvPr>
          <p:cNvPicPr>
            <a:picLocks noChangeAspect="1"/>
          </p:cNvPicPr>
          <p:nvPr/>
        </p:nvPicPr>
        <p:blipFill>
          <a:blip r:embed="rId2">
            <a:alphaModFix amt="50000"/>
          </a:blip>
          <a:stretch>
            <a:fillRect/>
          </a:stretch>
        </p:blipFill>
        <p:spPr>
          <a:xfrm>
            <a:off x="1190745" y="1946760"/>
            <a:ext cx="10785475" cy="4494784"/>
          </a:xfrm>
          <a:prstGeom prst="rect">
            <a:avLst/>
          </a:prstGeom>
          <a:noFill/>
        </p:spPr>
      </p:pic>
      <p:sp>
        <p:nvSpPr>
          <p:cNvPr id="4" name="Rectangle 3">
            <a:extLst>
              <a:ext uri="{FF2B5EF4-FFF2-40B4-BE49-F238E27FC236}">
                <a16:creationId xmlns:a16="http://schemas.microsoft.com/office/drawing/2014/main" id="{BFBB6996-5F4A-4340-9844-CEF72936C787}"/>
              </a:ext>
            </a:extLst>
          </p:cNvPr>
          <p:cNvSpPr/>
          <p:nvPr/>
        </p:nvSpPr>
        <p:spPr>
          <a:xfrm>
            <a:off x="1149599" y="1843644"/>
            <a:ext cx="9036000" cy="42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75DA53AA-4C20-C549-B47F-0ECB5A9A1A52}"/>
              </a:ext>
            </a:extLst>
          </p:cNvPr>
          <p:cNvSpPr/>
          <p:nvPr/>
        </p:nvSpPr>
        <p:spPr>
          <a:xfrm>
            <a:off x="2654709" y="2131644"/>
            <a:ext cx="7530889" cy="36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Rectangle 11">
            <a:extLst>
              <a:ext uri="{FF2B5EF4-FFF2-40B4-BE49-F238E27FC236}">
                <a16:creationId xmlns:a16="http://schemas.microsoft.com/office/drawing/2014/main" id="{0F97804E-F577-3446-B053-BE88AB636213}"/>
              </a:ext>
            </a:extLst>
          </p:cNvPr>
          <p:cNvSpPr/>
          <p:nvPr/>
        </p:nvSpPr>
        <p:spPr>
          <a:xfrm>
            <a:off x="4119716" y="2383642"/>
            <a:ext cx="6065573" cy="31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Rectangle 17">
            <a:extLst>
              <a:ext uri="{FF2B5EF4-FFF2-40B4-BE49-F238E27FC236}">
                <a16:creationId xmlns:a16="http://schemas.microsoft.com/office/drawing/2014/main" id="{3857CAE3-12BE-8241-BE2C-0587C4C5D5B4}"/>
              </a:ext>
            </a:extLst>
          </p:cNvPr>
          <p:cNvSpPr/>
          <p:nvPr/>
        </p:nvSpPr>
        <p:spPr>
          <a:xfrm>
            <a:off x="5613599" y="2635644"/>
            <a:ext cx="4571689" cy="266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Rectangle 18">
            <a:extLst>
              <a:ext uri="{FF2B5EF4-FFF2-40B4-BE49-F238E27FC236}">
                <a16:creationId xmlns:a16="http://schemas.microsoft.com/office/drawing/2014/main" id="{8763F00E-57B3-EE46-B7E3-199AE78973D9}"/>
              </a:ext>
            </a:extLst>
          </p:cNvPr>
          <p:cNvSpPr/>
          <p:nvPr/>
        </p:nvSpPr>
        <p:spPr>
          <a:xfrm>
            <a:off x="7098890" y="2887644"/>
            <a:ext cx="3086398" cy="21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112DD7E4-948B-6045-970D-2EC5266C985D}"/>
              </a:ext>
            </a:extLst>
          </p:cNvPr>
          <p:cNvSpPr>
            <a:spLocks noGrp="1"/>
          </p:cNvSpPr>
          <p:nvPr>
            <p:ph type="title"/>
          </p:nvPr>
        </p:nvSpPr>
        <p:spPr>
          <a:xfrm>
            <a:off x="540000" y="460265"/>
            <a:ext cx="11436220" cy="900000"/>
          </a:xfrm>
        </p:spPr>
        <p:txBody>
          <a:bodyPr>
            <a:noAutofit/>
          </a:bodyPr>
          <a:lstStyle/>
          <a:p>
            <a:pPr algn="ctr"/>
            <a:r>
              <a:rPr lang="en-US" altLang="zh-TW" b="1" dirty="0">
                <a:solidFill>
                  <a:schemeClr val="bg1"/>
                </a:solidFill>
                <a:cs typeface="Arial" panose="020B0604020202020204" pitchFamily="34" charset="0"/>
              </a:rPr>
              <a:t>HPS </a:t>
            </a:r>
            <a:r>
              <a:rPr lang="zh-TW" altLang="en-US" b="1" dirty="0">
                <a:solidFill>
                  <a:schemeClr val="bg1"/>
                </a:solidFill>
                <a:cs typeface="Arial" panose="020B0604020202020204" pitchFamily="34" charset="0"/>
              </a:rPr>
              <a:t>的八項全球標準旨在作為一個系統的功能 </a:t>
            </a:r>
            <a:r>
              <a:rPr lang="en-US" altLang="zh-TW" b="1" dirty="0">
                <a:solidFill>
                  <a:schemeClr val="bg1"/>
                </a:solidFill>
                <a:cs typeface="Arial" panose="020B0604020202020204" pitchFamily="34" charset="0"/>
              </a:rPr>
              <a:t>(WHO)</a:t>
            </a:r>
            <a:endParaRPr lang="en-US" b="1" dirty="0">
              <a:solidFill>
                <a:schemeClr val="bg1"/>
              </a:solidFill>
            </a:endParaRPr>
          </a:p>
        </p:txBody>
      </p:sp>
      <p:sp>
        <p:nvSpPr>
          <p:cNvPr id="21" name="Rectangle 20">
            <a:extLst>
              <a:ext uri="{FF2B5EF4-FFF2-40B4-BE49-F238E27FC236}">
                <a16:creationId xmlns:a16="http://schemas.microsoft.com/office/drawing/2014/main" id="{A0979475-BEE7-0541-A0E1-22EDC8212CD0}"/>
              </a:ext>
            </a:extLst>
          </p:cNvPr>
          <p:cNvSpPr/>
          <p:nvPr/>
        </p:nvSpPr>
        <p:spPr>
          <a:xfrm>
            <a:off x="8652386" y="2887644"/>
            <a:ext cx="1532901" cy="2160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Triangle 4">
            <a:extLst>
              <a:ext uri="{FF2B5EF4-FFF2-40B4-BE49-F238E27FC236}">
                <a16:creationId xmlns:a16="http://schemas.microsoft.com/office/drawing/2014/main" id="{423E2342-4FE5-0446-B5E6-88B373B69C96}"/>
              </a:ext>
            </a:extLst>
          </p:cNvPr>
          <p:cNvSpPr/>
          <p:nvPr/>
        </p:nvSpPr>
        <p:spPr>
          <a:xfrm flipV="1">
            <a:off x="7098891" y="2884044"/>
            <a:ext cx="3086398" cy="1080000"/>
          </a:xfrm>
          <a:prstGeom prst="triangle">
            <a:avLst>
              <a:gd name="adj" fmla="val 50319"/>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Triangle 19">
            <a:extLst>
              <a:ext uri="{FF2B5EF4-FFF2-40B4-BE49-F238E27FC236}">
                <a16:creationId xmlns:a16="http://schemas.microsoft.com/office/drawing/2014/main" id="{FCB16B27-4D99-484C-B629-0886487B2230}"/>
              </a:ext>
            </a:extLst>
          </p:cNvPr>
          <p:cNvSpPr/>
          <p:nvPr/>
        </p:nvSpPr>
        <p:spPr>
          <a:xfrm>
            <a:off x="7098891" y="3967645"/>
            <a:ext cx="3086398" cy="1080000"/>
          </a:xfrm>
          <a:prstGeom prst="triangle">
            <a:avLst>
              <a:gd name="adj" fmla="val 50319"/>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TextBox 7">
            <a:extLst>
              <a:ext uri="{FF2B5EF4-FFF2-40B4-BE49-F238E27FC236}">
                <a16:creationId xmlns:a16="http://schemas.microsoft.com/office/drawing/2014/main" id="{5B59D954-4A73-AB4E-A13F-43AA9D25B61F}"/>
              </a:ext>
            </a:extLst>
          </p:cNvPr>
          <p:cNvSpPr txBox="1"/>
          <p:nvPr/>
        </p:nvSpPr>
        <p:spPr>
          <a:xfrm>
            <a:off x="1149599" y="3640878"/>
            <a:ext cx="1504801" cy="646331"/>
          </a:xfrm>
          <a:prstGeom prst="rect">
            <a:avLst/>
          </a:prstGeom>
          <a:noFill/>
        </p:spPr>
        <p:txBody>
          <a:bodyPr wrap="square" lIns="0" tIns="0" rIns="0" bIns="0" rtlCol="0" anchor="ctr">
            <a:noAutofit/>
          </a:bodyPr>
          <a:lstStyle/>
          <a:p>
            <a:pPr algn="ctr"/>
            <a:r>
              <a:rPr lang="en-US" sz="1200" b="1" dirty="0">
                <a:solidFill>
                  <a:schemeClr val="bg1"/>
                </a:solidFill>
              </a:rPr>
              <a:t>1. </a:t>
            </a:r>
            <a:r>
              <a:rPr lang="zh-TW" altLang="en-US" sz="1200" b="1" dirty="0">
                <a:solidFill>
                  <a:schemeClr val="bg1"/>
                </a:solidFill>
              </a:rPr>
              <a:t>政府政策與資源</a:t>
            </a:r>
            <a:endParaRPr lang="en-US" sz="1200" b="1" dirty="0">
              <a:solidFill>
                <a:schemeClr val="bg1"/>
              </a:solidFill>
            </a:endParaRPr>
          </a:p>
        </p:txBody>
      </p:sp>
      <p:sp>
        <p:nvSpPr>
          <p:cNvPr id="22" name="TextBox 21">
            <a:extLst>
              <a:ext uri="{FF2B5EF4-FFF2-40B4-BE49-F238E27FC236}">
                <a16:creationId xmlns:a16="http://schemas.microsoft.com/office/drawing/2014/main" id="{27FCC418-902B-0E40-B0DE-8DF5EABC02AC}"/>
              </a:ext>
            </a:extLst>
          </p:cNvPr>
          <p:cNvSpPr txBox="1"/>
          <p:nvPr/>
        </p:nvSpPr>
        <p:spPr>
          <a:xfrm>
            <a:off x="2664714" y="3640878"/>
            <a:ext cx="1454694" cy="646331"/>
          </a:xfrm>
          <a:prstGeom prst="rect">
            <a:avLst/>
          </a:prstGeom>
          <a:noFill/>
        </p:spPr>
        <p:txBody>
          <a:bodyPr wrap="square" lIns="0" tIns="0" rIns="0" bIns="0" rtlCol="0" anchor="ctr">
            <a:noAutofit/>
          </a:bodyPr>
          <a:lstStyle/>
          <a:p>
            <a:pPr algn="ctr"/>
            <a:r>
              <a:rPr lang="en-US" sz="1200" b="1" dirty="0">
                <a:solidFill>
                  <a:schemeClr val="bg1"/>
                </a:solidFill>
              </a:rPr>
              <a:t>2. </a:t>
            </a:r>
            <a:r>
              <a:rPr lang="zh-TW" altLang="en-US" sz="1200" b="1" dirty="0">
                <a:solidFill>
                  <a:schemeClr val="bg1"/>
                </a:solidFill>
              </a:rPr>
              <a:t>學校政策與資源</a:t>
            </a:r>
            <a:endParaRPr lang="en-US" sz="1200" b="1" dirty="0">
              <a:solidFill>
                <a:schemeClr val="bg1"/>
              </a:solidFill>
            </a:endParaRPr>
          </a:p>
        </p:txBody>
      </p:sp>
      <p:sp>
        <p:nvSpPr>
          <p:cNvPr id="23" name="TextBox 22">
            <a:extLst>
              <a:ext uri="{FF2B5EF4-FFF2-40B4-BE49-F238E27FC236}">
                <a16:creationId xmlns:a16="http://schemas.microsoft.com/office/drawing/2014/main" id="{1833A753-668E-7D43-8277-0F3260204490}"/>
              </a:ext>
            </a:extLst>
          </p:cNvPr>
          <p:cNvSpPr txBox="1"/>
          <p:nvPr/>
        </p:nvSpPr>
        <p:spPr>
          <a:xfrm>
            <a:off x="4112306" y="3640878"/>
            <a:ext cx="1500983" cy="646331"/>
          </a:xfrm>
          <a:prstGeom prst="rect">
            <a:avLst/>
          </a:prstGeom>
          <a:noFill/>
        </p:spPr>
        <p:txBody>
          <a:bodyPr wrap="square" lIns="0" tIns="0" rIns="0" bIns="0" rtlCol="0" anchor="ctr">
            <a:noAutofit/>
          </a:bodyPr>
          <a:lstStyle/>
          <a:p>
            <a:pPr algn="ctr"/>
            <a:r>
              <a:rPr lang="en-US" sz="1200" b="1" dirty="0">
                <a:solidFill>
                  <a:schemeClr val="bg1"/>
                </a:solidFill>
              </a:rPr>
              <a:t>3. </a:t>
            </a:r>
            <a:r>
              <a:rPr lang="zh-TW" altLang="en-US" sz="1200" b="1" dirty="0">
                <a:solidFill>
                  <a:schemeClr val="bg1"/>
                </a:solidFill>
              </a:rPr>
              <a:t>學校治理與領導</a:t>
            </a:r>
            <a:endParaRPr lang="en-US" sz="1200" b="1" dirty="0">
              <a:solidFill>
                <a:schemeClr val="bg1"/>
              </a:solidFill>
            </a:endParaRPr>
          </a:p>
        </p:txBody>
      </p:sp>
      <p:sp>
        <p:nvSpPr>
          <p:cNvPr id="24" name="TextBox 23">
            <a:extLst>
              <a:ext uri="{FF2B5EF4-FFF2-40B4-BE49-F238E27FC236}">
                <a16:creationId xmlns:a16="http://schemas.microsoft.com/office/drawing/2014/main" id="{E2FE519A-E4B4-EC41-AF7B-05FA48CECB02}"/>
              </a:ext>
            </a:extLst>
          </p:cNvPr>
          <p:cNvSpPr txBox="1"/>
          <p:nvPr/>
        </p:nvSpPr>
        <p:spPr>
          <a:xfrm>
            <a:off x="5606189" y="3640878"/>
            <a:ext cx="1500983" cy="646331"/>
          </a:xfrm>
          <a:prstGeom prst="rect">
            <a:avLst/>
          </a:prstGeom>
          <a:noFill/>
        </p:spPr>
        <p:txBody>
          <a:bodyPr wrap="square" lIns="0" tIns="0" rIns="0" bIns="0" rtlCol="0" anchor="ctr">
            <a:noAutofit/>
          </a:bodyPr>
          <a:lstStyle/>
          <a:p>
            <a:pPr algn="ctr"/>
            <a:r>
              <a:rPr lang="en-US" sz="1200" b="1" dirty="0">
                <a:solidFill>
                  <a:schemeClr val="bg1"/>
                </a:solidFill>
              </a:rPr>
              <a:t>4. </a:t>
            </a:r>
            <a:r>
              <a:rPr lang="zh-TW" altLang="en-US" sz="1200" b="1" dirty="0">
                <a:solidFill>
                  <a:schemeClr val="bg1"/>
                </a:solidFill>
              </a:rPr>
              <a:t>學校和社區夥伴關係</a:t>
            </a:r>
            <a:endParaRPr lang="en-US" sz="1200" b="1" dirty="0">
              <a:solidFill>
                <a:schemeClr val="bg1"/>
              </a:solidFill>
            </a:endParaRPr>
          </a:p>
        </p:txBody>
      </p:sp>
      <p:sp>
        <p:nvSpPr>
          <p:cNvPr id="25" name="TextBox 24">
            <a:extLst>
              <a:ext uri="{FF2B5EF4-FFF2-40B4-BE49-F238E27FC236}">
                <a16:creationId xmlns:a16="http://schemas.microsoft.com/office/drawing/2014/main" id="{BCBA32F4-C1F8-1E4B-A01A-D0223809DD1D}"/>
              </a:ext>
            </a:extLst>
          </p:cNvPr>
          <p:cNvSpPr txBox="1"/>
          <p:nvPr/>
        </p:nvSpPr>
        <p:spPr>
          <a:xfrm>
            <a:off x="7100803" y="3640878"/>
            <a:ext cx="1118966" cy="646331"/>
          </a:xfrm>
          <a:prstGeom prst="rect">
            <a:avLst/>
          </a:prstGeom>
          <a:noFill/>
        </p:spPr>
        <p:txBody>
          <a:bodyPr wrap="square" lIns="0" tIns="0" rIns="0" bIns="0" rtlCol="0" anchor="ctr">
            <a:noAutofit/>
          </a:bodyPr>
          <a:lstStyle/>
          <a:p>
            <a:pPr algn="ctr"/>
            <a:r>
              <a:rPr lang="en-US" sz="1200" b="1" dirty="0"/>
              <a:t>5. </a:t>
            </a:r>
            <a:r>
              <a:rPr lang="zh-TW" altLang="en-US" sz="1200" b="1" dirty="0"/>
              <a:t>學校課程</a:t>
            </a:r>
            <a:endParaRPr lang="en-US" sz="1200" b="1" dirty="0"/>
          </a:p>
        </p:txBody>
      </p:sp>
      <p:sp>
        <p:nvSpPr>
          <p:cNvPr id="26" name="TextBox 25">
            <a:extLst>
              <a:ext uri="{FF2B5EF4-FFF2-40B4-BE49-F238E27FC236}">
                <a16:creationId xmlns:a16="http://schemas.microsoft.com/office/drawing/2014/main" id="{DE8D5DF4-8151-0540-9DEC-AF66391F38FA}"/>
              </a:ext>
            </a:extLst>
          </p:cNvPr>
          <p:cNvSpPr txBox="1"/>
          <p:nvPr/>
        </p:nvSpPr>
        <p:spPr>
          <a:xfrm>
            <a:off x="9055594" y="3640878"/>
            <a:ext cx="1118966" cy="646331"/>
          </a:xfrm>
          <a:prstGeom prst="rect">
            <a:avLst/>
          </a:prstGeom>
          <a:noFill/>
        </p:spPr>
        <p:txBody>
          <a:bodyPr wrap="square" lIns="0" tIns="0" rIns="0" bIns="0" rtlCol="0" anchor="ctr">
            <a:noAutofit/>
          </a:bodyPr>
          <a:lstStyle/>
          <a:p>
            <a:pPr algn="ctr"/>
            <a:r>
              <a:rPr lang="en-US" sz="1200" b="1" dirty="0"/>
              <a:t>8. </a:t>
            </a:r>
            <a:r>
              <a:rPr lang="zh-TW" altLang="en-US" sz="1200" b="1" dirty="0"/>
              <a:t>學校健康服務</a:t>
            </a:r>
            <a:endParaRPr lang="en-US" sz="1200" b="1" dirty="0"/>
          </a:p>
        </p:txBody>
      </p:sp>
      <p:sp>
        <p:nvSpPr>
          <p:cNvPr id="27" name="TextBox 26">
            <a:extLst>
              <a:ext uri="{FF2B5EF4-FFF2-40B4-BE49-F238E27FC236}">
                <a16:creationId xmlns:a16="http://schemas.microsoft.com/office/drawing/2014/main" id="{23A7B004-7937-C44A-A4AF-6FD490B77F85}"/>
              </a:ext>
            </a:extLst>
          </p:cNvPr>
          <p:cNvSpPr txBox="1"/>
          <p:nvPr/>
        </p:nvSpPr>
        <p:spPr>
          <a:xfrm>
            <a:off x="8056700" y="4297306"/>
            <a:ext cx="1118966" cy="646331"/>
          </a:xfrm>
          <a:prstGeom prst="rect">
            <a:avLst/>
          </a:prstGeom>
          <a:noFill/>
        </p:spPr>
        <p:txBody>
          <a:bodyPr wrap="square" lIns="0" tIns="0" rIns="0" bIns="0" rtlCol="0" anchor="ctr">
            <a:noAutofit/>
          </a:bodyPr>
          <a:lstStyle/>
          <a:p>
            <a:pPr algn="ctr"/>
            <a:r>
              <a:rPr lang="en-US" sz="1200" b="1" dirty="0"/>
              <a:t>7. </a:t>
            </a:r>
            <a:r>
              <a:rPr lang="zh-TW" altLang="en-US" sz="1200" b="1" dirty="0"/>
              <a:t>學校物質環境</a:t>
            </a:r>
            <a:endParaRPr lang="en-US" sz="1200" b="1" dirty="0"/>
          </a:p>
        </p:txBody>
      </p:sp>
      <p:sp>
        <p:nvSpPr>
          <p:cNvPr id="28" name="TextBox 27">
            <a:extLst>
              <a:ext uri="{FF2B5EF4-FFF2-40B4-BE49-F238E27FC236}">
                <a16:creationId xmlns:a16="http://schemas.microsoft.com/office/drawing/2014/main" id="{96A77255-92A1-5143-A50D-36D166FA6BAF}"/>
              </a:ext>
            </a:extLst>
          </p:cNvPr>
          <p:cNvSpPr txBox="1"/>
          <p:nvPr/>
        </p:nvSpPr>
        <p:spPr>
          <a:xfrm>
            <a:off x="7944309" y="2954403"/>
            <a:ext cx="1415845" cy="646331"/>
          </a:xfrm>
          <a:prstGeom prst="rect">
            <a:avLst/>
          </a:prstGeom>
          <a:noFill/>
        </p:spPr>
        <p:txBody>
          <a:bodyPr wrap="square" lIns="0" tIns="0" rIns="0" bIns="0" rtlCol="0" anchor="ctr">
            <a:noAutofit/>
          </a:bodyPr>
          <a:lstStyle/>
          <a:p>
            <a:pPr algn="ctr"/>
            <a:r>
              <a:rPr lang="en-US" sz="1200" b="1" dirty="0"/>
              <a:t>6. </a:t>
            </a:r>
            <a:r>
              <a:rPr lang="zh-TW" altLang="en-US" sz="1200" b="1" dirty="0"/>
              <a:t>學校社會情緒環境</a:t>
            </a:r>
            <a:endParaRPr lang="en-US" sz="1200" b="1" dirty="0"/>
          </a:p>
        </p:txBody>
      </p:sp>
      <p:sp>
        <p:nvSpPr>
          <p:cNvPr id="6" name="ZoneTexte 5">
            <a:extLst>
              <a:ext uri="{FF2B5EF4-FFF2-40B4-BE49-F238E27FC236}">
                <a16:creationId xmlns:a16="http://schemas.microsoft.com/office/drawing/2014/main" id="{1D3AA939-09FF-B01E-B5AC-30D1C829682C}"/>
              </a:ext>
            </a:extLst>
          </p:cNvPr>
          <p:cNvSpPr txBox="1"/>
          <p:nvPr/>
        </p:nvSpPr>
        <p:spPr>
          <a:xfrm>
            <a:off x="7846142" y="6331479"/>
            <a:ext cx="4377524" cy="369332"/>
          </a:xfrm>
          <a:prstGeom prst="rect">
            <a:avLst/>
          </a:prstGeom>
          <a:noFill/>
        </p:spPr>
        <p:txBody>
          <a:bodyPr wrap="square">
            <a:spAutoFit/>
          </a:bodyPr>
          <a:lstStyle/>
          <a:p>
            <a:r>
              <a:rPr lang="zh-TW" altLang="en-US" dirty="0">
                <a:solidFill>
                  <a:schemeClr val="bg1"/>
                </a:solidFill>
                <a:latin typeface="Times New Roman" panose="02020603050405020304" pitchFamily="18" charset="0"/>
              </a:rPr>
              <a:t>學校被視為社區發展的積極推動者</a:t>
            </a:r>
            <a:endParaRPr lang="en-GB" dirty="0"/>
          </a:p>
        </p:txBody>
      </p:sp>
    </p:spTree>
    <p:extLst>
      <p:ext uri="{BB962C8B-B14F-4D97-AF65-F5344CB8AC3E}">
        <p14:creationId xmlns:p14="http://schemas.microsoft.com/office/powerpoint/2010/main" val="2691576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99F72-FA55-4005-9E47-6477ADCE1F9B}"/>
              </a:ext>
            </a:extLst>
          </p:cNvPr>
          <p:cNvSpPr>
            <a:spLocks noGrp="1"/>
          </p:cNvSpPr>
          <p:nvPr>
            <p:ph type="title"/>
          </p:nvPr>
        </p:nvSpPr>
        <p:spPr>
          <a:xfrm>
            <a:off x="388749" y="370562"/>
            <a:ext cx="10515600" cy="1325563"/>
          </a:xfrm>
        </p:spPr>
        <p:txBody>
          <a:bodyPr/>
          <a:lstStyle/>
          <a:p>
            <a:r>
              <a:rPr lang="en-US" altLang="zh-TW" b="1" dirty="0">
                <a:solidFill>
                  <a:schemeClr val="bg1"/>
                </a:solidFill>
              </a:rPr>
              <a:t>Taiwan </a:t>
            </a:r>
            <a:br>
              <a:rPr lang="en-US" altLang="zh-TW" b="1" dirty="0">
                <a:solidFill>
                  <a:schemeClr val="bg1"/>
                </a:solidFill>
              </a:rPr>
            </a:br>
            <a:r>
              <a:rPr lang="en-US" altLang="zh-TW" b="1" dirty="0">
                <a:solidFill>
                  <a:schemeClr val="bg1"/>
                </a:solidFill>
              </a:rPr>
              <a:t>HPS 3.0</a:t>
            </a:r>
            <a:endParaRPr lang="zh-TW" altLang="en-US" b="1" dirty="0">
              <a:solidFill>
                <a:schemeClr val="bg1"/>
              </a:solidFill>
            </a:endParaRPr>
          </a:p>
        </p:txBody>
      </p:sp>
      <p:pic>
        <p:nvPicPr>
          <p:cNvPr id="3" name="Picture 2">
            <a:extLst>
              <a:ext uri="{FF2B5EF4-FFF2-40B4-BE49-F238E27FC236}">
                <a16:creationId xmlns:a16="http://schemas.microsoft.com/office/drawing/2014/main" id="{2F7B9C5C-5318-49BA-BAC1-FEB744FC5934}"/>
              </a:ext>
            </a:extLst>
          </p:cNvPr>
          <p:cNvPicPr>
            <a:picLocks noChangeAspect="1"/>
          </p:cNvPicPr>
          <p:nvPr/>
        </p:nvPicPr>
        <p:blipFill rotWithShape="1">
          <a:blip r:embed="rId2"/>
          <a:srcRect l="46448" t="9147" b="8818"/>
          <a:stretch/>
        </p:blipFill>
        <p:spPr>
          <a:xfrm>
            <a:off x="3542655" y="229866"/>
            <a:ext cx="8260596" cy="6257572"/>
          </a:xfrm>
          <a:prstGeom prst="rect">
            <a:avLst/>
          </a:prstGeom>
        </p:spPr>
      </p:pic>
    </p:spTree>
    <p:extLst>
      <p:ext uri="{BB962C8B-B14F-4D97-AF65-F5344CB8AC3E}">
        <p14:creationId xmlns:p14="http://schemas.microsoft.com/office/powerpoint/2010/main" val="339359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38AAB7-C960-459F-825D-6DBC2F7F9B38}"/>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6F0A4BE5-D6B1-48F9-8D89-BFB0B7CA94C4}"/>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ABBFB7FA-9626-4513-A71A-60103648D58D}"/>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3600" b="1" i="0" u="none" strike="noStrike" kern="1200" cap="none" spc="0" normalizeH="0" baseline="0" noProof="0">
                <a:ln>
                  <a:noFill/>
                </a:ln>
                <a:solidFill>
                  <a:srgbClr val="5B5B5B"/>
                </a:solidFill>
                <a:effectLst/>
                <a:uLnTx/>
                <a:uFillTx/>
                <a:latin typeface="Franklin Gothic Book" panose="020B0503020102020204"/>
                <a:ea typeface="微軟正黑體" panose="020B0604030504040204" pitchFamily="34" charset="-120"/>
                <a:cs typeface="+mn-cs"/>
              </a:rPr>
              <a:t>Q2</a:t>
            </a:r>
            <a:r>
              <a:rPr kumimoji="0" lang="zh-TW" altLang="en-US" sz="3600" b="1" i="0" u="none" strike="noStrike" kern="1200" cap="none" spc="0" normalizeH="0" baseline="0" noProof="0">
                <a:ln>
                  <a:noFill/>
                </a:ln>
                <a:solidFill>
                  <a:srgbClr val="5B5B5B"/>
                </a:solidFill>
                <a:effectLst/>
                <a:uLnTx/>
                <a:uFillTx/>
                <a:latin typeface="Franklin Gothic Book" panose="020B0503020102020204"/>
                <a:ea typeface="微軟正黑體" panose="020B0604030504040204" pitchFamily="34" charset="-120"/>
                <a:cs typeface="+mn-cs"/>
              </a:rPr>
              <a:t>：根據您的經驗或從您的角度來看，實施健康促進學校原則</a:t>
            </a:r>
            <a:r>
              <a:rPr kumimoji="0" lang="en-US" altLang="zh-TW" sz="3600" b="1" i="0" u="none" strike="noStrike" kern="1200" cap="none" spc="0" normalizeH="0" baseline="0" noProof="0">
                <a:ln>
                  <a:noFill/>
                </a:ln>
                <a:solidFill>
                  <a:srgbClr val="5B5B5B"/>
                </a:solidFill>
                <a:effectLst/>
                <a:uLnTx/>
                <a:uFillTx/>
                <a:latin typeface="Franklin Gothic Book" panose="020B0503020102020204"/>
                <a:ea typeface="微軟正黑體" panose="020B0604030504040204" pitchFamily="34" charset="-120"/>
                <a:cs typeface="+mn-cs"/>
              </a:rPr>
              <a:t>/</a:t>
            </a:r>
            <a:r>
              <a:rPr kumimoji="0" lang="zh-TW" altLang="en-US" sz="3600" b="1" i="0" u="none" strike="noStrike" kern="1200" cap="none" spc="0" normalizeH="0" baseline="0" noProof="0">
                <a:ln>
                  <a:noFill/>
                </a:ln>
                <a:solidFill>
                  <a:srgbClr val="5B5B5B"/>
                </a:solidFill>
                <a:effectLst/>
                <a:uLnTx/>
                <a:uFillTx/>
                <a:latin typeface="Franklin Gothic Book" panose="020B0503020102020204"/>
                <a:ea typeface="微軟正黑體" panose="020B0604030504040204" pitchFamily="34" charset="-120"/>
                <a:cs typeface="+mn-cs"/>
              </a:rPr>
              <a:t>標準的困難程度為何？</a:t>
            </a:r>
          </a:p>
        </p:txBody>
      </p:sp>
      <p:sp>
        <p:nvSpPr>
          <p:cNvPr id="7" name="Rectangle 6">
            <a:extLst>
              <a:ext uri="{FF2B5EF4-FFF2-40B4-BE49-F238E27FC236}">
                <a16:creationId xmlns:a16="http://schemas.microsoft.com/office/drawing/2014/main" id="{BD4AB2A8-91A9-4490-871C-EF183BBE9B42}"/>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300" b="1" i="0" u="none" strike="noStrike" kern="1200" cap="none" spc="0" normalizeH="0" baseline="0" noProof="0">
                <a:ln>
                  <a:noFill/>
                </a:ln>
                <a:solidFill>
                  <a:srgbClr val="5B5B5B"/>
                </a:solidFill>
                <a:effectLst/>
                <a:uLnTx/>
                <a:uFillTx/>
                <a:latin typeface="Franklin Gothic Book" panose="020B0503020102020204"/>
                <a:ea typeface="微軟正黑體" panose="020B0604030504040204" pitchFamily="34" charset="-120"/>
                <a:cs typeface="+mn-cs"/>
              </a:rPr>
              <a:t>ⓘ</a:t>
            </a:r>
            <a:r>
              <a:rPr kumimoji="0" lang="en-US" altLang="zh-TW" sz="1400" b="0" i="0" u="none" strike="noStrike" kern="1200" cap="none" spc="0" normalizeH="0" baseline="0" noProof="0">
                <a:ln>
                  <a:noFill/>
                </a:ln>
                <a:solidFill>
                  <a:srgbClr val="5B5B5B"/>
                </a:solidFill>
                <a:effectLst/>
                <a:uLnTx/>
                <a:uFillTx/>
                <a:latin typeface="Franklin Gothic Book" panose="020B0503020102020204"/>
                <a:ea typeface="微軟正黑體" panose="020B0604030504040204" pitchFamily="34" charset="-120"/>
                <a:cs typeface="+mn-cs"/>
              </a:rPr>
              <a:t> Start presenting to display the poll results on this slide.</a:t>
            </a:r>
            <a:endParaRPr kumimoji="0" lang="zh-TW" altLang="en-US" sz="1400" b="0" i="0" u="none" strike="noStrike" kern="1200" cap="none" spc="0" normalizeH="0" baseline="0" noProof="0">
              <a:ln>
                <a:noFill/>
              </a:ln>
              <a:solidFill>
                <a:srgbClr val="5B5B5B"/>
              </a:solidFill>
              <a:effectLst/>
              <a:uLnTx/>
              <a:uFillTx/>
              <a:latin typeface="Franklin Gothic Book" panose="020B0503020102020204"/>
              <a:ea typeface="微軟正黑體" panose="020B0604030504040204" pitchFamily="34" charset="-120"/>
              <a:cs typeface="+mn-cs"/>
            </a:endParaRPr>
          </a:p>
        </p:txBody>
      </p:sp>
    </p:spTree>
    <p:custDataLst>
      <p:tags r:id="rId1"/>
    </p:custDataLst>
    <p:extLst>
      <p:ext uri="{BB962C8B-B14F-4D97-AF65-F5344CB8AC3E}">
        <p14:creationId xmlns:p14="http://schemas.microsoft.com/office/powerpoint/2010/main" val="2171393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75470" y="1601480"/>
            <a:ext cx="7846200" cy="646331"/>
          </a:xfrm>
          <a:prstGeom prst="rect">
            <a:avLst/>
          </a:prstGeom>
          <a:noFill/>
        </p:spPr>
        <p:txBody>
          <a:bodyPr wrap="square" rtlCol="0">
            <a:spAutoFit/>
          </a:bodyPr>
          <a:lstStyle/>
          <a:p>
            <a:r>
              <a:rPr lang="zh-TW" altLang="en-US" sz="3600" b="1" dirty="0">
                <a:solidFill>
                  <a:schemeClr val="accent1">
                    <a:lumMod val="40000"/>
                    <a:lumOff val="60000"/>
                  </a:schemeClr>
                </a:solidFill>
              </a:rPr>
              <a:t>結果：通用的取向</a:t>
            </a:r>
            <a:endParaRPr lang="en-US" sz="3600" b="1" dirty="0">
              <a:solidFill>
                <a:schemeClr val="accent1">
                  <a:lumMod val="40000"/>
                  <a:lumOff val="60000"/>
                </a:schemeClr>
              </a:solidFill>
              <a:latin typeface="Calibri" panose="020F0502020204030204" pitchFamily="34" charset="0"/>
              <a:cs typeface="Calibri" panose="020F0502020204030204" pitchFamily="34" charset="0"/>
            </a:endParaRPr>
          </a:p>
        </p:txBody>
      </p:sp>
      <p:sp>
        <p:nvSpPr>
          <p:cNvPr id="16" name="Content Placeholder 4"/>
          <p:cNvSpPr txBox="1">
            <a:spLocks noChangeArrowheads="1"/>
          </p:cNvSpPr>
          <p:nvPr/>
        </p:nvSpPr>
        <p:spPr>
          <a:xfrm>
            <a:off x="1879794" y="2093077"/>
            <a:ext cx="8424936" cy="45259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endParaRPr lang="en-US" altLang="ja-JP" b="1" dirty="0">
              <a:solidFill>
                <a:srgbClr val="002060"/>
              </a:solidFill>
              <a:cs typeface="Segoe UI" pitchFamily="34" charset="0"/>
            </a:endParaRPr>
          </a:p>
        </p:txBody>
      </p:sp>
      <p:sp>
        <p:nvSpPr>
          <p:cNvPr id="3" name="Content Placeholder 2"/>
          <p:cNvSpPr>
            <a:spLocks noGrp="1"/>
          </p:cNvSpPr>
          <p:nvPr>
            <p:ph idx="1"/>
          </p:nvPr>
        </p:nvSpPr>
        <p:spPr>
          <a:xfrm>
            <a:off x="296643" y="2283206"/>
            <a:ext cx="11275246" cy="2139048"/>
          </a:xfrm>
        </p:spPr>
        <p:txBody>
          <a:bodyPr>
            <a:noAutofit/>
          </a:bodyPr>
          <a:lstStyle/>
          <a:p>
            <a:pPr marL="457200" indent="-457200"/>
            <a:r>
              <a:rPr lang="zh-TW" altLang="en-US" dirty="0">
                <a:solidFill>
                  <a:schemeClr val="bg1"/>
                </a:solidFill>
              </a:rPr>
              <a:t>計劃側重於飲食</a:t>
            </a:r>
            <a:r>
              <a:rPr lang="en-US" altLang="zh-TW" dirty="0">
                <a:solidFill>
                  <a:schemeClr val="bg1"/>
                </a:solidFill>
              </a:rPr>
              <a:t>/</a:t>
            </a:r>
            <a:r>
              <a:rPr lang="zh-TW" altLang="en-US" dirty="0">
                <a:solidFill>
                  <a:schemeClr val="bg1"/>
                </a:solidFill>
              </a:rPr>
              <a:t>水果供應、普遍獲得服務、促進身體活動、預防肥胖和牙齒健康。 當結果與基本需求相關而不是複雜結果時，似乎更容易探索正向影響。</a:t>
            </a:r>
          </a:p>
          <a:p>
            <a:pPr marL="457200" indent="-457200"/>
            <a:r>
              <a:rPr lang="zh-TW" altLang="en-US" dirty="0">
                <a:solidFill>
                  <a:schemeClr val="bg1"/>
                </a:solidFill>
              </a:rPr>
              <a:t>針對學校環境的計劃是最有效的。</a:t>
            </a:r>
          </a:p>
        </p:txBody>
      </p:sp>
      <p:sp>
        <p:nvSpPr>
          <p:cNvPr id="8" name="TextBox 13">
            <a:extLst>
              <a:ext uri="{FF2B5EF4-FFF2-40B4-BE49-F238E27FC236}">
                <a16:creationId xmlns:a16="http://schemas.microsoft.com/office/drawing/2014/main" id="{5F777463-FC70-EC8F-CEA5-5D9D39E4D5E6}"/>
              </a:ext>
            </a:extLst>
          </p:cNvPr>
          <p:cNvSpPr txBox="1"/>
          <p:nvPr/>
        </p:nvSpPr>
        <p:spPr>
          <a:xfrm>
            <a:off x="375470" y="4566014"/>
            <a:ext cx="7846200" cy="646331"/>
          </a:xfrm>
          <a:prstGeom prst="rect">
            <a:avLst/>
          </a:prstGeom>
          <a:noFill/>
        </p:spPr>
        <p:txBody>
          <a:bodyPr wrap="square" rtlCol="0">
            <a:spAutoFit/>
          </a:bodyPr>
          <a:lstStyle/>
          <a:p>
            <a:r>
              <a:rPr lang="zh-TW" altLang="en-US" sz="3600" b="1" dirty="0">
                <a:solidFill>
                  <a:schemeClr val="accent1">
                    <a:lumMod val="40000"/>
                    <a:lumOff val="60000"/>
                  </a:schemeClr>
                </a:solidFill>
              </a:rPr>
              <a:t>結果：目標性的取向</a:t>
            </a:r>
            <a:endParaRPr lang="en-US" sz="3600" b="1" dirty="0">
              <a:solidFill>
                <a:schemeClr val="accent1">
                  <a:lumMod val="40000"/>
                  <a:lumOff val="60000"/>
                </a:schemeClr>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B359B89D-51B4-5A4B-5CE1-C9972A290D7C}"/>
              </a:ext>
            </a:extLst>
          </p:cNvPr>
          <p:cNvSpPr/>
          <p:nvPr/>
        </p:nvSpPr>
        <p:spPr>
          <a:xfrm>
            <a:off x="375470" y="5402475"/>
            <a:ext cx="11275246" cy="954107"/>
          </a:xfrm>
          <a:prstGeom prst="rect">
            <a:avLst/>
          </a:prstGeom>
        </p:spPr>
        <p:txBody>
          <a:bodyPr wrap="square">
            <a:spAutoFit/>
          </a:bodyPr>
          <a:lstStyle/>
          <a:p>
            <a:pPr marL="457200" indent="-457200">
              <a:buFont typeface="Arial" panose="020B0604020202020204" pitchFamily="34" charset="0"/>
              <a:buChar char="•"/>
            </a:pPr>
            <a:r>
              <a:rPr lang="zh-TW" altLang="en-US" sz="2800" dirty="0">
                <a:solidFill>
                  <a:schemeClr val="bg1"/>
                </a:solidFill>
              </a:rPr>
              <a:t>大多數研究都集中在社會經濟的不平等上。一些研究調查學校相關健康介入方案對殘疾人士或性別的潛在貢獻。</a:t>
            </a:r>
            <a:endParaRPr lang="fr-FR" sz="2800" dirty="0">
              <a:solidFill>
                <a:schemeClr val="bg1"/>
              </a:solidFill>
            </a:endParaRPr>
          </a:p>
        </p:txBody>
      </p:sp>
      <p:sp>
        <p:nvSpPr>
          <p:cNvPr id="5" name="ZoneTexte 4">
            <a:extLst>
              <a:ext uri="{FF2B5EF4-FFF2-40B4-BE49-F238E27FC236}">
                <a16:creationId xmlns:a16="http://schemas.microsoft.com/office/drawing/2014/main" id="{E1D6C0A4-C3AD-DD16-7912-6E1DAB634EAA}"/>
              </a:ext>
            </a:extLst>
          </p:cNvPr>
          <p:cNvSpPr txBox="1"/>
          <p:nvPr/>
        </p:nvSpPr>
        <p:spPr>
          <a:xfrm>
            <a:off x="375470" y="238961"/>
            <a:ext cx="11441060" cy="646331"/>
          </a:xfrm>
          <a:prstGeom prst="rect">
            <a:avLst/>
          </a:prstGeom>
          <a:noFill/>
        </p:spPr>
        <p:txBody>
          <a:bodyPr wrap="square" rtlCol="0">
            <a:spAutoFit/>
          </a:bodyPr>
          <a:lstStyle/>
          <a:p>
            <a:r>
              <a:rPr lang="zh-TW" altLang="en-US" sz="3600" b="1" dirty="0">
                <a:solidFill>
                  <a:srgbClr val="FFFF00"/>
                </a:solidFill>
                <a:ea typeface="+mj-ea"/>
                <a:cs typeface="+mj-cs"/>
              </a:rPr>
              <a:t>精心設計的計劃有助於減少健康不平等</a:t>
            </a:r>
            <a:endParaRPr lang="en-GB" sz="3600" b="1" dirty="0">
              <a:solidFill>
                <a:srgbClr val="FFFF00"/>
              </a:solidFill>
              <a:ea typeface="+mj-ea"/>
              <a:cs typeface="+mj-cs"/>
            </a:endParaRPr>
          </a:p>
        </p:txBody>
      </p:sp>
      <p:sp>
        <p:nvSpPr>
          <p:cNvPr id="4" name="ZoneTexte 3">
            <a:extLst>
              <a:ext uri="{FF2B5EF4-FFF2-40B4-BE49-F238E27FC236}">
                <a16:creationId xmlns:a16="http://schemas.microsoft.com/office/drawing/2014/main" id="{BB8D105F-DDAC-7754-0FD0-B4C7D1DBB94D}"/>
              </a:ext>
            </a:extLst>
          </p:cNvPr>
          <p:cNvSpPr txBox="1"/>
          <p:nvPr/>
        </p:nvSpPr>
        <p:spPr>
          <a:xfrm>
            <a:off x="10828878" y="6447567"/>
            <a:ext cx="1172116" cy="307777"/>
          </a:xfrm>
          <a:prstGeom prst="rect">
            <a:avLst/>
          </a:prstGeom>
          <a:noFill/>
        </p:spPr>
        <p:txBody>
          <a:bodyPr wrap="none" rtlCol="0">
            <a:spAutoFit/>
          </a:bodyPr>
          <a:lstStyle/>
          <a:p>
            <a:r>
              <a:rPr lang="en-GB" sz="1400" i="1" dirty="0">
                <a:solidFill>
                  <a:schemeClr val="bg1"/>
                </a:solidFill>
              </a:rPr>
              <a:t>Jourdan 2019</a:t>
            </a:r>
          </a:p>
        </p:txBody>
      </p:sp>
    </p:spTree>
    <p:extLst>
      <p:ext uri="{BB962C8B-B14F-4D97-AF65-F5344CB8AC3E}">
        <p14:creationId xmlns:p14="http://schemas.microsoft.com/office/powerpoint/2010/main" val="32733094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build="p"/>
      <p:bldP spid="8"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F4CDB4-D06B-491B-0AA8-51A1A1800D5D}"/>
              </a:ext>
            </a:extLst>
          </p:cNvPr>
          <p:cNvSpPr>
            <a:spLocks noGrp="1"/>
          </p:cNvSpPr>
          <p:nvPr>
            <p:ph type="title"/>
          </p:nvPr>
        </p:nvSpPr>
        <p:spPr>
          <a:xfrm>
            <a:off x="402021" y="365125"/>
            <a:ext cx="11564007" cy="1325563"/>
          </a:xfrm>
        </p:spPr>
        <p:txBody>
          <a:bodyPr>
            <a:normAutofit/>
          </a:bodyPr>
          <a:lstStyle/>
          <a:p>
            <a:r>
              <a:rPr lang="zh-TW" altLang="en-US" b="1" dirty="0">
                <a:solidFill>
                  <a:srgbClr val="FFFF00"/>
                </a:solidFill>
              </a:rPr>
              <a:t>以學校為基礎的健康促進計劃的成本效益和投資回報</a:t>
            </a:r>
            <a:endParaRPr lang="fr-FR" b="1" dirty="0">
              <a:solidFill>
                <a:srgbClr val="FFFF00"/>
              </a:solidFill>
            </a:endParaRPr>
          </a:p>
        </p:txBody>
      </p:sp>
      <p:sp>
        <p:nvSpPr>
          <p:cNvPr id="3" name="Espace réservé du contenu 2">
            <a:extLst>
              <a:ext uri="{FF2B5EF4-FFF2-40B4-BE49-F238E27FC236}">
                <a16:creationId xmlns:a16="http://schemas.microsoft.com/office/drawing/2014/main" id="{0142A2F4-0F15-0B3C-6E63-B84053FA6F64}"/>
              </a:ext>
            </a:extLst>
          </p:cNvPr>
          <p:cNvSpPr>
            <a:spLocks noGrp="1"/>
          </p:cNvSpPr>
          <p:nvPr>
            <p:ph idx="1"/>
          </p:nvPr>
        </p:nvSpPr>
        <p:spPr>
          <a:xfrm>
            <a:off x="1366345" y="1959632"/>
            <a:ext cx="10515600" cy="4351338"/>
          </a:xfrm>
        </p:spPr>
        <p:txBody>
          <a:bodyPr>
            <a:normAutofit/>
          </a:bodyPr>
          <a:lstStyle/>
          <a:p>
            <a:r>
              <a:rPr lang="zh-TW" altLang="en-US" dirty="0">
                <a:solidFill>
                  <a:schemeClr val="bg1"/>
                </a:solidFill>
              </a:rPr>
              <a:t>透過避免與慢性病治療和管理相關的直接醫療保健費用，完整計畫的投資回報率為 </a:t>
            </a:r>
            <a:r>
              <a:rPr lang="en-US" altLang="zh-TW" dirty="0">
                <a:solidFill>
                  <a:schemeClr val="bg1"/>
                </a:solidFill>
              </a:rPr>
              <a:t>824%</a:t>
            </a:r>
            <a:r>
              <a:rPr lang="zh-TW" altLang="en-US" dirty="0">
                <a:solidFill>
                  <a:schemeClr val="bg1"/>
                </a:solidFill>
              </a:rPr>
              <a:t>，多面向介入方案為 </a:t>
            </a:r>
            <a:r>
              <a:rPr lang="en-US" altLang="zh-TW" dirty="0">
                <a:solidFill>
                  <a:schemeClr val="bg1"/>
                </a:solidFill>
              </a:rPr>
              <a:t>465%</a:t>
            </a:r>
            <a:r>
              <a:rPr lang="zh-TW" altLang="en-US" dirty="0">
                <a:solidFill>
                  <a:schemeClr val="bg1"/>
                </a:solidFill>
              </a:rPr>
              <a:t>，體育課程修改介入方案為 </a:t>
            </a:r>
            <a:r>
              <a:rPr lang="en-US" altLang="zh-TW" dirty="0">
                <a:solidFill>
                  <a:schemeClr val="bg1"/>
                </a:solidFill>
              </a:rPr>
              <a:t>484%</a:t>
            </a:r>
            <a:r>
              <a:rPr lang="zh-TW" altLang="en-US" dirty="0">
                <a:solidFill>
                  <a:schemeClr val="bg1"/>
                </a:solidFill>
              </a:rPr>
              <a:t>。</a:t>
            </a:r>
          </a:p>
          <a:p>
            <a:r>
              <a:rPr lang="zh-TW" altLang="en-US" dirty="0">
                <a:solidFill>
                  <a:schemeClr val="bg1"/>
                </a:solidFill>
              </a:rPr>
              <a:t>雖然每種檢查的介入類型都顯示出有利的經濟效益，但 學校健康的完整計畫似乎是最具成本效益的，並且具有最高的投資回報率。</a:t>
            </a:r>
          </a:p>
          <a:p>
            <a:r>
              <a:rPr lang="zh-TW" altLang="en-US" dirty="0">
                <a:solidFill>
                  <a:schemeClr val="bg1"/>
                </a:solidFill>
              </a:rPr>
              <a:t>長達兩年的投資對社區活動的乘數影響為 </a:t>
            </a:r>
            <a:r>
              <a:rPr lang="en-US" altLang="zh-TW" dirty="0">
                <a:solidFill>
                  <a:schemeClr val="bg1"/>
                </a:solidFill>
              </a:rPr>
              <a:t>5.07</a:t>
            </a:r>
            <a:r>
              <a:rPr lang="zh-TW" altLang="en-US" dirty="0">
                <a:solidFill>
                  <a:schemeClr val="bg1"/>
                </a:solidFill>
              </a:rPr>
              <a:t>； </a:t>
            </a:r>
            <a:r>
              <a:rPr lang="en-US" altLang="zh-TW" dirty="0">
                <a:solidFill>
                  <a:schemeClr val="bg1"/>
                </a:solidFill>
              </a:rPr>
              <a:t>1.60 </a:t>
            </a:r>
            <a:r>
              <a:rPr lang="zh-TW" altLang="en-US" dirty="0">
                <a:solidFill>
                  <a:schemeClr val="bg1"/>
                </a:solidFill>
              </a:rPr>
              <a:t>歸因於學校，</a:t>
            </a:r>
            <a:r>
              <a:rPr lang="en-US" altLang="zh-TW" dirty="0">
                <a:solidFill>
                  <a:schemeClr val="bg1"/>
                </a:solidFill>
              </a:rPr>
              <a:t>2.47 </a:t>
            </a:r>
            <a:r>
              <a:rPr lang="zh-TW" altLang="en-US" dirty="0">
                <a:solidFill>
                  <a:schemeClr val="bg1"/>
                </a:solidFill>
              </a:rPr>
              <a:t>歸因於更廣泛的社區。</a:t>
            </a:r>
          </a:p>
        </p:txBody>
      </p:sp>
      <p:sp>
        <p:nvSpPr>
          <p:cNvPr id="4" name="ZoneTexte 3">
            <a:extLst>
              <a:ext uri="{FF2B5EF4-FFF2-40B4-BE49-F238E27FC236}">
                <a16:creationId xmlns:a16="http://schemas.microsoft.com/office/drawing/2014/main" id="{DB1D5771-44EB-788A-3FBA-367A65641D73}"/>
              </a:ext>
            </a:extLst>
          </p:cNvPr>
          <p:cNvSpPr txBox="1"/>
          <p:nvPr/>
        </p:nvSpPr>
        <p:spPr>
          <a:xfrm rot="16200000">
            <a:off x="-718645" y="2924368"/>
            <a:ext cx="3113689" cy="646331"/>
          </a:xfrm>
          <a:prstGeom prst="rect">
            <a:avLst/>
          </a:prstGeom>
          <a:noFill/>
        </p:spPr>
        <p:txBody>
          <a:bodyPr wrap="square" rtlCol="0">
            <a:spAutoFit/>
          </a:bodyPr>
          <a:lstStyle/>
          <a:p>
            <a:pPr algn="ctr"/>
            <a:r>
              <a:rPr lang="zh-TW" altLang="en-US" i="1" dirty="0">
                <a:solidFill>
                  <a:srgbClr val="FFFF00"/>
                </a:solidFill>
              </a:rPr>
              <a:t>對可行性、可接受和可持續計劃的有效性進行後設分析。</a:t>
            </a:r>
            <a:endParaRPr lang="fr-FR" i="1" dirty="0">
              <a:solidFill>
                <a:srgbClr val="FFFF00"/>
              </a:solidFill>
            </a:endParaRPr>
          </a:p>
        </p:txBody>
      </p:sp>
      <p:sp>
        <p:nvSpPr>
          <p:cNvPr id="5" name="Rectangle 4">
            <a:extLst>
              <a:ext uri="{FF2B5EF4-FFF2-40B4-BE49-F238E27FC236}">
                <a16:creationId xmlns:a16="http://schemas.microsoft.com/office/drawing/2014/main" id="{073FC3EE-E6DF-29A0-071F-0130AF903DCD}"/>
              </a:ext>
            </a:extLst>
          </p:cNvPr>
          <p:cNvSpPr/>
          <p:nvPr/>
        </p:nvSpPr>
        <p:spPr>
          <a:xfrm rot="16200000">
            <a:off x="84654" y="5234259"/>
            <a:ext cx="1507092" cy="646331"/>
          </a:xfrm>
          <a:prstGeom prst="rect">
            <a:avLst/>
          </a:prstGeom>
        </p:spPr>
        <p:txBody>
          <a:bodyPr wrap="square">
            <a:spAutoFit/>
          </a:bodyPr>
          <a:lstStyle/>
          <a:p>
            <a:pPr algn="ctr"/>
            <a:r>
              <a:rPr lang="zh-TW" altLang="en-US" i="1" dirty="0">
                <a:solidFill>
                  <a:srgbClr val="FFFF00"/>
                </a:solidFill>
              </a:rPr>
              <a:t>花園和廚房課程</a:t>
            </a:r>
            <a:endParaRPr lang="fr-FR" i="1" dirty="0">
              <a:solidFill>
                <a:srgbClr val="FFFF00"/>
              </a:solidFill>
            </a:endParaRPr>
          </a:p>
        </p:txBody>
      </p:sp>
      <p:sp>
        <p:nvSpPr>
          <p:cNvPr id="6" name="ZoneTexte 5">
            <a:extLst>
              <a:ext uri="{FF2B5EF4-FFF2-40B4-BE49-F238E27FC236}">
                <a16:creationId xmlns:a16="http://schemas.microsoft.com/office/drawing/2014/main" id="{D47ADFF4-AE96-CE94-E617-986A1AB7D70E}"/>
              </a:ext>
            </a:extLst>
          </p:cNvPr>
          <p:cNvSpPr txBox="1"/>
          <p:nvPr/>
        </p:nvSpPr>
        <p:spPr>
          <a:xfrm>
            <a:off x="9968089" y="6395247"/>
            <a:ext cx="2095445" cy="369332"/>
          </a:xfrm>
          <a:prstGeom prst="rect">
            <a:avLst/>
          </a:prstGeom>
          <a:noFill/>
        </p:spPr>
        <p:txBody>
          <a:bodyPr wrap="none" rtlCol="0">
            <a:spAutoFit/>
          </a:bodyPr>
          <a:lstStyle/>
          <a:p>
            <a:r>
              <a:rPr lang="fr-FR" i="1" dirty="0" err="1">
                <a:solidFill>
                  <a:schemeClr val="bg1"/>
                </a:solidFill>
                <a:effectLst/>
                <a:latin typeface="Helvetica" pitchFamily="2" charset="0"/>
              </a:rPr>
              <a:t>Ekwaru</a:t>
            </a:r>
            <a:r>
              <a:rPr lang="fr-FR" i="1" dirty="0">
                <a:solidFill>
                  <a:schemeClr val="bg1"/>
                </a:solidFill>
                <a:effectLst/>
                <a:latin typeface="Helvetica" pitchFamily="2" charset="0"/>
              </a:rPr>
              <a:t> et al. 2021</a:t>
            </a:r>
          </a:p>
        </p:txBody>
      </p:sp>
    </p:spTree>
    <p:extLst>
      <p:ext uri="{BB962C8B-B14F-4D97-AF65-F5344CB8AC3E}">
        <p14:creationId xmlns:p14="http://schemas.microsoft.com/office/powerpoint/2010/main" val="1633736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6541BC37-AF1B-1C1A-FB53-CBB2E04B0B23}"/>
              </a:ext>
            </a:extLst>
          </p:cNvPr>
          <p:cNvSpPr txBox="1">
            <a:spLocks/>
          </p:cNvSpPr>
          <p:nvPr/>
        </p:nvSpPr>
        <p:spPr>
          <a:xfrm>
            <a:off x="1546164" y="-153824"/>
            <a:ext cx="8444502" cy="4874149"/>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br>
              <a:rPr kumimoji="0" lang="fr-FR" sz="5300" b="1" i="1" u="none" strike="noStrike" kern="1200" cap="none" spc="0" normalizeH="0" baseline="0" noProof="0" dirty="0">
                <a:ln>
                  <a:noFill/>
                </a:ln>
                <a:solidFill>
                  <a:srgbClr val="FFFF00"/>
                </a:solidFill>
                <a:effectLst/>
                <a:uLnTx/>
                <a:uFillTx/>
                <a:latin typeface="Calibri Light" panose="020F0302020204030204"/>
                <a:ea typeface="+mj-ea"/>
                <a:cs typeface="+mj-cs"/>
              </a:rPr>
            </a:br>
            <a:br>
              <a:rPr kumimoji="0" lang="fr-FR" sz="6000" b="1" i="0" u="none" strike="noStrike" kern="1200" cap="none" spc="0" normalizeH="0" baseline="0" noProof="0" dirty="0">
                <a:ln>
                  <a:noFill/>
                </a:ln>
                <a:solidFill>
                  <a:sysClr val="window" lastClr="FFFFFF"/>
                </a:solidFill>
                <a:effectLst/>
                <a:uLnTx/>
                <a:uFillTx/>
                <a:latin typeface="Calibri Light" panose="020F0302020204030204"/>
                <a:ea typeface="+mj-ea"/>
                <a:cs typeface="+mj-cs"/>
              </a:rPr>
            </a:br>
            <a:r>
              <a:rPr lang="zh-TW" altLang="en-US" b="1" dirty="0">
                <a:solidFill>
                  <a:sysClr val="window" lastClr="FFFFFF"/>
                </a:solidFill>
                <a:latin typeface="Calibri Light" panose="020F0302020204030204"/>
              </a:rPr>
              <a:t>在後疫情時代建立健康和韌性學校的關鍵因素</a:t>
            </a:r>
            <a:endParaRPr kumimoji="0" lang="en-US" sz="4800" b="1" i="0" u="none" strike="noStrike" kern="1200" cap="none" spc="0" normalizeH="0" baseline="0" noProof="0" dirty="0">
              <a:ln>
                <a:noFill/>
              </a:ln>
              <a:solidFill>
                <a:sysClr val="window" lastClr="FFFFFF"/>
              </a:solidFill>
              <a:effectLst/>
              <a:uLnTx/>
              <a:uFillTx/>
              <a:latin typeface="Candara" panose="020E0502030303020204" pitchFamily="34" charset="0"/>
              <a:ea typeface="+mj-ea"/>
              <a:cs typeface="+mj-cs"/>
            </a:endParaRPr>
          </a:p>
        </p:txBody>
      </p:sp>
      <p:sp>
        <p:nvSpPr>
          <p:cNvPr id="7" name="Subtitle 10">
            <a:extLst>
              <a:ext uri="{FF2B5EF4-FFF2-40B4-BE49-F238E27FC236}">
                <a16:creationId xmlns:a16="http://schemas.microsoft.com/office/drawing/2014/main" id="{34C1B5A1-28D0-967E-1448-CD7D40A37DC9}"/>
              </a:ext>
            </a:extLst>
          </p:cNvPr>
          <p:cNvSpPr txBox="1">
            <a:spLocks/>
          </p:cNvSpPr>
          <p:nvPr/>
        </p:nvSpPr>
        <p:spPr>
          <a:xfrm>
            <a:off x="1363851" y="5325167"/>
            <a:ext cx="9298983" cy="124611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defRPr/>
            </a:pPr>
            <a:r>
              <a:rPr lang="en-US" b="1" dirty="0">
                <a:solidFill>
                  <a:srgbClr val="ED7D31"/>
                </a:solidFill>
                <a:latin typeface="Calibri" panose="020F0502020204030204"/>
              </a:rPr>
              <a:t>Didier Jourdan</a:t>
            </a:r>
            <a:r>
              <a:rPr lang="zh-TW" altLang="en-US" b="1" dirty="0">
                <a:solidFill>
                  <a:srgbClr val="ED7D31"/>
                </a:solidFill>
                <a:latin typeface="Calibri" panose="020F0502020204030204"/>
              </a:rPr>
              <a:t>教授</a:t>
            </a:r>
            <a:endParaRPr lang="en-US" altLang="zh-TW" b="1" dirty="0">
              <a:solidFill>
                <a:srgbClr val="ED7D31"/>
              </a:solidFill>
              <a:latin typeface="Calibri" panose="020F0502020204030204"/>
            </a:endParaRPr>
          </a:p>
          <a:p>
            <a:pPr lvl="0">
              <a:defRPr/>
            </a:pPr>
            <a:r>
              <a:rPr lang="zh-TW" altLang="en-US" b="1" dirty="0">
                <a:solidFill>
                  <a:srgbClr val="ED7D31"/>
                </a:solidFill>
                <a:latin typeface="Calibri" panose="020F0502020204030204"/>
              </a:rPr>
              <a:t>法國克萊蒙奧弗涅大學 </a:t>
            </a:r>
            <a:r>
              <a:rPr lang="en-US" altLang="zh-TW" b="1" dirty="0">
                <a:solidFill>
                  <a:srgbClr val="ED7D31"/>
                </a:solidFill>
                <a:latin typeface="Calibri" panose="020F0502020204030204"/>
              </a:rPr>
              <a:t>(</a:t>
            </a:r>
            <a:r>
              <a:rPr lang="en-US" b="1" dirty="0">
                <a:solidFill>
                  <a:srgbClr val="ED7D31"/>
                </a:solidFill>
                <a:latin typeface="Calibri" panose="020F0502020204030204"/>
              </a:rPr>
              <a:t>University of Clermont-Auvergne, France)</a:t>
            </a:r>
            <a:endParaRPr kumimoji="0" lang="en-US" b="1"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9" name="ZoneTexte 8">
            <a:extLst>
              <a:ext uri="{FF2B5EF4-FFF2-40B4-BE49-F238E27FC236}">
                <a16:creationId xmlns:a16="http://schemas.microsoft.com/office/drawing/2014/main" id="{64937FA3-352A-2CEA-DC7C-5C218906C764}"/>
              </a:ext>
            </a:extLst>
          </p:cNvPr>
          <p:cNvSpPr txBox="1"/>
          <p:nvPr/>
        </p:nvSpPr>
        <p:spPr>
          <a:xfrm>
            <a:off x="2878667" y="4362773"/>
            <a:ext cx="6096000" cy="523220"/>
          </a:xfrm>
          <a:prstGeom prst="rect">
            <a:avLst/>
          </a:prstGeom>
          <a:noFill/>
        </p:spPr>
        <p:txBody>
          <a:bodyPr wrap="square">
            <a:spAutoFit/>
          </a:bodyPr>
          <a:lstStyle/>
          <a:p>
            <a:pPr algn="ctr"/>
            <a:r>
              <a:rPr lang="zh-TW" altLang="en-US" sz="2800" b="1" i="1" dirty="0">
                <a:solidFill>
                  <a:srgbClr val="FFFF00"/>
                </a:solidFill>
              </a:rPr>
              <a:t>防止失去的十年</a:t>
            </a:r>
            <a:endParaRPr lang="en-GB" sz="2800" dirty="0">
              <a:solidFill>
                <a:srgbClr val="FFFF00"/>
              </a:solidFill>
            </a:endParaRPr>
          </a:p>
        </p:txBody>
      </p:sp>
    </p:spTree>
    <p:extLst>
      <p:ext uri="{BB962C8B-B14F-4D97-AF65-F5344CB8AC3E}">
        <p14:creationId xmlns:p14="http://schemas.microsoft.com/office/powerpoint/2010/main" val="748923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394" y="178023"/>
            <a:ext cx="10515600" cy="1325563"/>
          </a:xfrm>
        </p:spPr>
        <p:txBody>
          <a:bodyPr>
            <a:normAutofit fontScale="90000"/>
          </a:bodyPr>
          <a:lstStyle/>
          <a:p>
            <a:r>
              <a:rPr lang="zh-TW" altLang="en-US" sz="5400" b="1" dirty="0">
                <a:solidFill>
                  <a:schemeClr val="accent4"/>
                </a:solidFill>
              </a:rPr>
              <a:t>在後疫情時代建立健康和韌性學校的關鍵因素</a:t>
            </a:r>
            <a:endParaRPr lang="en-GB" sz="4800" b="1" dirty="0">
              <a:solidFill>
                <a:schemeClr val="accent4"/>
              </a:solidFill>
            </a:endParaRPr>
          </a:p>
        </p:txBody>
      </p:sp>
      <p:sp>
        <p:nvSpPr>
          <p:cNvPr id="7" name="ZoneTexte 6">
            <a:extLst>
              <a:ext uri="{FF2B5EF4-FFF2-40B4-BE49-F238E27FC236}">
                <a16:creationId xmlns:a16="http://schemas.microsoft.com/office/drawing/2014/main" id="{9BA09076-80CB-234B-A074-470944FA4380}"/>
              </a:ext>
            </a:extLst>
          </p:cNvPr>
          <p:cNvSpPr txBox="1"/>
          <p:nvPr/>
        </p:nvSpPr>
        <p:spPr>
          <a:xfrm>
            <a:off x="3597526" y="1970143"/>
            <a:ext cx="8594474" cy="2554545"/>
          </a:xfrm>
          <a:prstGeom prst="rect">
            <a:avLst/>
          </a:prstGeom>
          <a:noFill/>
        </p:spPr>
        <p:txBody>
          <a:bodyPr wrap="square" rtlCol="0">
            <a:spAutoFit/>
          </a:bodyPr>
          <a:lstStyle/>
          <a:p>
            <a:pPr marL="514350" indent="-514350">
              <a:buFont typeface="+mj-lt"/>
              <a:buAutoNum type="arabicPeriod"/>
            </a:pPr>
            <a:r>
              <a:rPr lang="en-US" altLang="zh-TW" sz="3200" dirty="0" err="1">
                <a:solidFill>
                  <a:schemeClr val="bg1"/>
                </a:solidFill>
                <a:latin typeface="Candara" panose="020E0502030303020204" pitchFamily="34" charset="0"/>
              </a:rPr>
              <a:t>Covid</a:t>
            </a:r>
            <a:r>
              <a:rPr lang="en-US" altLang="zh-TW" sz="3200" dirty="0">
                <a:solidFill>
                  <a:schemeClr val="bg1"/>
                </a:solidFill>
                <a:latin typeface="Candara" panose="020E0502030303020204" pitchFamily="34" charset="0"/>
              </a:rPr>
              <a:t> </a:t>
            </a:r>
            <a:r>
              <a:rPr lang="zh-TW" altLang="en-US" sz="3200" dirty="0">
                <a:solidFill>
                  <a:schemeClr val="bg1"/>
                </a:solidFill>
                <a:latin typeface="Candara" panose="020E0502030303020204" pitchFamily="34" charset="0"/>
              </a:rPr>
              <a:t>危機對兒童和青少年的多面向影響</a:t>
            </a:r>
          </a:p>
          <a:p>
            <a:pPr marL="514350" indent="-514350">
              <a:buFont typeface="+mj-lt"/>
              <a:buAutoNum type="arabicPeriod"/>
            </a:pPr>
            <a:r>
              <a:rPr lang="zh-TW" altLang="en-US" sz="3200" dirty="0">
                <a:solidFill>
                  <a:schemeClr val="bg1"/>
                </a:solidFill>
                <a:latin typeface="Candara" panose="020E0502030303020204" pitchFamily="34" charset="0"/>
              </a:rPr>
              <a:t>不平等的擴大</a:t>
            </a:r>
          </a:p>
          <a:p>
            <a:pPr marL="514350" indent="-514350">
              <a:buFont typeface="+mj-lt"/>
              <a:buAutoNum type="arabicPeriod"/>
            </a:pPr>
            <a:r>
              <a:rPr lang="zh-TW" altLang="en-US" sz="3200" dirty="0">
                <a:solidFill>
                  <a:schemeClr val="bg1"/>
                </a:solidFill>
                <a:latin typeface="Candara" panose="020E0502030303020204" pitchFamily="34" charset="0"/>
              </a:rPr>
              <a:t>後疫情時代心理健康促進的核心作用</a:t>
            </a:r>
          </a:p>
          <a:p>
            <a:pPr marL="514350" indent="-514350">
              <a:buFont typeface="+mj-lt"/>
              <a:buAutoNum type="arabicPeriod"/>
            </a:pPr>
            <a:r>
              <a:rPr lang="en-US" altLang="zh-TW" sz="3200" dirty="0">
                <a:solidFill>
                  <a:schemeClr val="bg1"/>
                </a:solidFill>
                <a:latin typeface="Candara" panose="020E0502030303020204" pitchFamily="34" charset="0"/>
              </a:rPr>
              <a:t>HPS </a:t>
            </a:r>
            <a:r>
              <a:rPr lang="zh-TW" altLang="en-US" sz="3200" dirty="0">
                <a:solidFill>
                  <a:schemeClr val="bg1"/>
                </a:solidFill>
                <a:latin typeface="Candara" panose="020E0502030303020204" pitchFamily="34" charset="0"/>
              </a:rPr>
              <a:t>取向的基本原則</a:t>
            </a:r>
          </a:p>
          <a:p>
            <a:pPr marL="514350" indent="-514350">
              <a:buFont typeface="+mj-lt"/>
              <a:buAutoNum type="arabicPeriod"/>
            </a:pPr>
            <a:r>
              <a:rPr lang="zh-TW" altLang="en-US" sz="3200" b="1" dirty="0">
                <a:solidFill>
                  <a:srgbClr val="FFFF00"/>
                </a:solidFill>
                <a:latin typeface="Candara" panose="020E0502030303020204" pitchFamily="34" charset="0"/>
              </a:rPr>
              <a:t>在</a:t>
            </a:r>
            <a:r>
              <a:rPr lang="zh-TW" altLang="en-US" sz="3200" b="1" u="sng" dirty="0">
                <a:solidFill>
                  <a:srgbClr val="FFFF00"/>
                </a:solidFill>
                <a:latin typeface="Candara" panose="020E0502030303020204" pitchFamily="34" charset="0"/>
              </a:rPr>
              <a:t>現實生活</a:t>
            </a:r>
            <a:r>
              <a:rPr lang="zh-TW" altLang="en-US" sz="3200" b="1" dirty="0">
                <a:solidFill>
                  <a:srgbClr val="FFFF00"/>
                </a:solidFill>
                <a:latin typeface="Candara" panose="020E0502030303020204" pitchFamily="34" charset="0"/>
              </a:rPr>
              <a:t>中轉化</a:t>
            </a:r>
            <a:r>
              <a:rPr lang="en-US" altLang="zh-TW" sz="3200" b="1" dirty="0">
                <a:solidFill>
                  <a:srgbClr val="FFFF00"/>
                </a:solidFill>
                <a:latin typeface="Candara" panose="020E0502030303020204" pitchFamily="34" charset="0"/>
              </a:rPr>
              <a:t>HPS</a:t>
            </a:r>
            <a:r>
              <a:rPr lang="zh-TW" altLang="en-US" sz="3200" b="1" dirty="0">
                <a:solidFill>
                  <a:srgbClr val="FFFF00"/>
                </a:solidFill>
                <a:latin typeface="Candara" panose="020E0502030303020204" pitchFamily="34" charset="0"/>
              </a:rPr>
              <a:t>原則的五個關鍵問題</a:t>
            </a:r>
          </a:p>
        </p:txBody>
      </p:sp>
      <p:pic>
        <p:nvPicPr>
          <p:cNvPr id="3" name="Image 2">
            <a:extLst>
              <a:ext uri="{FF2B5EF4-FFF2-40B4-BE49-F238E27FC236}">
                <a16:creationId xmlns:a16="http://schemas.microsoft.com/office/drawing/2014/main" id="{FF61BAB0-9423-32EF-919B-259B4628E351}"/>
              </a:ext>
            </a:extLst>
          </p:cNvPr>
          <p:cNvPicPr>
            <a:picLocks noChangeAspect="1"/>
          </p:cNvPicPr>
          <p:nvPr/>
        </p:nvPicPr>
        <p:blipFill rotWithShape="1">
          <a:blip r:embed="rId2">
            <a:extLst>
              <a:ext uri="{28A0092B-C50C-407E-A947-70E740481C1C}">
                <a14:useLocalDpi xmlns:a14="http://schemas.microsoft.com/office/drawing/2010/main" val="0"/>
              </a:ext>
            </a:extLst>
          </a:blip>
          <a:srcRect l="14876" r="10969" b="1"/>
          <a:stretch/>
        </p:blipFill>
        <p:spPr>
          <a:xfrm>
            <a:off x="0" y="1503586"/>
            <a:ext cx="3606344" cy="2482494"/>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effectLst>
            <a:softEdge rad="343984"/>
          </a:effectLst>
        </p:spPr>
      </p:pic>
    </p:spTree>
    <p:extLst>
      <p:ext uri="{BB962C8B-B14F-4D97-AF65-F5344CB8AC3E}">
        <p14:creationId xmlns:p14="http://schemas.microsoft.com/office/powerpoint/2010/main" val="1064260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4E052A-0D6C-864C-B65B-C97872250BEB}"/>
              </a:ext>
            </a:extLst>
          </p:cNvPr>
          <p:cNvSpPr>
            <a:spLocks noGrp="1"/>
          </p:cNvSpPr>
          <p:nvPr>
            <p:ph type="title"/>
          </p:nvPr>
        </p:nvSpPr>
        <p:spPr/>
        <p:txBody>
          <a:bodyPr>
            <a:normAutofit/>
          </a:bodyPr>
          <a:lstStyle/>
          <a:p>
            <a:r>
              <a:rPr lang="zh-TW" altLang="en-US" b="1" dirty="0">
                <a:solidFill>
                  <a:srgbClr val="FFFF00"/>
                </a:solidFill>
              </a:rPr>
              <a:t>在整個學校創造改變</a:t>
            </a:r>
            <a:r>
              <a:rPr lang="en-US" altLang="zh-TW" b="1" dirty="0">
                <a:solidFill>
                  <a:srgbClr val="FFFF00"/>
                </a:solidFill>
              </a:rPr>
              <a:t>……</a:t>
            </a:r>
            <a:br>
              <a:rPr lang="en-US" altLang="zh-TW" b="1" dirty="0">
                <a:solidFill>
                  <a:srgbClr val="FFFF00"/>
                </a:solidFill>
              </a:rPr>
            </a:br>
            <a:r>
              <a:rPr lang="zh-TW" altLang="en-US" b="1" dirty="0">
                <a:solidFill>
                  <a:srgbClr val="FFFF00"/>
                </a:solidFill>
              </a:rPr>
              <a:t>一種尺寸不適合所有人！</a:t>
            </a:r>
            <a:r>
              <a:rPr lang="fr-FR" b="1" dirty="0">
                <a:solidFill>
                  <a:srgbClr val="FFFF00"/>
                </a:solidFill>
              </a:rPr>
              <a:t> </a:t>
            </a:r>
            <a:endParaRPr lang="en-GB" b="1" dirty="0">
              <a:solidFill>
                <a:srgbClr val="FFFF00"/>
              </a:solidFill>
            </a:endParaRPr>
          </a:p>
        </p:txBody>
      </p:sp>
      <p:sp>
        <p:nvSpPr>
          <p:cNvPr id="3" name="Espace réservé du contenu 2">
            <a:extLst>
              <a:ext uri="{FF2B5EF4-FFF2-40B4-BE49-F238E27FC236}">
                <a16:creationId xmlns:a16="http://schemas.microsoft.com/office/drawing/2014/main" id="{3F091557-463D-2193-1C4B-22173055808D}"/>
              </a:ext>
            </a:extLst>
          </p:cNvPr>
          <p:cNvSpPr>
            <a:spLocks noGrp="1"/>
          </p:cNvSpPr>
          <p:nvPr>
            <p:ph idx="1"/>
          </p:nvPr>
        </p:nvSpPr>
        <p:spPr>
          <a:xfrm>
            <a:off x="838200" y="2105353"/>
            <a:ext cx="10515600" cy="4653843"/>
          </a:xfrm>
        </p:spPr>
        <p:txBody>
          <a:bodyPr>
            <a:normAutofit/>
          </a:bodyPr>
          <a:lstStyle/>
          <a:p>
            <a:r>
              <a:rPr lang="zh-TW" altLang="en-US" sz="3200" dirty="0">
                <a:solidFill>
                  <a:schemeClr val="bg1"/>
                </a:solidFill>
              </a:rPr>
              <a:t>學校在其特定的脈絡中運作，這與其特定的環境和特徵有關，例如社會、政治、經濟和物理環境；</a:t>
            </a:r>
          </a:p>
          <a:p>
            <a:r>
              <a:rPr lang="zh-TW" altLang="en-US" sz="3200" dirty="0">
                <a:solidFill>
                  <a:schemeClr val="bg1"/>
                </a:solidFill>
              </a:rPr>
              <a:t>這意味著不同學校的需求、願望和機會各不相同。 這也意味著學校以獨特的方式行事，並且可以對 </a:t>
            </a:r>
            <a:r>
              <a:rPr lang="en-US" altLang="zh-TW" sz="3200" dirty="0">
                <a:solidFill>
                  <a:schemeClr val="bg1"/>
                </a:solidFill>
              </a:rPr>
              <a:t>HP</a:t>
            </a:r>
            <a:r>
              <a:rPr lang="zh-TW" altLang="en-US" sz="3200" dirty="0">
                <a:solidFill>
                  <a:schemeClr val="bg1"/>
                </a:solidFill>
              </a:rPr>
              <a:t>介入做出不同的反應。</a:t>
            </a:r>
          </a:p>
          <a:p>
            <a:r>
              <a:rPr lang="zh-TW" altLang="en-US" sz="3200" dirty="0">
                <a:solidFill>
                  <a:schemeClr val="bg1"/>
                </a:solidFill>
              </a:rPr>
              <a:t>在學校實施 </a:t>
            </a:r>
            <a:r>
              <a:rPr lang="en-US" altLang="zh-TW" sz="3200" dirty="0">
                <a:solidFill>
                  <a:schemeClr val="bg1"/>
                </a:solidFill>
              </a:rPr>
              <a:t>HPS</a:t>
            </a:r>
            <a:r>
              <a:rPr lang="zh-TW" altLang="en-US" sz="3200" dirty="0">
                <a:solidFill>
                  <a:schemeClr val="bg1"/>
                </a:solidFill>
              </a:rPr>
              <a:t>取向，永遠不能脫離其脈絡。 在每所學校，</a:t>
            </a:r>
            <a:r>
              <a:rPr lang="en-US" altLang="zh-TW" sz="3200" dirty="0">
                <a:solidFill>
                  <a:schemeClr val="bg1"/>
                </a:solidFill>
              </a:rPr>
              <a:t>HPS </a:t>
            </a:r>
            <a:r>
              <a:rPr lang="zh-TW" altLang="en-US" sz="3200" dirty="0">
                <a:solidFill>
                  <a:schemeClr val="bg1"/>
                </a:solidFill>
              </a:rPr>
              <a:t>原則需要量身打造，以創建立適合特定脈絡的有效和永續的行動。</a:t>
            </a:r>
          </a:p>
        </p:txBody>
      </p:sp>
      <p:sp>
        <p:nvSpPr>
          <p:cNvPr id="5" name="Flèche vers le bas 4">
            <a:extLst>
              <a:ext uri="{FF2B5EF4-FFF2-40B4-BE49-F238E27FC236}">
                <a16:creationId xmlns:a16="http://schemas.microsoft.com/office/drawing/2014/main" id="{59F0E8F8-A33E-7D3A-1D0E-A00DA4F62DD6}"/>
              </a:ext>
            </a:extLst>
          </p:cNvPr>
          <p:cNvSpPr/>
          <p:nvPr/>
        </p:nvSpPr>
        <p:spPr>
          <a:xfrm>
            <a:off x="338667" y="1998133"/>
            <a:ext cx="361244" cy="43010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ZoneTexte 5">
            <a:extLst>
              <a:ext uri="{FF2B5EF4-FFF2-40B4-BE49-F238E27FC236}">
                <a16:creationId xmlns:a16="http://schemas.microsoft.com/office/drawing/2014/main" id="{DCABFE54-AE03-5328-D597-BE480ABA14D1}"/>
              </a:ext>
            </a:extLst>
          </p:cNvPr>
          <p:cNvSpPr txBox="1"/>
          <p:nvPr/>
        </p:nvSpPr>
        <p:spPr>
          <a:xfrm>
            <a:off x="9752314" y="6134608"/>
            <a:ext cx="2339102" cy="523220"/>
          </a:xfrm>
          <a:prstGeom prst="rect">
            <a:avLst/>
          </a:prstGeom>
          <a:noFill/>
        </p:spPr>
        <p:txBody>
          <a:bodyPr wrap="none" rtlCol="0">
            <a:spAutoFit/>
          </a:bodyPr>
          <a:lstStyle/>
          <a:p>
            <a:r>
              <a:rPr lang="zh-TW" altLang="en-US" sz="2800" b="1" dirty="0">
                <a:solidFill>
                  <a:srgbClr val="FFC000"/>
                </a:solidFill>
              </a:rPr>
              <a:t>真實的生活！</a:t>
            </a:r>
            <a:endParaRPr lang="en-GB" sz="2800" b="1" dirty="0">
              <a:solidFill>
                <a:srgbClr val="FFC000"/>
              </a:solidFill>
            </a:endParaRPr>
          </a:p>
        </p:txBody>
      </p:sp>
    </p:spTree>
    <p:extLst>
      <p:ext uri="{BB962C8B-B14F-4D97-AF65-F5344CB8AC3E}">
        <p14:creationId xmlns:p14="http://schemas.microsoft.com/office/powerpoint/2010/main" val="810482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940BB23-A8D2-8920-4256-1A52018CEE28}"/>
              </a:ext>
            </a:extLst>
          </p:cNvPr>
          <p:cNvSpPr>
            <a:spLocks noGrp="1"/>
          </p:cNvSpPr>
          <p:nvPr>
            <p:ph type="ctrTitle"/>
          </p:nvPr>
        </p:nvSpPr>
        <p:spPr/>
        <p:txBody>
          <a:bodyPr>
            <a:normAutofit fontScale="90000"/>
          </a:bodyPr>
          <a:lstStyle/>
          <a:p>
            <a:r>
              <a:rPr lang="zh-TW" altLang="en-US" b="1" dirty="0">
                <a:solidFill>
                  <a:srgbClr val="FFFF00"/>
                </a:solidFill>
              </a:rPr>
              <a:t>在變革管理過程中支持領導者</a:t>
            </a:r>
            <a:br>
              <a:rPr lang="en-GB" b="1" dirty="0">
                <a:solidFill>
                  <a:srgbClr val="FFFF00"/>
                </a:solidFill>
              </a:rPr>
            </a:br>
            <a:endParaRPr lang="en-GB" b="1" dirty="0">
              <a:solidFill>
                <a:srgbClr val="FFFF00"/>
              </a:solidFill>
            </a:endParaRPr>
          </a:p>
        </p:txBody>
      </p:sp>
      <p:sp>
        <p:nvSpPr>
          <p:cNvPr id="3" name="Espace réservé du contenu 2">
            <a:extLst>
              <a:ext uri="{FF2B5EF4-FFF2-40B4-BE49-F238E27FC236}">
                <a16:creationId xmlns:a16="http://schemas.microsoft.com/office/drawing/2014/main" id="{2120FAFF-A97F-E0BD-6B68-A9DA3F05926B}"/>
              </a:ext>
            </a:extLst>
          </p:cNvPr>
          <p:cNvSpPr>
            <a:spLocks noGrp="1"/>
          </p:cNvSpPr>
          <p:nvPr>
            <p:ph type="subTitle" idx="1"/>
          </p:nvPr>
        </p:nvSpPr>
        <p:spPr/>
        <p:txBody>
          <a:bodyPr>
            <a:normAutofit/>
          </a:bodyPr>
          <a:lstStyle/>
          <a:p>
            <a:r>
              <a:rPr lang="zh-TW" altLang="en-US" sz="4400" b="1" dirty="0">
                <a:solidFill>
                  <a:schemeClr val="bg1"/>
                </a:solidFill>
              </a:rPr>
              <a:t>改善學校政策</a:t>
            </a:r>
            <a:endParaRPr lang="en-US" altLang="zh-TW" sz="4400" b="1" dirty="0">
              <a:solidFill>
                <a:schemeClr val="bg1"/>
              </a:solidFill>
            </a:endParaRPr>
          </a:p>
          <a:p>
            <a:r>
              <a:rPr lang="zh-TW" altLang="en-US" sz="4400" b="1" dirty="0">
                <a:solidFill>
                  <a:schemeClr val="bg1"/>
                </a:solidFill>
              </a:rPr>
              <a:t>頒布一項方針≠實施一項計劃</a:t>
            </a:r>
            <a:endParaRPr lang="en-GB" sz="4400" dirty="0">
              <a:solidFill>
                <a:schemeClr val="bg1"/>
              </a:solidFill>
            </a:endParaRPr>
          </a:p>
        </p:txBody>
      </p:sp>
    </p:spTree>
    <p:extLst>
      <p:ext uri="{BB962C8B-B14F-4D97-AF65-F5344CB8AC3E}">
        <p14:creationId xmlns:p14="http://schemas.microsoft.com/office/powerpoint/2010/main" val="33750940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484B62-A193-657C-337B-C98FA561720A}"/>
              </a:ext>
            </a:extLst>
          </p:cNvPr>
          <p:cNvSpPr>
            <a:spLocks noGrp="1"/>
          </p:cNvSpPr>
          <p:nvPr>
            <p:ph type="title"/>
          </p:nvPr>
        </p:nvSpPr>
        <p:spPr>
          <a:xfrm>
            <a:off x="316089" y="214715"/>
            <a:ext cx="11875911" cy="1325563"/>
          </a:xfrm>
        </p:spPr>
        <p:txBody>
          <a:bodyPr/>
          <a:lstStyle/>
          <a:p>
            <a:pPr algn="ctr"/>
            <a:r>
              <a:rPr lang="zh-TW" altLang="en-US" b="1" dirty="0">
                <a:solidFill>
                  <a:srgbClr val="FFFF00"/>
                </a:solidFill>
              </a:rPr>
              <a:t>教育和健康領導者的五個關鍵問題</a:t>
            </a:r>
            <a:endParaRPr lang="en-GB" b="1" u="sng" dirty="0">
              <a:solidFill>
                <a:srgbClr val="FFFF00"/>
              </a:solidFill>
            </a:endParaRPr>
          </a:p>
        </p:txBody>
      </p:sp>
      <p:pic>
        <p:nvPicPr>
          <p:cNvPr id="8" name="Image 7">
            <a:extLst>
              <a:ext uri="{FF2B5EF4-FFF2-40B4-BE49-F238E27FC236}">
                <a16:creationId xmlns:a16="http://schemas.microsoft.com/office/drawing/2014/main" id="{93961D98-163A-1C0E-4A5E-153BDCBF0C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174" y="1962832"/>
            <a:ext cx="10515600" cy="728804"/>
          </a:xfrm>
          <a:prstGeom prst="rect">
            <a:avLst/>
          </a:prstGeom>
        </p:spPr>
      </p:pic>
      <p:pic>
        <p:nvPicPr>
          <p:cNvPr id="9" name="Espace réservé du contenu 4">
            <a:extLst>
              <a:ext uri="{FF2B5EF4-FFF2-40B4-BE49-F238E27FC236}">
                <a16:creationId xmlns:a16="http://schemas.microsoft.com/office/drawing/2014/main" id="{502F115F-3FB3-2E36-68B0-746F3329C2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172" y="3035363"/>
            <a:ext cx="10515600" cy="677417"/>
          </a:xfrm>
          <a:prstGeom prst="rect">
            <a:avLst/>
          </a:prstGeom>
        </p:spPr>
      </p:pic>
      <p:pic>
        <p:nvPicPr>
          <p:cNvPr id="10" name="Image 9">
            <a:extLst>
              <a:ext uri="{FF2B5EF4-FFF2-40B4-BE49-F238E27FC236}">
                <a16:creationId xmlns:a16="http://schemas.microsoft.com/office/drawing/2014/main" id="{8BE616B8-F5EA-4946-4FEB-D68BF41435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171" y="4045160"/>
            <a:ext cx="10515600" cy="547907"/>
          </a:xfrm>
          <a:prstGeom prst="rect">
            <a:avLst/>
          </a:prstGeom>
        </p:spPr>
      </p:pic>
      <p:pic>
        <p:nvPicPr>
          <p:cNvPr id="11" name="Image 10">
            <a:extLst>
              <a:ext uri="{FF2B5EF4-FFF2-40B4-BE49-F238E27FC236}">
                <a16:creationId xmlns:a16="http://schemas.microsoft.com/office/drawing/2014/main" id="{5E889868-7C63-5D6B-B21E-A3450A3220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860" y="4955145"/>
            <a:ext cx="10515599" cy="577204"/>
          </a:xfrm>
          <a:prstGeom prst="rect">
            <a:avLst/>
          </a:prstGeom>
        </p:spPr>
      </p:pic>
      <p:pic>
        <p:nvPicPr>
          <p:cNvPr id="12" name="Image 11">
            <a:extLst>
              <a:ext uri="{FF2B5EF4-FFF2-40B4-BE49-F238E27FC236}">
                <a16:creationId xmlns:a16="http://schemas.microsoft.com/office/drawing/2014/main" id="{5EA532CD-4B61-2072-1DF4-D305D62EA1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8859" y="5894427"/>
            <a:ext cx="10515599" cy="547907"/>
          </a:xfrm>
          <a:prstGeom prst="rect">
            <a:avLst/>
          </a:prstGeom>
        </p:spPr>
      </p:pic>
      <p:sp>
        <p:nvSpPr>
          <p:cNvPr id="13" name="TextBox 12">
            <a:extLst>
              <a:ext uri="{FF2B5EF4-FFF2-40B4-BE49-F238E27FC236}">
                <a16:creationId xmlns:a16="http://schemas.microsoft.com/office/drawing/2014/main" id="{3EC0082B-03BE-4E51-88F9-415C1F277493}"/>
              </a:ext>
            </a:extLst>
          </p:cNvPr>
          <p:cNvSpPr txBox="1"/>
          <p:nvPr/>
        </p:nvSpPr>
        <p:spPr>
          <a:xfrm>
            <a:off x="759176" y="1447087"/>
            <a:ext cx="1504801" cy="646331"/>
          </a:xfrm>
          <a:prstGeom prst="rect">
            <a:avLst/>
          </a:prstGeom>
          <a:noFill/>
        </p:spPr>
        <p:txBody>
          <a:bodyPr wrap="square" lIns="0" tIns="0" rIns="0" bIns="0" rtlCol="0" anchor="ctr">
            <a:noAutofit/>
          </a:bodyPr>
          <a:lstStyle/>
          <a:p>
            <a:pPr algn="ctr"/>
            <a:r>
              <a:rPr lang="zh-TW" altLang="en-US" sz="2400" b="1" dirty="0">
                <a:solidFill>
                  <a:schemeClr val="bg1"/>
                </a:solidFill>
              </a:rPr>
              <a:t>由上而下</a:t>
            </a:r>
            <a:endParaRPr lang="en-US" sz="2400" b="1" dirty="0">
              <a:solidFill>
                <a:schemeClr val="bg1"/>
              </a:solidFill>
            </a:endParaRPr>
          </a:p>
        </p:txBody>
      </p:sp>
      <p:sp>
        <p:nvSpPr>
          <p:cNvPr id="14" name="TextBox 13">
            <a:extLst>
              <a:ext uri="{FF2B5EF4-FFF2-40B4-BE49-F238E27FC236}">
                <a16:creationId xmlns:a16="http://schemas.microsoft.com/office/drawing/2014/main" id="{8FA261DB-249C-4FB7-AB33-C50E30521715}"/>
              </a:ext>
            </a:extLst>
          </p:cNvPr>
          <p:cNvSpPr txBox="1"/>
          <p:nvPr/>
        </p:nvSpPr>
        <p:spPr>
          <a:xfrm>
            <a:off x="9769975" y="1443360"/>
            <a:ext cx="1504801" cy="646331"/>
          </a:xfrm>
          <a:prstGeom prst="rect">
            <a:avLst/>
          </a:prstGeom>
          <a:noFill/>
        </p:spPr>
        <p:txBody>
          <a:bodyPr wrap="square" lIns="0" tIns="0" rIns="0" bIns="0" rtlCol="0" anchor="ctr">
            <a:noAutofit/>
          </a:bodyPr>
          <a:lstStyle/>
          <a:p>
            <a:pPr algn="ctr"/>
            <a:r>
              <a:rPr lang="zh-TW" altLang="en-US" sz="2400" b="1" dirty="0">
                <a:solidFill>
                  <a:schemeClr val="bg1"/>
                </a:solidFill>
              </a:rPr>
              <a:t>由下而上</a:t>
            </a:r>
            <a:endParaRPr lang="en-US" sz="2400" b="1" dirty="0">
              <a:solidFill>
                <a:schemeClr val="bg1"/>
              </a:solidFill>
            </a:endParaRPr>
          </a:p>
        </p:txBody>
      </p:sp>
      <p:sp>
        <p:nvSpPr>
          <p:cNvPr id="15" name="TextBox 14">
            <a:extLst>
              <a:ext uri="{FF2B5EF4-FFF2-40B4-BE49-F238E27FC236}">
                <a16:creationId xmlns:a16="http://schemas.microsoft.com/office/drawing/2014/main" id="{456CB36D-EBFA-4DFA-9A23-E73C5279450D}"/>
              </a:ext>
            </a:extLst>
          </p:cNvPr>
          <p:cNvSpPr txBox="1"/>
          <p:nvPr/>
        </p:nvSpPr>
        <p:spPr>
          <a:xfrm>
            <a:off x="759172" y="2530681"/>
            <a:ext cx="2733836" cy="646331"/>
          </a:xfrm>
          <a:prstGeom prst="rect">
            <a:avLst/>
          </a:prstGeom>
          <a:noFill/>
        </p:spPr>
        <p:txBody>
          <a:bodyPr wrap="square" lIns="0" tIns="0" rIns="0" bIns="0" rtlCol="0" anchor="ctr">
            <a:noAutofit/>
          </a:bodyPr>
          <a:lstStyle/>
          <a:p>
            <a:pPr algn="ctr"/>
            <a:r>
              <a:rPr lang="zh-TW" altLang="en-US" sz="2400" b="1" dirty="0">
                <a:solidFill>
                  <a:schemeClr val="bg1"/>
                </a:solidFill>
              </a:rPr>
              <a:t>處理單一</a:t>
            </a:r>
            <a:r>
              <a:rPr lang="en-US" sz="2400" b="1" dirty="0">
                <a:solidFill>
                  <a:schemeClr val="bg1"/>
                </a:solidFill>
              </a:rPr>
              <a:t>HPS</a:t>
            </a:r>
            <a:r>
              <a:rPr lang="zh-TW" altLang="en-US" sz="2400" b="1" dirty="0">
                <a:solidFill>
                  <a:schemeClr val="bg1"/>
                </a:solidFill>
              </a:rPr>
              <a:t>議題</a:t>
            </a:r>
            <a:endParaRPr lang="en-US" sz="2400" b="1" dirty="0">
              <a:solidFill>
                <a:schemeClr val="bg1"/>
              </a:solidFill>
            </a:endParaRPr>
          </a:p>
        </p:txBody>
      </p:sp>
      <p:sp>
        <p:nvSpPr>
          <p:cNvPr id="17" name="TextBox 16">
            <a:extLst>
              <a:ext uri="{FF2B5EF4-FFF2-40B4-BE49-F238E27FC236}">
                <a16:creationId xmlns:a16="http://schemas.microsoft.com/office/drawing/2014/main" id="{7254804F-75F0-43FC-B0B6-7415E19B2EB6}"/>
              </a:ext>
            </a:extLst>
          </p:cNvPr>
          <p:cNvSpPr txBox="1"/>
          <p:nvPr/>
        </p:nvSpPr>
        <p:spPr>
          <a:xfrm>
            <a:off x="8698994" y="2540334"/>
            <a:ext cx="2616090" cy="646331"/>
          </a:xfrm>
          <a:prstGeom prst="rect">
            <a:avLst/>
          </a:prstGeom>
          <a:noFill/>
        </p:spPr>
        <p:txBody>
          <a:bodyPr wrap="square" lIns="0" tIns="0" rIns="0" bIns="0" rtlCol="0" anchor="ctr">
            <a:noAutofit/>
          </a:bodyPr>
          <a:lstStyle/>
          <a:p>
            <a:pPr algn="ctr"/>
            <a:r>
              <a:rPr lang="zh-TW" altLang="en-US" sz="2400" b="1" dirty="0">
                <a:solidFill>
                  <a:schemeClr val="bg1"/>
                </a:solidFill>
              </a:rPr>
              <a:t>處理多元</a:t>
            </a:r>
            <a:r>
              <a:rPr lang="en-US" sz="2400" b="1" dirty="0">
                <a:solidFill>
                  <a:schemeClr val="bg1"/>
                </a:solidFill>
              </a:rPr>
              <a:t>HPS</a:t>
            </a:r>
            <a:r>
              <a:rPr lang="zh-TW" altLang="en-US" sz="2400" b="1" dirty="0">
                <a:solidFill>
                  <a:schemeClr val="bg1"/>
                </a:solidFill>
              </a:rPr>
              <a:t>議題</a:t>
            </a:r>
            <a:endParaRPr lang="en-US" sz="2400" b="1" dirty="0">
              <a:solidFill>
                <a:schemeClr val="bg1"/>
              </a:solidFill>
            </a:endParaRPr>
          </a:p>
        </p:txBody>
      </p:sp>
      <p:sp>
        <p:nvSpPr>
          <p:cNvPr id="18" name="TextBox 17">
            <a:extLst>
              <a:ext uri="{FF2B5EF4-FFF2-40B4-BE49-F238E27FC236}">
                <a16:creationId xmlns:a16="http://schemas.microsoft.com/office/drawing/2014/main" id="{0A1E1DCA-4A35-4F31-93F7-D253D8E86259}"/>
              </a:ext>
            </a:extLst>
          </p:cNvPr>
          <p:cNvSpPr txBox="1"/>
          <p:nvPr/>
        </p:nvSpPr>
        <p:spPr>
          <a:xfrm>
            <a:off x="718860" y="3558543"/>
            <a:ext cx="3021036" cy="646331"/>
          </a:xfrm>
          <a:prstGeom prst="rect">
            <a:avLst/>
          </a:prstGeom>
          <a:noFill/>
        </p:spPr>
        <p:txBody>
          <a:bodyPr wrap="square" lIns="0" tIns="0" rIns="0" bIns="0" rtlCol="0" anchor="ctr">
            <a:noAutofit/>
          </a:bodyPr>
          <a:lstStyle/>
          <a:p>
            <a:pPr algn="ctr"/>
            <a:r>
              <a:rPr lang="zh-TW" altLang="en-US" sz="2400" b="1" dirty="0">
                <a:solidFill>
                  <a:schemeClr val="bg1"/>
                </a:solidFill>
              </a:rPr>
              <a:t>採用現有的介入方案</a:t>
            </a:r>
            <a:endParaRPr lang="en-US" sz="2400" b="1" dirty="0">
              <a:solidFill>
                <a:schemeClr val="bg1"/>
              </a:solidFill>
            </a:endParaRPr>
          </a:p>
        </p:txBody>
      </p:sp>
      <p:sp>
        <p:nvSpPr>
          <p:cNvPr id="19" name="TextBox 18">
            <a:extLst>
              <a:ext uri="{FF2B5EF4-FFF2-40B4-BE49-F238E27FC236}">
                <a16:creationId xmlns:a16="http://schemas.microsoft.com/office/drawing/2014/main" id="{60F75ACB-D556-4CF0-BA4B-CAC0A15008F7}"/>
              </a:ext>
            </a:extLst>
          </p:cNvPr>
          <p:cNvSpPr txBox="1"/>
          <p:nvPr/>
        </p:nvSpPr>
        <p:spPr>
          <a:xfrm>
            <a:off x="602569" y="4458346"/>
            <a:ext cx="2002316" cy="646331"/>
          </a:xfrm>
          <a:prstGeom prst="rect">
            <a:avLst/>
          </a:prstGeom>
          <a:noFill/>
        </p:spPr>
        <p:txBody>
          <a:bodyPr wrap="square" lIns="0" tIns="0" rIns="0" bIns="0" rtlCol="0" anchor="ctr">
            <a:noAutofit/>
          </a:bodyPr>
          <a:lstStyle/>
          <a:p>
            <a:pPr algn="ctr"/>
            <a:r>
              <a:rPr lang="zh-TW" altLang="en-US" sz="2400" b="1" dirty="0">
                <a:solidFill>
                  <a:schemeClr val="bg1"/>
                </a:solidFill>
              </a:rPr>
              <a:t>鞏固現有的</a:t>
            </a:r>
            <a:endParaRPr lang="en-US" sz="2400" b="1" dirty="0">
              <a:solidFill>
                <a:schemeClr val="bg1"/>
              </a:solidFill>
            </a:endParaRPr>
          </a:p>
        </p:txBody>
      </p:sp>
      <p:sp>
        <p:nvSpPr>
          <p:cNvPr id="20" name="TextBox 19">
            <a:extLst>
              <a:ext uri="{FF2B5EF4-FFF2-40B4-BE49-F238E27FC236}">
                <a16:creationId xmlns:a16="http://schemas.microsoft.com/office/drawing/2014/main" id="{806BB9C6-554A-4A66-82F7-DE5DA78ED535}"/>
              </a:ext>
            </a:extLst>
          </p:cNvPr>
          <p:cNvSpPr txBox="1"/>
          <p:nvPr/>
        </p:nvSpPr>
        <p:spPr>
          <a:xfrm>
            <a:off x="718859" y="5401537"/>
            <a:ext cx="2002316" cy="646331"/>
          </a:xfrm>
          <a:prstGeom prst="rect">
            <a:avLst/>
          </a:prstGeom>
          <a:noFill/>
        </p:spPr>
        <p:txBody>
          <a:bodyPr wrap="square" lIns="0" tIns="0" rIns="0" bIns="0" rtlCol="0" anchor="ctr">
            <a:noAutofit/>
          </a:bodyPr>
          <a:lstStyle/>
          <a:p>
            <a:pPr algn="ctr"/>
            <a:r>
              <a:rPr lang="zh-TW" altLang="en-US" sz="2400" b="1" dirty="0">
                <a:solidFill>
                  <a:schemeClr val="bg1"/>
                </a:solidFill>
              </a:rPr>
              <a:t>加「上」策略</a:t>
            </a:r>
            <a:endParaRPr lang="en-US" sz="2400" b="1" dirty="0">
              <a:solidFill>
                <a:schemeClr val="bg1"/>
              </a:solidFill>
            </a:endParaRPr>
          </a:p>
        </p:txBody>
      </p:sp>
      <p:sp>
        <p:nvSpPr>
          <p:cNvPr id="21" name="TextBox 20">
            <a:extLst>
              <a:ext uri="{FF2B5EF4-FFF2-40B4-BE49-F238E27FC236}">
                <a16:creationId xmlns:a16="http://schemas.microsoft.com/office/drawing/2014/main" id="{604EA198-3664-439E-8A16-27122E88336F}"/>
              </a:ext>
            </a:extLst>
          </p:cNvPr>
          <p:cNvSpPr txBox="1"/>
          <p:nvPr/>
        </p:nvSpPr>
        <p:spPr>
          <a:xfrm>
            <a:off x="8670326" y="3553066"/>
            <a:ext cx="2612134" cy="646331"/>
          </a:xfrm>
          <a:prstGeom prst="rect">
            <a:avLst/>
          </a:prstGeom>
          <a:noFill/>
        </p:spPr>
        <p:txBody>
          <a:bodyPr wrap="square" lIns="0" tIns="0" rIns="0" bIns="0" rtlCol="0" anchor="ctr">
            <a:noAutofit/>
          </a:bodyPr>
          <a:lstStyle/>
          <a:p>
            <a:pPr algn="ctr"/>
            <a:r>
              <a:rPr lang="zh-TW" altLang="en-US" sz="2400" b="1" dirty="0">
                <a:solidFill>
                  <a:schemeClr val="bg1"/>
                </a:solidFill>
              </a:rPr>
              <a:t>發展新的介入方案</a:t>
            </a:r>
            <a:endParaRPr lang="en-US" sz="2400" b="1" dirty="0">
              <a:solidFill>
                <a:schemeClr val="bg1"/>
              </a:solidFill>
            </a:endParaRPr>
          </a:p>
        </p:txBody>
      </p:sp>
      <p:sp>
        <p:nvSpPr>
          <p:cNvPr id="22" name="TextBox 21">
            <a:extLst>
              <a:ext uri="{FF2B5EF4-FFF2-40B4-BE49-F238E27FC236}">
                <a16:creationId xmlns:a16="http://schemas.microsoft.com/office/drawing/2014/main" id="{5AC32CD2-5774-4F10-BF2E-C2B6256D94AE}"/>
              </a:ext>
            </a:extLst>
          </p:cNvPr>
          <p:cNvSpPr txBox="1"/>
          <p:nvPr/>
        </p:nvSpPr>
        <p:spPr>
          <a:xfrm>
            <a:off x="9769975" y="4458347"/>
            <a:ext cx="2002316" cy="646331"/>
          </a:xfrm>
          <a:prstGeom prst="rect">
            <a:avLst/>
          </a:prstGeom>
          <a:noFill/>
        </p:spPr>
        <p:txBody>
          <a:bodyPr wrap="square" lIns="0" tIns="0" rIns="0" bIns="0" rtlCol="0" anchor="ctr">
            <a:noAutofit/>
          </a:bodyPr>
          <a:lstStyle/>
          <a:p>
            <a:pPr algn="ctr"/>
            <a:r>
              <a:rPr lang="zh-TW" altLang="en-US" sz="2400" b="1" dirty="0">
                <a:solidFill>
                  <a:schemeClr val="bg1"/>
                </a:solidFill>
              </a:rPr>
              <a:t>創新</a:t>
            </a:r>
            <a:endParaRPr lang="en-US" sz="2400" b="1" dirty="0">
              <a:solidFill>
                <a:schemeClr val="bg1"/>
              </a:solidFill>
            </a:endParaRPr>
          </a:p>
        </p:txBody>
      </p:sp>
      <p:sp>
        <p:nvSpPr>
          <p:cNvPr id="23" name="TextBox 22">
            <a:extLst>
              <a:ext uri="{FF2B5EF4-FFF2-40B4-BE49-F238E27FC236}">
                <a16:creationId xmlns:a16="http://schemas.microsoft.com/office/drawing/2014/main" id="{878E83CA-00EC-4E3E-BAC3-626E174B9E9D}"/>
              </a:ext>
            </a:extLst>
          </p:cNvPr>
          <p:cNvSpPr txBox="1"/>
          <p:nvPr/>
        </p:nvSpPr>
        <p:spPr>
          <a:xfrm>
            <a:off x="9269404" y="5390223"/>
            <a:ext cx="2002316" cy="646331"/>
          </a:xfrm>
          <a:prstGeom prst="rect">
            <a:avLst/>
          </a:prstGeom>
          <a:noFill/>
        </p:spPr>
        <p:txBody>
          <a:bodyPr wrap="square" lIns="0" tIns="0" rIns="0" bIns="0" rtlCol="0" anchor="ctr">
            <a:noAutofit/>
          </a:bodyPr>
          <a:lstStyle/>
          <a:p>
            <a:pPr algn="ctr"/>
            <a:r>
              <a:rPr lang="zh-TW" altLang="en-US" sz="2400" b="1" dirty="0">
                <a:solidFill>
                  <a:schemeClr val="bg1"/>
                </a:solidFill>
              </a:rPr>
              <a:t>加「入」策略</a:t>
            </a:r>
            <a:endParaRPr lang="en-US" sz="2400" b="1" dirty="0">
              <a:solidFill>
                <a:schemeClr val="bg1"/>
              </a:solidFill>
            </a:endParaRPr>
          </a:p>
        </p:txBody>
      </p:sp>
    </p:spTree>
    <p:extLst>
      <p:ext uri="{BB962C8B-B14F-4D97-AF65-F5344CB8AC3E}">
        <p14:creationId xmlns:p14="http://schemas.microsoft.com/office/powerpoint/2010/main" val="2864593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484B62-A193-657C-337B-C98FA561720A}"/>
              </a:ext>
            </a:extLst>
          </p:cNvPr>
          <p:cNvSpPr>
            <a:spLocks noGrp="1"/>
          </p:cNvSpPr>
          <p:nvPr>
            <p:ph type="title"/>
          </p:nvPr>
        </p:nvSpPr>
        <p:spPr>
          <a:xfrm>
            <a:off x="316088" y="202752"/>
            <a:ext cx="11875911" cy="1325563"/>
          </a:xfrm>
        </p:spPr>
        <p:txBody>
          <a:bodyPr/>
          <a:lstStyle/>
          <a:p>
            <a:pPr algn="ctr"/>
            <a:r>
              <a:rPr lang="en-US" altLang="zh-TW" dirty="0">
                <a:solidFill>
                  <a:srgbClr val="FFFF00"/>
                </a:solidFill>
              </a:rPr>
              <a:t>SLIDO</a:t>
            </a:r>
            <a:r>
              <a:rPr lang="zh-TW" altLang="en-US" dirty="0">
                <a:solidFill>
                  <a:srgbClr val="FFFF00"/>
                </a:solidFill>
              </a:rPr>
              <a:t>範例</a:t>
            </a:r>
            <a:endParaRPr lang="en-GB" dirty="0">
              <a:solidFill>
                <a:srgbClr val="FFFF00"/>
              </a:solidFill>
            </a:endParaRPr>
          </a:p>
        </p:txBody>
      </p:sp>
      <p:pic>
        <p:nvPicPr>
          <p:cNvPr id="8" name="Image 7">
            <a:extLst>
              <a:ext uri="{FF2B5EF4-FFF2-40B4-BE49-F238E27FC236}">
                <a16:creationId xmlns:a16="http://schemas.microsoft.com/office/drawing/2014/main" id="{93961D98-163A-1C0E-4A5E-153BDCBF0C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040119"/>
            <a:ext cx="10515600" cy="728804"/>
          </a:xfrm>
          <a:prstGeom prst="rect">
            <a:avLst/>
          </a:prstGeom>
        </p:spPr>
      </p:pic>
      <p:sp>
        <p:nvSpPr>
          <p:cNvPr id="13" name="TextBox 12">
            <a:extLst>
              <a:ext uri="{FF2B5EF4-FFF2-40B4-BE49-F238E27FC236}">
                <a16:creationId xmlns:a16="http://schemas.microsoft.com/office/drawing/2014/main" id="{3EC0082B-03BE-4E51-88F9-415C1F277493}"/>
              </a:ext>
            </a:extLst>
          </p:cNvPr>
          <p:cNvSpPr txBox="1"/>
          <p:nvPr/>
        </p:nvSpPr>
        <p:spPr>
          <a:xfrm>
            <a:off x="594584" y="1467033"/>
            <a:ext cx="5787928" cy="646331"/>
          </a:xfrm>
          <a:prstGeom prst="rect">
            <a:avLst/>
          </a:prstGeom>
          <a:noFill/>
        </p:spPr>
        <p:txBody>
          <a:bodyPr wrap="square" lIns="0" tIns="0" rIns="0" bIns="0" rtlCol="0" anchor="ctr">
            <a:noAutofit/>
          </a:bodyPr>
          <a:lstStyle/>
          <a:p>
            <a:pPr algn="ctr"/>
            <a:r>
              <a:rPr lang="zh-TW" altLang="en-US" sz="2400" b="1" dirty="0">
                <a:solidFill>
                  <a:schemeClr val="bg1"/>
                </a:solidFill>
              </a:rPr>
              <a:t>由上而下☆☆☆  由上而下☆☆由上而下☆</a:t>
            </a:r>
            <a:endParaRPr lang="en-US" sz="2400" b="1" dirty="0">
              <a:solidFill>
                <a:schemeClr val="bg1"/>
              </a:solidFill>
            </a:endParaRPr>
          </a:p>
        </p:txBody>
      </p:sp>
      <p:sp>
        <p:nvSpPr>
          <p:cNvPr id="14" name="TextBox 13">
            <a:extLst>
              <a:ext uri="{FF2B5EF4-FFF2-40B4-BE49-F238E27FC236}">
                <a16:creationId xmlns:a16="http://schemas.microsoft.com/office/drawing/2014/main" id="{8FA261DB-249C-4FB7-AB33-C50E30521715}"/>
              </a:ext>
            </a:extLst>
          </p:cNvPr>
          <p:cNvSpPr txBox="1"/>
          <p:nvPr/>
        </p:nvSpPr>
        <p:spPr>
          <a:xfrm>
            <a:off x="6254044" y="1486328"/>
            <a:ext cx="5214904" cy="646331"/>
          </a:xfrm>
          <a:prstGeom prst="rect">
            <a:avLst/>
          </a:prstGeom>
          <a:noFill/>
        </p:spPr>
        <p:txBody>
          <a:bodyPr wrap="square" lIns="0" tIns="0" rIns="0" bIns="0" rtlCol="0" anchor="ctr">
            <a:noAutofit/>
          </a:bodyPr>
          <a:lstStyle/>
          <a:p>
            <a:pPr algn="ctr"/>
            <a:r>
              <a:rPr lang="zh-TW" altLang="en-US" sz="2400" b="1" dirty="0">
                <a:solidFill>
                  <a:srgbClr val="FFC000"/>
                </a:solidFill>
              </a:rPr>
              <a:t>由下而上☆由下而上☆☆由下而上☆☆☆</a:t>
            </a:r>
            <a:endParaRPr lang="en-US" sz="2400" b="1" dirty="0">
              <a:solidFill>
                <a:srgbClr val="FFC000"/>
              </a:solidFill>
            </a:endParaRPr>
          </a:p>
        </p:txBody>
      </p:sp>
      <p:cxnSp>
        <p:nvCxnSpPr>
          <p:cNvPr id="6" name="Straight Connector 5">
            <a:extLst>
              <a:ext uri="{FF2B5EF4-FFF2-40B4-BE49-F238E27FC236}">
                <a16:creationId xmlns:a16="http://schemas.microsoft.com/office/drawing/2014/main" id="{BB2EDE70-CA45-4A2B-B580-2EEAB33DB2DC}"/>
              </a:ext>
            </a:extLst>
          </p:cNvPr>
          <p:cNvCxnSpPr/>
          <p:nvPr/>
        </p:nvCxnSpPr>
        <p:spPr>
          <a:xfrm>
            <a:off x="1289304" y="1964502"/>
            <a:ext cx="0" cy="265176"/>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1EDE0C0-9DB9-4B41-8B86-8B793CBC2B30}"/>
              </a:ext>
            </a:extLst>
          </p:cNvPr>
          <p:cNvCxnSpPr/>
          <p:nvPr/>
        </p:nvCxnSpPr>
        <p:spPr>
          <a:xfrm>
            <a:off x="3096768" y="1964502"/>
            <a:ext cx="0" cy="265176"/>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id="{60DDADAE-7DEA-4EA3-B444-B1FD69D42E94}"/>
              </a:ext>
            </a:extLst>
          </p:cNvPr>
          <p:cNvCxnSpPr/>
          <p:nvPr/>
        </p:nvCxnSpPr>
        <p:spPr>
          <a:xfrm>
            <a:off x="4824984" y="1980776"/>
            <a:ext cx="0" cy="265176"/>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6A201B05-6977-44A4-9944-D7ACA6696EBC}"/>
              </a:ext>
            </a:extLst>
          </p:cNvPr>
          <p:cNvCxnSpPr/>
          <p:nvPr/>
        </p:nvCxnSpPr>
        <p:spPr>
          <a:xfrm>
            <a:off x="7321296" y="2010315"/>
            <a:ext cx="0" cy="265176"/>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8" name="Straight Connector 17">
            <a:extLst>
              <a:ext uri="{FF2B5EF4-FFF2-40B4-BE49-F238E27FC236}">
                <a16:creationId xmlns:a16="http://schemas.microsoft.com/office/drawing/2014/main" id="{3FC5F2E1-E7FB-4809-B3D6-A9274E6CD0B2}"/>
              </a:ext>
            </a:extLst>
          </p:cNvPr>
          <p:cNvCxnSpPr/>
          <p:nvPr/>
        </p:nvCxnSpPr>
        <p:spPr>
          <a:xfrm>
            <a:off x="8985504" y="1980776"/>
            <a:ext cx="0" cy="265176"/>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5FC4903D-000D-4BE0-9548-20C38A20131F}"/>
              </a:ext>
            </a:extLst>
          </p:cNvPr>
          <p:cNvCxnSpPr/>
          <p:nvPr/>
        </p:nvCxnSpPr>
        <p:spPr>
          <a:xfrm>
            <a:off x="11106912" y="1964502"/>
            <a:ext cx="0" cy="265176"/>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pic>
        <p:nvPicPr>
          <p:cNvPr id="20" name="Picture 19">
            <a:extLst>
              <a:ext uri="{FF2B5EF4-FFF2-40B4-BE49-F238E27FC236}">
                <a16:creationId xmlns:a16="http://schemas.microsoft.com/office/drawing/2014/main" id="{D9B99B34-F4F1-43E4-8B7F-F63CE4700B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828266"/>
            <a:ext cx="2153518" cy="3826982"/>
          </a:xfrm>
          <a:prstGeom prst="rect">
            <a:avLst/>
          </a:prstGeom>
        </p:spPr>
      </p:pic>
      <p:sp>
        <p:nvSpPr>
          <p:cNvPr id="21" name="TextBox 20">
            <a:extLst>
              <a:ext uri="{FF2B5EF4-FFF2-40B4-BE49-F238E27FC236}">
                <a16:creationId xmlns:a16="http://schemas.microsoft.com/office/drawing/2014/main" id="{4E299CE0-A01A-4090-AE81-F980D4A6628F}"/>
              </a:ext>
            </a:extLst>
          </p:cNvPr>
          <p:cNvSpPr txBox="1"/>
          <p:nvPr/>
        </p:nvSpPr>
        <p:spPr>
          <a:xfrm>
            <a:off x="3724100" y="3442747"/>
            <a:ext cx="7629700" cy="646331"/>
          </a:xfrm>
          <a:prstGeom prst="rect">
            <a:avLst/>
          </a:prstGeom>
          <a:noFill/>
        </p:spPr>
        <p:txBody>
          <a:bodyPr wrap="square" lIns="0" tIns="0" rIns="0" bIns="0" rtlCol="0" anchor="ctr">
            <a:noAutofit/>
          </a:bodyPr>
          <a:lstStyle/>
          <a:p>
            <a:pPr algn="ctr"/>
            <a:r>
              <a:rPr lang="zh-TW" altLang="en-US" sz="2400" b="1" dirty="0">
                <a:solidFill>
                  <a:schemeClr val="bg1"/>
                </a:solidFill>
              </a:rPr>
              <a:t>請選擇：由上而下</a:t>
            </a:r>
            <a:r>
              <a:rPr lang="en-US" altLang="zh-TW" sz="2400" b="1" dirty="0">
                <a:solidFill>
                  <a:schemeClr val="bg1"/>
                </a:solidFill>
              </a:rPr>
              <a:t>1</a:t>
            </a:r>
            <a:r>
              <a:rPr lang="zh-TW" altLang="en-US" sz="2400" b="1" dirty="0">
                <a:solidFill>
                  <a:schemeClr val="bg1"/>
                </a:solidFill>
              </a:rPr>
              <a:t>個答案，及由下而上</a:t>
            </a:r>
            <a:r>
              <a:rPr lang="en-US" altLang="zh-TW" sz="2400" b="1" dirty="0">
                <a:solidFill>
                  <a:schemeClr val="bg1"/>
                </a:solidFill>
              </a:rPr>
              <a:t>1</a:t>
            </a:r>
            <a:r>
              <a:rPr lang="zh-TW" altLang="en-US" sz="2400" b="1" dirty="0">
                <a:solidFill>
                  <a:schemeClr val="bg1"/>
                </a:solidFill>
              </a:rPr>
              <a:t>個答案</a:t>
            </a:r>
            <a:endParaRPr lang="en-US" sz="2400" b="1" dirty="0">
              <a:solidFill>
                <a:schemeClr val="bg1"/>
              </a:solidFill>
            </a:endParaRPr>
          </a:p>
        </p:txBody>
      </p:sp>
    </p:spTree>
    <p:extLst>
      <p:ext uri="{BB962C8B-B14F-4D97-AF65-F5344CB8AC3E}">
        <p14:creationId xmlns:p14="http://schemas.microsoft.com/office/powerpoint/2010/main" val="11621222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20588FDD-F060-6995-E095-F2307DD47A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111" y="1507989"/>
            <a:ext cx="10950222" cy="758926"/>
          </a:xfrm>
          <a:prstGeom prst="rect">
            <a:avLst/>
          </a:prstGeom>
        </p:spPr>
      </p:pic>
      <p:sp>
        <p:nvSpPr>
          <p:cNvPr id="4" name="Espace réservé du contenu 3">
            <a:extLst>
              <a:ext uri="{FF2B5EF4-FFF2-40B4-BE49-F238E27FC236}">
                <a16:creationId xmlns:a16="http://schemas.microsoft.com/office/drawing/2014/main" id="{0FFF403B-4861-693E-FD02-7CC764CC7C09}"/>
              </a:ext>
            </a:extLst>
          </p:cNvPr>
          <p:cNvSpPr>
            <a:spLocks noGrp="1"/>
          </p:cNvSpPr>
          <p:nvPr>
            <p:ph idx="1"/>
          </p:nvPr>
        </p:nvSpPr>
        <p:spPr>
          <a:xfrm>
            <a:off x="395111" y="2556521"/>
            <a:ext cx="11094156" cy="4351338"/>
          </a:xfrm>
        </p:spPr>
        <p:txBody>
          <a:bodyPr>
            <a:normAutofit/>
          </a:bodyPr>
          <a:lstStyle/>
          <a:p>
            <a:r>
              <a:rPr lang="zh-TW" altLang="en-US" dirty="0">
                <a:solidFill>
                  <a:schemeClr val="bg1"/>
                </a:solidFill>
              </a:rPr>
              <a:t>由上而下的過程，其中主要是製定介入，以高保真度實施並由校外人員（例如衛生專業人員）進行評估。 這種由上而下的過程可以通過優化使用專家知識、技能和經驗來表徵，並且可以導致更多基於證據的 </a:t>
            </a:r>
            <a:r>
              <a:rPr lang="en-US" altLang="zh-TW" dirty="0">
                <a:solidFill>
                  <a:schemeClr val="bg1"/>
                </a:solidFill>
              </a:rPr>
              <a:t>HP </a:t>
            </a:r>
            <a:r>
              <a:rPr lang="zh-TW" altLang="en-US" dirty="0">
                <a:solidFill>
                  <a:schemeClr val="bg1"/>
                </a:solidFill>
              </a:rPr>
              <a:t>介入措施。</a:t>
            </a:r>
          </a:p>
          <a:p>
            <a:r>
              <a:rPr lang="en-US" altLang="zh-TW" dirty="0">
                <a:solidFill>
                  <a:schemeClr val="bg1"/>
                </a:solidFill>
              </a:rPr>
              <a:t>HPS</a:t>
            </a:r>
            <a:r>
              <a:rPr lang="zh-TW" altLang="en-US" dirty="0">
                <a:solidFill>
                  <a:schemeClr val="bg1"/>
                </a:solidFill>
              </a:rPr>
              <a:t>取向的由下而上的決策和實施。 這意味著學校工作人員、兒童和家長充分參與 </a:t>
            </a:r>
            <a:r>
              <a:rPr lang="en-US" altLang="zh-TW" dirty="0">
                <a:solidFill>
                  <a:schemeClr val="bg1"/>
                </a:solidFill>
              </a:rPr>
              <a:t>HPS </a:t>
            </a:r>
            <a:r>
              <a:rPr lang="zh-TW" altLang="en-US" dirty="0">
                <a:solidFill>
                  <a:schemeClr val="bg1"/>
                </a:solidFill>
              </a:rPr>
              <a:t>方法的發展、實施和評估。 由下而上的過程可以透過在學校裡創造更多的主人翁意識、授權和投入來表現，並且可以導致 </a:t>
            </a:r>
            <a:r>
              <a:rPr lang="en-US" altLang="zh-TW" dirty="0">
                <a:solidFill>
                  <a:schemeClr val="bg1"/>
                </a:solidFill>
              </a:rPr>
              <a:t>HP </a:t>
            </a:r>
            <a:r>
              <a:rPr lang="zh-TW" altLang="en-US" dirty="0">
                <a:solidFill>
                  <a:schemeClr val="bg1"/>
                </a:solidFill>
              </a:rPr>
              <a:t>介入措施更好地適應環境並且更可持續地實施。</a:t>
            </a:r>
          </a:p>
        </p:txBody>
      </p:sp>
      <p:sp>
        <p:nvSpPr>
          <p:cNvPr id="6" name="ZoneTexte 5">
            <a:extLst>
              <a:ext uri="{FF2B5EF4-FFF2-40B4-BE49-F238E27FC236}">
                <a16:creationId xmlns:a16="http://schemas.microsoft.com/office/drawing/2014/main" id="{D1FDDCB0-090F-6AE1-93E8-DAD507E702C3}"/>
              </a:ext>
            </a:extLst>
          </p:cNvPr>
          <p:cNvSpPr txBox="1"/>
          <p:nvPr/>
        </p:nvSpPr>
        <p:spPr>
          <a:xfrm>
            <a:off x="395111" y="209025"/>
            <a:ext cx="11760640" cy="769441"/>
          </a:xfrm>
          <a:prstGeom prst="rect">
            <a:avLst/>
          </a:prstGeom>
          <a:noFill/>
        </p:spPr>
        <p:txBody>
          <a:bodyPr wrap="square" rtlCol="0">
            <a:spAutoFit/>
          </a:bodyPr>
          <a:lstStyle/>
          <a:p>
            <a:r>
              <a:rPr lang="zh-TW" altLang="en-US" sz="4400" b="1" dirty="0">
                <a:solidFill>
                  <a:srgbClr val="FFFF00"/>
                </a:solidFill>
                <a:latin typeface="+mj-lt"/>
                <a:ea typeface="+mj-ea"/>
                <a:cs typeface="+mj-cs"/>
              </a:rPr>
              <a:t>利益相關者參與 </a:t>
            </a:r>
            <a:r>
              <a:rPr lang="en-US" altLang="zh-TW" sz="4400" b="1" dirty="0">
                <a:solidFill>
                  <a:srgbClr val="FFFF00"/>
                </a:solidFill>
                <a:latin typeface="+mj-lt"/>
                <a:ea typeface="+mj-ea"/>
                <a:cs typeface="+mj-cs"/>
              </a:rPr>
              <a:t>HPS </a:t>
            </a:r>
            <a:r>
              <a:rPr lang="zh-TW" altLang="en-US" sz="4400" b="1" dirty="0">
                <a:solidFill>
                  <a:srgbClr val="FFFF00"/>
                </a:solidFill>
                <a:latin typeface="+mj-lt"/>
                <a:ea typeface="+mj-ea"/>
                <a:cs typeface="+mj-cs"/>
              </a:rPr>
              <a:t>取向的決策和實施</a:t>
            </a:r>
            <a:endParaRPr lang="en-GB" sz="4400" b="1" dirty="0">
              <a:solidFill>
                <a:srgbClr val="FFFF00"/>
              </a:solidFill>
              <a:latin typeface="+mj-lt"/>
              <a:ea typeface="+mj-ea"/>
              <a:cs typeface="+mj-cs"/>
            </a:endParaRPr>
          </a:p>
        </p:txBody>
      </p:sp>
      <p:sp>
        <p:nvSpPr>
          <p:cNvPr id="5" name="TextBox 4">
            <a:extLst>
              <a:ext uri="{FF2B5EF4-FFF2-40B4-BE49-F238E27FC236}">
                <a16:creationId xmlns:a16="http://schemas.microsoft.com/office/drawing/2014/main" id="{85E32E51-DEE3-420F-8EA2-ED529E5ED0B0}"/>
              </a:ext>
            </a:extLst>
          </p:cNvPr>
          <p:cNvSpPr txBox="1"/>
          <p:nvPr/>
        </p:nvSpPr>
        <p:spPr>
          <a:xfrm>
            <a:off x="475712" y="1040021"/>
            <a:ext cx="1504801" cy="646331"/>
          </a:xfrm>
          <a:prstGeom prst="rect">
            <a:avLst/>
          </a:prstGeom>
          <a:noFill/>
        </p:spPr>
        <p:txBody>
          <a:bodyPr wrap="square" lIns="0" tIns="0" rIns="0" bIns="0" rtlCol="0" anchor="ctr">
            <a:noAutofit/>
          </a:bodyPr>
          <a:lstStyle/>
          <a:p>
            <a:pPr algn="ctr"/>
            <a:r>
              <a:rPr lang="zh-TW" altLang="en-US" sz="2400" b="1" dirty="0">
                <a:solidFill>
                  <a:schemeClr val="bg1"/>
                </a:solidFill>
              </a:rPr>
              <a:t>由上而下</a:t>
            </a:r>
            <a:endParaRPr lang="en-US" sz="2400" b="1" dirty="0">
              <a:solidFill>
                <a:schemeClr val="bg1"/>
              </a:solidFill>
            </a:endParaRPr>
          </a:p>
        </p:txBody>
      </p:sp>
      <p:sp>
        <p:nvSpPr>
          <p:cNvPr id="7" name="TextBox 6">
            <a:extLst>
              <a:ext uri="{FF2B5EF4-FFF2-40B4-BE49-F238E27FC236}">
                <a16:creationId xmlns:a16="http://schemas.microsoft.com/office/drawing/2014/main" id="{537DDAD3-6DD6-44D7-A562-F7708E4925B4}"/>
              </a:ext>
            </a:extLst>
          </p:cNvPr>
          <p:cNvSpPr txBox="1"/>
          <p:nvPr/>
        </p:nvSpPr>
        <p:spPr>
          <a:xfrm>
            <a:off x="9840532" y="1040020"/>
            <a:ext cx="1504801" cy="646331"/>
          </a:xfrm>
          <a:prstGeom prst="rect">
            <a:avLst/>
          </a:prstGeom>
          <a:noFill/>
        </p:spPr>
        <p:txBody>
          <a:bodyPr wrap="square" lIns="0" tIns="0" rIns="0" bIns="0" rtlCol="0" anchor="ctr">
            <a:noAutofit/>
          </a:bodyPr>
          <a:lstStyle/>
          <a:p>
            <a:pPr algn="ctr"/>
            <a:r>
              <a:rPr lang="zh-TW" altLang="en-US" sz="2400" b="1" dirty="0">
                <a:solidFill>
                  <a:schemeClr val="bg1"/>
                </a:solidFill>
              </a:rPr>
              <a:t>由下而上</a:t>
            </a:r>
            <a:endParaRPr lang="en-US" sz="2400" b="1" dirty="0">
              <a:solidFill>
                <a:schemeClr val="bg1"/>
              </a:solidFill>
            </a:endParaRPr>
          </a:p>
        </p:txBody>
      </p:sp>
    </p:spTree>
    <p:extLst>
      <p:ext uri="{BB962C8B-B14F-4D97-AF65-F5344CB8AC3E}">
        <p14:creationId xmlns:p14="http://schemas.microsoft.com/office/powerpoint/2010/main" val="3221762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9CC1BE-AEF5-4668-848E-8DD31E3BF03A}"/>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623D1AD7-6E9F-4C1C-AB2E-FF0E7BFC3940}"/>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31118340-F155-4421-A2FC-BDF2E8970737}"/>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3600" b="1">
                <a:solidFill>
                  <a:srgbClr val="5B5B5B"/>
                </a:solidFill>
              </a:rPr>
              <a:t>Q3</a:t>
            </a:r>
            <a:r>
              <a:rPr lang="zh-TW" altLang="en-US" sz="3600" b="1">
                <a:solidFill>
                  <a:srgbClr val="5B5B5B"/>
                </a:solidFill>
              </a:rPr>
              <a:t>：參考您所在的縣市、學校或其他場域，您會如何定位您們實施健康促進學校的原則</a:t>
            </a:r>
            <a:r>
              <a:rPr lang="en-US" altLang="zh-TW" sz="3600" b="1">
                <a:solidFill>
                  <a:srgbClr val="5B5B5B"/>
                </a:solidFill>
              </a:rPr>
              <a:t>/</a:t>
            </a:r>
            <a:r>
              <a:rPr lang="zh-TW" altLang="en-US" sz="3600" b="1">
                <a:solidFill>
                  <a:srgbClr val="5B5B5B"/>
                </a:solidFill>
              </a:rPr>
              <a:t>標準？（由上而下⇔由下而上）</a:t>
            </a:r>
          </a:p>
        </p:txBody>
      </p:sp>
      <p:sp>
        <p:nvSpPr>
          <p:cNvPr id="7" name="Rectangle 6">
            <a:extLst>
              <a:ext uri="{FF2B5EF4-FFF2-40B4-BE49-F238E27FC236}">
                <a16:creationId xmlns:a16="http://schemas.microsoft.com/office/drawing/2014/main" id="{27C56BB2-A6DA-4327-BD56-A9B6AF095965}"/>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1300" b="1">
                <a:solidFill>
                  <a:srgbClr val="5B5B5B"/>
                </a:solidFill>
              </a:rPr>
              <a:t>ⓘ</a:t>
            </a:r>
            <a:r>
              <a:rPr lang="en-US" altLang="zh-TW" sz="1400">
                <a:solidFill>
                  <a:srgbClr val="5B5B5B"/>
                </a:solidFill>
              </a:rPr>
              <a:t> Start presenting to display the poll results on this slide.</a:t>
            </a:r>
            <a:endParaRPr lang="zh-TW" altLang="en-US" sz="1400">
              <a:solidFill>
                <a:srgbClr val="5B5B5B"/>
              </a:solidFill>
            </a:endParaRPr>
          </a:p>
        </p:txBody>
      </p:sp>
    </p:spTree>
    <p:custDataLst>
      <p:tags r:id="rId1"/>
    </p:custDataLst>
    <p:extLst>
      <p:ext uri="{BB962C8B-B14F-4D97-AF65-F5344CB8AC3E}">
        <p14:creationId xmlns:p14="http://schemas.microsoft.com/office/powerpoint/2010/main" val="4022759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CC1E72-386F-91E4-6284-4D3FE14616E8}"/>
              </a:ext>
            </a:extLst>
          </p:cNvPr>
          <p:cNvSpPr>
            <a:spLocks noGrp="1"/>
          </p:cNvSpPr>
          <p:nvPr>
            <p:ph type="title"/>
          </p:nvPr>
        </p:nvSpPr>
        <p:spPr>
          <a:xfrm>
            <a:off x="406400" y="-13551"/>
            <a:ext cx="11311467" cy="1325563"/>
          </a:xfrm>
        </p:spPr>
        <p:txBody>
          <a:bodyPr>
            <a:normAutofit/>
          </a:bodyPr>
          <a:lstStyle/>
          <a:p>
            <a:r>
              <a:rPr lang="en-US" altLang="zh-TW" b="1" dirty="0">
                <a:solidFill>
                  <a:srgbClr val="FFFF00"/>
                </a:solidFill>
              </a:rPr>
              <a:t>HPS </a:t>
            </a:r>
            <a:r>
              <a:rPr lang="zh-TW" altLang="en-US" b="1" dirty="0">
                <a:solidFill>
                  <a:srgbClr val="FFFF00"/>
                </a:solidFill>
              </a:rPr>
              <a:t>取向的核心組成部分</a:t>
            </a:r>
            <a:endParaRPr lang="en-GB" b="1" dirty="0">
              <a:solidFill>
                <a:srgbClr val="FFFF00"/>
              </a:solidFill>
            </a:endParaRPr>
          </a:p>
        </p:txBody>
      </p:sp>
      <p:sp>
        <p:nvSpPr>
          <p:cNvPr id="8" name="Espace réservé du contenu 7">
            <a:extLst>
              <a:ext uri="{FF2B5EF4-FFF2-40B4-BE49-F238E27FC236}">
                <a16:creationId xmlns:a16="http://schemas.microsoft.com/office/drawing/2014/main" id="{8BF3BFAC-8057-76C5-B4FA-A76DE962C044}"/>
              </a:ext>
            </a:extLst>
          </p:cNvPr>
          <p:cNvSpPr>
            <a:spLocks noGrp="1"/>
          </p:cNvSpPr>
          <p:nvPr>
            <p:ph idx="1"/>
          </p:nvPr>
        </p:nvSpPr>
        <p:spPr>
          <a:xfrm>
            <a:off x="305462" y="2887895"/>
            <a:ext cx="11303441" cy="3320874"/>
          </a:xfrm>
        </p:spPr>
        <p:txBody>
          <a:bodyPr>
            <a:normAutofit/>
          </a:bodyPr>
          <a:lstStyle/>
          <a:p>
            <a:r>
              <a:rPr lang="zh-TW" altLang="en-US" sz="2600" dirty="0">
                <a:solidFill>
                  <a:schemeClr val="bg1"/>
                </a:solidFill>
              </a:rPr>
              <a:t>導航到光譜的左側意味著實施的介入包主要針對一個核心組成部分，例如，學校的物理環境或後疫情學生和教職員工的心理健康。</a:t>
            </a:r>
          </a:p>
          <a:p>
            <a:r>
              <a:rPr lang="zh-TW" altLang="en-US" sz="2600" dirty="0">
                <a:solidFill>
                  <a:schemeClr val="bg1"/>
                </a:solidFill>
              </a:rPr>
              <a:t>導航到光譜的右側意味著解決多個核心組件。當學校想要處理由於個人和環境決定因素之間複雜的相互作用而導致的高度惡化的健康問題時，這可能很有用。</a:t>
            </a:r>
          </a:p>
        </p:txBody>
      </p:sp>
      <p:pic>
        <p:nvPicPr>
          <p:cNvPr id="9" name="Espace réservé du contenu 4">
            <a:extLst>
              <a:ext uri="{FF2B5EF4-FFF2-40B4-BE49-F238E27FC236}">
                <a16:creationId xmlns:a16="http://schemas.microsoft.com/office/drawing/2014/main" id="{E62E9D04-2F91-1461-8483-B9546BCD91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 y="1845074"/>
            <a:ext cx="11489268" cy="740141"/>
          </a:xfrm>
          <a:prstGeom prst="rect">
            <a:avLst/>
          </a:prstGeom>
        </p:spPr>
      </p:pic>
      <p:sp>
        <p:nvSpPr>
          <p:cNvPr id="5" name="TextBox 4">
            <a:extLst>
              <a:ext uri="{FF2B5EF4-FFF2-40B4-BE49-F238E27FC236}">
                <a16:creationId xmlns:a16="http://schemas.microsoft.com/office/drawing/2014/main" id="{74C12059-14EC-4248-A092-E7C57FD7C874}"/>
              </a:ext>
            </a:extLst>
          </p:cNvPr>
          <p:cNvSpPr txBox="1"/>
          <p:nvPr/>
        </p:nvSpPr>
        <p:spPr>
          <a:xfrm>
            <a:off x="228599" y="1350083"/>
            <a:ext cx="2733836" cy="646331"/>
          </a:xfrm>
          <a:prstGeom prst="rect">
            <a:avLst/>
          </a:prstGeom>
          <a:noFill/>
        </p:spPr>
        <p:txBody>
          <a:bodyPr wrap="square" lIns="0" tIns="0" rIns="0" bIns="0" rtlCol="0" anchor="ctr">
            <a:noAutofit/>
          </a:bodyPr>
          <a:lstStyle/>
          <a:p>
            <a:pPr algn="ctr"/>
            <a:r>
              <a:rPr lang="zh-TW" altLang="en-US" sz="2400" b="1" dirty="0">
                <a:solidFill>
                  <a:schemeClr val="bg1"/>
                </a:solidFill>
              </a:rPr>
              <a:t>處理單一</a:t>
            </a:r>
            <a:r>
              <a:rPr lang="en-US" sz="2400" b="1" dirty="0">
                <a:solidFill>
                  <a:schemeClr val="bg1"/>
                </a:solidFill>
              </a:rPr>
              <a:t>HPS</a:t>
            </a:r>
            <a:r>
              <a:rPr lang="zh-TW" altLang="en-US" sz="2400" b="1" dirty="0">
                <a:solidFill>
                  <a:schemeClr val="bg1"/>
                </a:solidFill>
              </a:rPr>
              <a:t>議題</a:t>
            </a:r>
            <a:endParaRPr lang="en-US" sz="2400" b="1" dirty="0">
              <a:solidFill>
                <a:schemeClr val="bg1"/>
              </a:solidFill>
            </a:endParaRPr>
          </a:p>
        </p:txBody>
      </p:sp>
      <p:sp>
        <p:nvSpPr>
          <p:cNvPr id="6" name="TextBox 5">
            <a:extLst>
              <a:ext uri="{FF2B5EF4-FFF2-40B4-BE49-F238E27FC236}">
                <a16:creationId xmlns:a16="http://schemas.microsoft.com/office/drawing/2014/main" id="{2C9540F5-CCB0-4EEB-8F59-7A1E03AD9803}"/>
              </a:ext>
            </a:extLst>
          </p:cNvPr>
          <p:cNvSpPr txBox="1"/>
          <p:nvPr/>
        </p:nvSpPr>
        <p:spPr>
          <a:xfrm>
            <a:off x="9101777" y="1350083"/>
            <a:ext cx="2616090" cy="646331"/>
          </a:xfrm>
          <a:prstGeom prst="rect">
            <a:avLst/>
          </a:prstGeom>
          <a:noFill/>
        </p:spPr>
        <p:txBody>
          <a:bodyPr wrap="square" lIns="0" tIns="0" rIns="0" bIns="0" rtlCol="0" anchor="ctr">
            <a:noAutofit/>
          </a:bodyPr>
          <a:lstStyle/>
          <a:p>
            <a:pPr algn="ctr"/>
            <a:r>
              <a:rPr lang="zh-TW" altLang="en-US" sz="2400" b="1" dirty="0">
                <a:solidFill>
                  <a:schemeClr val="bg1"/>
                </a:solidFill>
              </a:rPr>
              <a:t>處理多元</a:t>
            </a:r>
            <a:r>
              <a:rPr lang="en-US" sz="2400" b="1" dirty="0">
                <a:solidFill>
                  <a:schemeClr val="bg1"/>
                </a:solidFill>
              </a:rPr>
              <a:t>HPS</a:t>
            </a:r>
            <a:r>
              <a:rPr lang="zh-TW" altLang="en-US" sz="2400" b="1" dirty="0">
                <a:solidFill>
                  <a:schemeClr val="bg1"/>
                </a:solidFill>
              </a:rPr>
              <a:t>議題</a:t>
            </a:r>
            <a:endParaRPr lang="en-US" sz="2400" b="1" dirty="0">
              <a:solidFill>
                <a:schemeClr val="bg1"/>
              </a:solidFill>
            </a:endParaRPr>
          </a:p>
        </p:txBody>
      </p:sp>
    </p:spTree>
    <p:extLst>
      <p:ext uri="{BB962C8B-B14F-4D97-AF65-F5344CB8AC3E}">
        <p14:creationId xmlns:p14="http://schemas.microsoft.com/office/powerpoint/2010/main" val="30474095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406477-63BD-45C0-B2FF-5485BA20EB7F}"/>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E7ACC6C6-CC2D-4617-B819-2C45E185F637}"/>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3E9F30F1-E704-485A-A037-587910E7AC61}"/>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3600" b="1">
                <a:solidFill>
                  <a:srgbClr val="5B5B5B"/>
                </a:solidFill>
              </a:rPr>
              <a:t>Q4</a:t>
            </a:r>
            <a:r>
              <a:rPr lang="zh-TW" altLang="en-US" sz="3600" b="1">
                <a:solidFill>
                  <a:srgbClr val="5B5B5B"/>
                </a:solidFill>
              </a:rPr>
              <a:t>：參考您所在的縣市、學校或其他場域，您會如何定位您們實施健康促進學校的原則</a:t>
            </a:r>
            <a:r>
              <a:rPr lang="en-US" altLang="zh-TW" sz="3600" b="1">
                <a:solidFill>
                  <a:srgbClr val="5B5B5B"/>
                </a:solidFill>
              </a:rPr>
              <a:t>/</a:t>
            </a:r>
            <a:r>
              <a:rPr lang="zh-TW" altLang="en-US" sz="3600" b="1">
                <a:solidFill>
                  <a:srgbClr val="5B5B5B"/>
                </a:solidFill>
              </a:rPr>
              <a:t>標準？（處理單一</a:t>
            </a:r>
            <a:r>
              <a:rPr lang="en-US" altLang="zh-TW" sz="3600" b="1">
                <a:solidFill>
                  <a:srgbClr val="5B5B5B"/>
                </a:solidFill>
              </a:rPr>
              <a:t>HPS</a:t>
            </a:r>
            <a:r>
              <a:rPr lang="zh-TW" altLang="en-US" sz="3600" b="1">
                <a:solidFill>
                  <a:srgbClr val="5B5B5B"/>
                </a:solidFill>
              </a:rPr>
              <a:t>議題⇔處理多元</a:t>
            </a:r>
            <a:r>
              <a:rPr lang="en-US" altLang="zh-TW" sz="3600" b="1">
                <a:solidFill>
                  <a:srgbClr val="5B5B5B"/>
                </a:solidFill>
              </a:rPr>
              <a:t>HPS</a:t>
            </a:r>
            <a:r>
              <a:rPr lang="zh-TW" altLang="en-US" sz="3600" b="1">
                <a:solidFill>
                  <a:srgbClr val="5B5B5B"/>
                </a:solidFill>
              </a:rPr>
              <a:t>議題）</a:t>
            </a:r>
          </a:p>
        </p:txBody>
      </p:sp>
      <p:sp>
        <p:nvSpPr>
          <p:cNvPr id="7" name="Rectangle 6">
            <a:extLst>
              <a:ext uri="{FF2B5EF4-FFF2-40B4-BE49-F238E27FC236}">
                <a16:creationId xmlns:a16="http://schemas.microsoft.com/office/drawing/2014/main" id="{5DF2F4CC-4A83-4BB6-8734-3682BAA3FF95}"/>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1300" b="1">
                <a:solidFill>
                  <a:srgbClr val="5B5B5B"/>
                </a:solidFill>
              </a:rPr>
              <a:t>ⓘ</a:t>
            </a:r>
            <a:r>
              <a:rPr lang="en-US" altLang="zh-TW" sz="1400">
                <a:solidFill>
                  <a:srgbClr val="5B5B5B"/>
                </a:solidFill>
              </a:rPr>
              <a:t> Start presenting to display the poll results on this slide.</a:t>
            </a:r>
            <a:endParaRPr lang="zh-TW" altLang="en-US" sz="1400">
              <a:solidFill>
                <a:srgbClr val="5B5B5B"/>
              </a:solidFill>
            </a:endParaRPr>
          </a:p>
        </p:txBody>
      </p:sp>
    </p:spTree>
    <p:custDataLst>
      <p:tags r:id="rId1"/>
    </p:custDataLst>
    <p:extLst>
      <p:ext uri="{BB962C8B-B14F-4D97-AF65-F5344CB8AC3E}">
        <p14:creationId xmlns:p14="http://schemas.microsoft.com/office/powerpoint/2010/main" val="42842151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5488EC-743C-1F5F-72EB-84234ED2344F}"/>
              </a:ext>
            </a:extLst>
          </p:cNvPr>
          <p:cNvSpPr>
            <a:spLocks noGrp="1"/>
          </p:cNvSpPr>
          <p:nvPr>
            <p:ph type="title"/>
          </p:nvPr>
        </p:nvSpPr>
        <p:spPr>
          <a:xfrm>
            <a:off x="327377" y="365125"/>
            <a:ext cx="11537244" cy="1325563"/>
          </a:xfrm>
        </p:spPr>
        <p:txBody>
          <a:bodyPr>
            <a:normAutofit/>
          </a:bodyPr>
          <a:lstStyle/>
          <a:p>
            <a:r>
              <a:rPr lang="zh-TW" altLang="en-US" b="1" dirty="0">
                <a:solidFill>
                  <a:srgbClr val="FFFF00"/>
                </a:solidFill>
              </a:rPr>
              <a:t>採用 </a:t>
            </a:r>
            <a:r>
              <a:rPr lang="en-US" altLang="zh-TW" b="1" dirty="0">
                <a:solidFill>
                  <a:srgbClr val="FFFF00"/>
                </a:solidFill>
              </a:rPr>
              <a:t>HPS </a:t>
            </a:r>
            <a:r>
              <a:rPr lang="zh-TW" altLang="en-US" b="1" dirty="0">
                <a:solidFill>
                  <a:srgbClr val="FFFF00"/>
                </a:solidFill>
              </a:rPr>
              <a:t>取向現有的或發展新的 </a:t>
            </a:r>
            <a:r>
              <a:rPr lang="en-US" altLang="zh-TW" b="1" dirty="0">
                <a:solidFill>
                  <a:srgbClr val="FFFF00"/>
                </a:solidFill>
              </a:rPr>
              <a:t>HP </a:t>
            </a:r>
            <a:r>
              <a:rPr lang="zh-TW" altLang="en-US" b="1" dirty="0">
                <a:solidFill>
                  <a:srgbClr val="FFFF00"/>
                </a:solidFill>
              </a:rPr>
              <a:t>介入措施</a:t>
            </a:r>
            <a:endParaRPr lang="en-GB" b="1" dirty="0">
              <a:solidFill>
                <a:srgbClr val="FFFF00"/>
              </a:solidFill>
            </a:endParaRPr>
          </a:p>
        </p:txBody>
      </p:sp>
      <p:sp>
        <p:nvSpPr>
          <p:cNvPr id="3" name="Espace réservé du contenu 2">
            <a:extLst>
              <a:ext uri="{FF2B5EF4-FFF2-40B4-BE49-F238E27FC236}">
                <a16:creationId xmlns:a16="http://schemas.microsoft.com/office/drawing/2014/main" id="{7F9F2CD0-BADD-A95B-9D7D-F54E88B8F49B}"/>
              </a:ext>
            </a:extLst>
          </p:cNvPr>
          <p:cNvSpPr>
            <a:spLocks noGrp="1"/>
          </p:cNvSpPr>
          <p:nvPr>
            <p:ph idx="1"/>
          </p:nvPr>
        </p:nvSpPr>
        <p:spPr>
          <a:xfrm>
            <a:off x="553156" y="2995483"/>
            <a:ext cx="11311465" cy="3497392"/>
          </a:xfrm>
        </p:spPr>
        <p:txBody>
          <a:bodyPr>
            <a:normAutofit/>
          </a:bodyPr>
          <a:lstStyle/>
          <a:p>
            <a:r>
              <a:rPr lang="zh-TW" altLang="en-US" sz="2600" dirty="0">
                <a:solidFill>
                  <a:schemeClr val="bg1"/>
                </a:solidFill>
              </a:rPr>
              <a:t>導航到光譜的左側包括採用現有的 </a:t>
            </a:r>
            <a:r>
              <a:rPr lang="en-US" altLang="zh-TW" sz="2600" dirty="0">
                <a:solidFill>
                  <a:schemeClr val="bg1"/>
                </a:solidFill>
              </a:rPr>
              <a:t>HP </a:t>
            </a:r>
            <a:r>
              <a:rPr lang="zh-TW" altLang="en-US" sz="2600" dirty="0">
                <a:solidFill>
                  <a:schemeClr val="bg1"/>
                </a:solidFill>
              </a:rPr>
              <a:t>介入措施和適應新的脈絡。</a:t>
            </a:r>
          </a:p>
          <a:p>
            <a:r>
              <a:rPr lang="zh-TW" altLang="en-US" sz="2600" dirty="0">
                <a:solidFill>
                  <a:schemeClr val="bg1"/>
                </a:solidFill>
              </a:rPr>
              <a:t>導航到光譜的右側包括開發新的 </a:t>
            </a:r>
            <a:r>
              <a:rPr lang="en-US" altLang="zh-TW" sz="2600" dirty="0">
                <a:solidFill>
                  <a:schemeClr val="bg1"/>
                </a:solidFill>
              </a:rPr>
              <a:t>HP </a:t>
            </a:r>
            <a:r>
              <a:rPr lang="zh-TW" altLang="en-US" sz="2600" dirty="0">
                <a:solidFill>
                  <a:schemeClr val="bg1"/>
                </a:solidFill>
              </a:rPr>
              <a:t>介入措施，以適應特定的學校脈絡。 這可能更耗時，但可以創造更針對學校成員的需求和願望以及學校的物質、社會和政治背景的 </a:t>
            </a:r>
            <a:r>
              <a:rPr lang="en-US" altLang="zh-TW" sz="2600" dirty="0">
                <a:solidFill>
                  <a:schemeClr val="bg1"/>
                </a:solidFill>
              </a:rPr>
              <a:t>HP </a:t>
            </a:r>
            <a:r>
              <a:rPr lang="zh-TW" altLang="en-US" sz="2600" dirty="0">
                <a:solidFill>
                  <a:schemeClr val="bg1"/>
                </a:solidFill>
              </a:rPr>
              <a:t>介入方案。</a:t>
            </a:r>
          </a:p>
          <a:p>
            <a:r>
              <a:rPr lang="zh-TW" altLang="en-US" sz="2600" dirty="0">
                <a:solidFill>
                  <a:schemeClr val="bg1"/>
                </a:solidFill>
              </a:rPr>
              <a:t>在這個範圍內的位置通常取決於學校內外的可用資源、時間和支持。</a:t>
            </a:r>
          </a:p>
        </p:txBody>
      </p:sp>
      <p:pic>
        <p:nvPicPr>
          <p:cNvPr id="4" name="Image 3">
            <a:extLst>
              <a:ext uri="{FF2B5EF4-FFF2-40B4-BE49-F238E27FC236}">
                <a16:creationId xmlns:a16="http://schemas.microsoft.com/office/drawing/2014/main" id="{49C85800-F76E-DF97-1F5D-5F55149FD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378" y="2042516"/>
            <a:ext cx="11537244" cy="601139"/>
          </a:xfrm>
          <a:prstGeom prst="rect">
            <a:avLst/>
          </a:prstGeom>
        </p:spPr>
      </p:pic>
      <p:sp>
        <p:nvSpPr>
          <p:cNvPr id="5" name="TextBox 4">
            <a:extLst>
              <a:ext uri="{FF2B5EF4-FFF2-40B4-BE49-F238E27FC236}">
                <a16:creationId xmlns:a16="http://schemas.microsoft.com/office/drawing/2014/main" id="{11F3A30D-7E52-481F-A8D6-C5F715000892}"/>
              </a:ext>
            </a:extLst>
          </p:cNvPr>
          <p:cNvSpPr txBox="1"/>
          <p:nvPr/>
        </p:nvSpPr>
        <p:spPr>
          <a:xfrm>
            <a:off x="327377" y="1543437"/>
            <a:ext cx="3021036" cy="646331"/>
          </a:xfrm>
          <a:prstGeom prst="rect">
            <a:avLst/>
          </a:prstGeom>
          <a:noFill/>
        </p:spPr>
        <p:txBody>
          <a:bodyPr wrap="square" lIns="0" tIns="0" rIns="0" bIns="0" rtlCol="0" anchor="ctr">
            <a:noAutofit/>
          </a:bodyPr>
          <a:lstStyle/>
          <a:p>
            <a:pPr algn="ctr"/>
            <a:r>
              <a:rPr lang="zh-TW" altLang="en-US" sz="2400" b="1" dirty="0">
                <a:solidFill>
                  <a:schemeClr val="bg1"/>
                </a:solidFill>
              </a:rPr>
              <a:t>採用現有的介入方案</a:t>
            </a:r>
            <a:endParaRPr lang="en-US" sz="2400" b="1" dirty="0">
              <a:solidFill>
                <a:schemeClr val="bg1"/>
              </a:solidFill>
            </a:endParaRPr>
          </a:p>
        </p:txBody>
      </p:sp>
      <p:sp>
        <p:nvSpPr>
          <p:cNvPr id="6" name="TextBox 5">
            <a:extLst>
              <a:ext uri="{FF2B5EF4-FFF2-40B4-BE49-F238E27FC236}">
                <a16:creationId xmlns:a16="http://schemas.microsoft.com/office/drawing/2014/main" id="{C98165BE-9B2F-47C3-A9AD-06A0E3454554}"/>
              </a:ext>
            </a:extLst>
          </p:cNvPr>
          <p:cNvSpPr txBox="1"/>
          <p:nvPr/>
        </p:nvSpPr>
        <p:spPr>
          <a:xfrm>
            <a:off x="9252488" y="1543436"/>
            <a:ext cx="2612134" cy="646331"/>
          </a:xfrm>
          <a:prstGeom prst="rect">
            <a:avLst/>
          </a:prstGeom>
          <a:noFill/>
        </p:spPr>
        <p:txBody>
          <a:bodyPr wrap="square" lIns="0" tIns="0" rIns="0" bIns="0" rtlCol="0" anchor="ctr">
            <a:noAutofit/>
          </a:bodyPr>
          <a:lstStyle/>
          <a:p>
            <a:pPr algn="ctr"/>
            <a:r>
              <a:rPr lang="zh-TW" altLang="en-US" sz="2400" b="1" dirty="0">
                <a:solidFill>
                  <a:schemeClr val="bg1"/>
                </a:solidFill>
              </a:rPr>
              <a:t>發展新的介入方案</a:t>
            </a:r>
            <a:endParaRPr lang="en-US" sz="2400" b="1" dirty="0">
              <a:solidFill>
                <a:schemeClr val="bg1"/>
              </a:solidFill>
            </a:endParaRPr>
          </a:p>
        </p:txBody>
      </p:sp>
    </p:spTree>
    <p:extLst>
      <p:ext uri="{BB962C8B-B14F-4D97-AF65-F5344CB8AC3E}">
        <p14:creationId xmlns:p14="http://schemas.microsoft.com/office/powerpoint/2010/main" val="1375732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EBEF23-5F64-1C41-9416-74A282CC3CD6}"/>
              </a:ext>
            </a:extLst>
          </p:cNvPr>
          <p:cNvSpPr>
            <a:spLocks noGrp="1"/>
          </p:cNvSpPr>
          <p:nvPr>
            <p:ph type="title"/>
          </p:nvPr>
        </p:nvSpPr>
        <p:spPr>
          <a:xfrm>
            <a:off x="135172" y="365125"/>
            <a:ext cx="11815638" cy="1325563"/>
          </a:xfrm>
        </p:spPr>
        <p:txBody>
          <a:bodyPr>
            <a:normAutofit/>
          </a:bodyPr>
          <a:lstStyle/>
          <a:p>
            <a:r>
              <a:rPr lang="zh-TW" altLang="en-US" sz="4200" b="1" dirty="0">
                <a:solidFill>
                  <a:srgbClr val="FFFF00"/>
                </a:solidFill>
              </a:rPr>
              <a:t>教育和健康領導者培訓計劃</a:t>
            </a:r>
            <a:endParaRPr lang="en-GB" sz="4200" b="1" dirty="0">
              <a:solidFill>
                <a:srgbClr val="FFFF00"/>
              </a:solidFill>
            </a:endParaRPr>
          </a:p>
        </p:txBody>
      </p:sp>
      <p:sp>
        <p:nvSpPr>
          <p:cNvPr id="3" name="Espace réservé du contenu 2">
            <a:extLst>
              <a:ext uri="{FF2B5EF4-FFF2-40B4-BE49-F238E27FC236}">
                <a16:creationId xmlns:a16="http://schemas.microsoft.com/office/drawing/2014/main" id="{49587FC2-1829-0DDE-F772-FEF04309F371}"/>
              </a:ext>
            </a:extLst>
          </p:cNvPr>
          <p:cNvSpPr>
            <a:spLocks noGrp="1"/>
          </p:cNvSpPr>
          <p:nvPr>
            <p:ph idx="1"/>
          </p:nvPr>
        </p:nvSpPr>
        <p:spPr/>
        <p:txBody>
          <a:bodyPr>
            <a:normAutofit/>
          </a:bodyPr>
          <a:lstStyle/>
          <a:p>
            <a:pPr marL="0" indent="0">
              <a:buNone/>
            </a:pPr>
            <a:r>
              <a:rPr lang="zh-TW" altLang="en-US" sz="3600" dirty="0">
                <a:solidFill>
                  <a:schemeClr val="bg1"/>
                </a:solidFill>
              </a:rPr>
              <a:t>目標</a:t>
            </a:r>
          </a:p>
          <a:p>
            <a:pPr marL="0" indent="0">
              <a:buNone/>
            </a:pPr>
            <a:r>
              <a:rPr lang="zh-TW" altLang="en-US" sz="3600" dirty="0">
                <a:solidFill>
                  <a:schemeClr val="bg1"/>
                </a:solidFill>
              </a:rPr>
              <a:t>學校健康促進培訓計劃的主要目標是促進教育和健康領導者的增能，並進一步促進人們對健康促進的專業化，以建立健康和有韌性的學校。</a:t>
            </a:r>
          </a:p>
          <a:p>
            <a:endParaRPr lang="en-GB" sz="3600" dirty="0">
              <a:solidFill>
                <a:schemeClr val="bg1"/>
              </a:solidFill>
            </a:endParaRPr>
          </a:p>
        </p:txBody>
      </p:sp>
    </p:spTree>
    <p:extLst>
      <p:ext uri="{BB962C8B-B14F-4D97-AF65-F5344CB8AC3E}">
        <p14:creationId xmlns:p14="http://schemas.microsoft.com/office/powerpoint/2010/main" val="37600702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CD2E9-8177-4880-88F4-C553C60BEF5C}"/>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65A92F49-F495-41F4-AC0F-04A1B9B38391}"/>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B1FCC0FB-6CEA-44D4-B58E-36FB999975CD}"/>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3600" b="1">
                <a:solidFill>
                  <a:srgbClr val="5B5B5B"/>
                </a:solidFill>
              </a:rPr>
              <a:t>Q5</a:t>
            </a:r>
            <a:r>
              <a:rPr lang="zh-TW" altLang="en-US" sz="3600" b="1">
                <a:solidFill>
                  <a:srgbClr val="5B5B5B"/>
                </a:solidFill>
              </a:rPr>
              <a:t>：參考您所在的縣市、學校或其他場域，您會如何定位您們實施健康促進學校的原則</a:t>
            </a:r>
            <a:r>
              <a:rPr lang="en-US" altLang="zh-TW" sz="3600" b="1">
                <a:solidFill>
                  <a:srgbClr val="5B5B5B"/>
                </a:solidFill>
              </a:rPr>
              <a:t>/</a:t>
            </a:r>
            <a:r>
              <a:rPr lang="zh-TW" altLang="en-US" sz="3600" b="1">
                <a:solidFill>
                  <a:srgbClr val="5B5B5B"/>
                </a:solidFill>
              </a:rPr>
              <a:t>標準？（採用現有的介入方案⇔發展新的介入方案）</a:t>
            </a:r>
          </a:p>
        </p:txBody>
      </p:sp>
      <p:sp>
        <p:nvSpPr>
          <p:cNvPr id="7" name="Rectangle 6">
            <a:extLst>
              <a:ext uri="{FF2B5EF4-FFF2-40B4-BE49-F238E27FC236}">
                <a16:creationId xmlns:a16="http://schemas.microsoft.com/office/drawing/2014/main" id="{8AEE4CAA-143F-4EC0-B93D-6D0CBBA4A59D}"/>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1300" b="1">
                <a:solidFill>
                  <a:srgbClr val="5B5B5B"/>
                </a:solidFill>
              </a:rPr>
              <a:t>ⓘ</a:t>
            </a:r>
            <a:r>
              <a:rPr lang="en-US" altLang="zh-TW" sz="1400">
                <a:solidFill>
                  <a:srgbClr val="5B5B5B"/>
                </a:solidFill>
              </a:rPr>
              <a:t> Start presenting to display the poll results on this slide.</a:t>
            </a:r>
            <a:endParaRPr lang="zh-TW" altLang="en-US" sz="1400">
              <a:solidFill>
                <a:srgbClr val="5B5B5B"/>
              </a:solidFill>
            </a:endParaRPr>
          </a:p>
        </p:txBody>
      </p:sp>
    </p:spTree>
    <p:custDataLst>
      <p:tags r:id="rId1"/>
    </p:custDataLst>
    <p:extLst>
      <p:ext uri="{BB962C8B-B14F-4D97-AF65-F5344CB8AC3E}">
        <p14:creationId xmlns:p14="http://schemas.microsoft.com/office/powerpoint/2010/main" val="6983596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BA924F-3DA5-457E-3B6F-C90031A5E6C4}"/>
              </a:ext>
            </a:extLst>
          </p:cNvPr>
          <p:cNvSpPr>
            <a:spLocks noGrp="1"/>
          </p:cNvSpPr>
          <p:nvPr>
            <p:ph type="title"/>
          </p:nvPr>
        </p:nvSpPr>
        <p:spPr>
          <a:xfrm>
            <a:off x="838200" y="179696"/>
            <a:ext cx="10515600" cy="1325563"/>
          </a:xfrm>
        </p:spPr>
        <p:txBody>
          <a:bodyPr/>
          <a:lstStyle/>
          <a:p>
            <a:r>
              <a:rPr lang="zh-TW" altLang="en-US" sz="4000" b="1" dirty="0">
                <a:solidFill>
                  <a:srgbClr val="FFFF00"/>
                </a:solidFill>
              </a:rPr>
              <a:t>作為 </a:t>
            </a:r>
            <a:r>
              <a:rPr lang="en-US" altLang="zh-TW" sz="4000" b="1" dirty="0">
                <a:solidFill>
                  <a:srgbClr val="FFFF00"/>
                </a:solidFill>
              </a:rPr>
              <a:t>HPS </a:t>
            </a:r>
            <a:r>
              <a:rPr lang="zh-TW" altLang="en-US" sz="4000" b="1" dirty="0">
                <a:solidFill>
                  <a:srgbClr val="FFFF00"/>
                </a:solidFill>
              </a:rPr>
              <a:t>取向一部分的 </a:t>
            </a:r>
            <a:r>
              <a:rPr lang="en-US" altLang="zh-TW" sz="4000" b="1" dirty="0">
                <a:solidFill>
                  <a:srgbClr val="FFFF00"/>
                </a:solidFill>
              </a:rPr>
              <a:t>HP </a:t>
            </a:r>
            <a:r>
              <a:rPr lang="zh-TW" altLang="en-US" sz="4000" b="1" dirty="0">
                <a:solidFill>
                  <a:srgbClr val="FFFF00"/>
                </a:solidFill>
              </a:rPr>
              <a:t>介入措施的破壞性</a:t>
            </a:r>
            <a:r>
              <a:rPr lang="en-US" altLang="zh-TW" sz="4000" b="1" dirty="0">
                <a:solidFill>
                  <a:srgbClr val="FFFF00"/>
                </a:solidFill>
              </a:rPr>
              <a:t>(</a:t>
            </a:r>
            <a:r>
              <a:rPr lang="zh-TW" altLang="en-US" sz="4000" b="1" dirty="0">
                <a:solidFill>
                  <a:srgbClr val="FFFF00"/>
                </a:solidFill>
              </a:rPr>
              <a:t>創新性</a:t>
            </a:r>
            <a:r>
              <a:rPr lang="en-US" altLang="zh-TW" sz="4000" b="1" dirty="0">
                <a:solidFill>
                  <a:srgbClr val="FFFF00"/>
                </a:solidFill>
              </a:rPr>
              <a:t>)</a:t>
            </a:r>
            <a:endParaRPr lang="en-GB" sz="4000" b="1" dirty="0">
              <a:solidFill>
                <a:srgbClr val="FFFF00"/>
              </a:solidFill>
            </a:endParaRPr>
          </a:p>
        </p:txBody>
      </p:sp>
      <p:sp>
        <p:nvSpPr>
          <p:cNvPr id="3" name="Espace réservé du contenu 2">
            <a:extLst>
              <a:ext uri="{FF2B5EF4-FFF2-40B4-BE49-F238E27FC236}">
                <a16:creationId xmlns:a16="http://schemas.microsoft.com/office/drawing/2014/main" id="{09118F9D-5367-9794-71DB-599C0C19F7D3}"/>
              </a:ext>
            </a:extLst>
          </p:cNvPr>
          <p:cNvSpPr>
            <a:spLocks noGrp="1"/>
          </p:cNvSpPr>
          <p:nvPr>
            <p:ph idx="1"/>
          </p:nvPr>
        </p:nvSpPr>
        <p:spPr>
          <a:xfrm>
            <a:off x="587023" y="2909359"/>
            <a:ext cx="11085688" cy="3274465"/>
          </a:xfrm>
        </p:spPr>
        <p:txBody>
          <a:bodyPr>
            <a:normAutofit/>
          </a:bodyPr>
          <a:lstStyle/>
          <a:p>
            <a:r>
              <a:rPr lang="zh-TW" altLang="en-US" sz="2600" dirty="0">
                <a:solidFill>
                  <a:schemeClr val="bg1"/>
                </a:solidFill>
              </a:rPr>
              <a:t>學校可以決定在學校系統中實施小型鞏固現有的 </a:t>
            </a:r>
            <a:r>
              <a:rPr lang="en-US" altLang="zh-TW" sz="2600" dirty="0">
                <a:solidFill>
                  <a:schemeClr val="bg1"/>
                </a:solidFill>
              </a:rPr>
              <a:t>HP</a:t>
            </a:r>
            <a:r>
              <a:rPr lang="zh-TW" altLang="en-US" sz="2600" dirty="0">
                <a:solidFill>
                  <a:schemeClr val="bg1"/>
                </a:solidFill>
              </a:rPr>
              <a:t>介入措施。 其特點是保持學校的穩定，並儘可能地延續工作方式。</a:t>
            </a:r>
          </a:p>
          <a:p>
            <a:r>
              <a:rPr lang="zh-TW" altLang="en-US" sz="2600" dirty="0">
                <a:solidFill>
                  <a:schemeClr val="bg1"/>
                </a:solidFill>
              </a:rPr>
              <a:t>導航到光譜的右側意味著通過引入大型破壞性創新的 </a:t>
            </a:r>
            <a:r>
              <a:rPr lang="en-US" altLang="zh-TW" sz="2600" dirty="0">
                <a:solidFill>
                  <a:schemeClr val="bg1"/>
                </a:solidFill>
              </a:rPr>
              <a:t>HP</a:t>
            </a:r>
            <a:r>
              <a:rPr lang="zh-TW" altLang="en-US" sz="2600" dirty="0">
                <a:solidFill>
                  <a:schemeClr val="bg1"/>
                </a:solidFill>
              </a:rPr>
              <a:t>介入來創造積極的創新。這些類型的 </a:t>
            </a:r>
            <a:r>
              <a:rPr lang="en-US" altLang="zh-TW" sz="2600" dirty="0">
                <a:solidFill>
                  <a:schemeClr val="bg1"/>
                </a:solidFill>
              </a:rPr>
              <a:t>HP</a:t>
            </a:r>
            <a:r>
              <a:rPr lang="zh-TW" altLang="en-US" sz="2600" dirty="0">
                <a:solidFill>
                  <a:schemeClr val="bg1"/>
                </a:solidFill>
              </a:rPr>
              <a:t>介入可能會觸發學校系統自組織一個新的穩定狀態，其中學校的規範可能會轉變為更多地關注健康和福祉，從而為額外的 </a:t>
            </a:r>
            <a:r>
              <a:rPr lang="en-US" altLang="zh-TW" sz="2600" dirty="0">
                <a:solidFill>
                  <a:schemeClr val="bg1"/>
                </a:solidFill>
              </a:rPr>
              <a:t>HP </a:t>
            </a:r>
            <a:r>
              <a:rPr lang="zh-TW" altLang="en-US" sz="2600" dirty="0">
                <a:solidFill>
                  <a:schemeClr val="bg1"/>
                </a:solidFill>
              </a:rPr>
              <a:t>介入創造動力。</a:t>
            </a:r>
          </a:p>
          <a:p>
            <a:pPr marL="0" indent="0">
              <a:buNone/>
            </a:pPr>
            <a:endParaRPr lang="en-GB" sz="2600" dirty="0">
              <a:solidFill>
                <a:schemeClr val="bg1"/>
              </a:solidFill>
            </a:endParaRPr>
          </a:p>
        </p:txBody>
      </p:sp>
      <p:pic>
        <p:nvPicPr>
          <p:cNvPr id="4" name="Image 3">
            <a:extLst>
              <a:ext uri="{FF2B5EF4-FFF2-40B4-BE49-F238E27FC236}">
                <a16:creationId xmlns:a16="http://schemas.microsoft.com/office/drawing/2014/main" id="{B4E19332-C11B-D910-B58E-758AAAA9B0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45" y="1927755"/>
            <a:ext cx="11085688" cy="608496"/>
          </a:xfrm>
          <a:prstGeom prst="rect">
            <a:avLst/>
          </a:prstGeom>
        </p:spPr>
      </p:pic>
      <p:sp>
        <p:nvSpPr>
          <p:cNvPr id="5" name="TextBox 4">
            <a:extLst>
              <a:ext uri="{FF2B5EF4-FFF2-40B4-BE49-F238E27FC236}">
                <a16:creationId xmlns:a16="http://schemas.microsoft.com/office/drawing/2014/main" id="{85458AC2-B2A3-49D5-9CBC-84D3D86FFAC6}"/>
              </a:ext>
            </a:extLst>
          </p:cNvPr>
          <p:cNvSpPr txBox="1"/>
          <p:nvPr/>
        </p:nvSpPr>
        <p:spPr>
          <a:xfrm>
            <a:off x="383113" y="1418036"/>
            <a:ext cx="2002316" cy="646331"/>
          </a:xfrm>
          <a:prstGeom prst="rect">
            <a:avLst/>
          </a:prstGeom>
          <a:noFill/>
        </p:spPr>
        <p:txBody>
          <a:bodyPr wrap="square" lIns="0" tIns="0" rIns="0" bIns="0" rtlCol="0" anchor="ctr">
            <a:noAutofit/>
          </a:bodyPr>
          <a:lstStyle/>
          <a:p>
            <a:pPr algn="ctr"/>
            <a:r>
              <a:rPr lang="zh-TW" altLang="en-US" sz="2400" b="1" dirty="0">
                <a:solidFill>
                  <a:schemeClr val="bg1"/>
                </a:solidFill>
              </a:rPr>
              <a:t>鞏固現有的</a:t>
            </a:r>
            <a:endParaRPr lang="en-US" sz="2400" b="1" dirty="0">
              <a:solidFill>
                <a:schemeClr val="bg1"/>
              </a:solidFill>
            </a:endParaRPr>
          </a:p>
        </p:txBody>
      </p:sp>
      <p:sp>
        <p:nvSpPr>
          <p:cNvPr id="7" name="TextBox 6">
            <a:extLst>
              <a:ext uri="{FF2B5EF4-FFF2-40B4-BE49-F238E27FC236}">
                <a16:creationId xmlns:a16="http://schemas.microsoft.com/office/drawing/2014/main" id="{5DD35600-CB85-438F-9A19-869A3A482385}"/>
              </a:ext>
            </a:extLst>
          </p:cNvPr>
          <p:cNvSpPr txBox="1"/>
          <p:nvPr/>
        </p:nvSpPr>
        <p:spPr>
          <a:xfrm>
            <a:off x="10002545" y="1418036"/>
            <a:ext cx="2002316" cy="646331"/>
          </a:xfrm>
          <a:prstGeom prst="rect">
            <a:avLst/>
          </a:prstGeom>
          <a:noFill/>
        </p:spPr>
        <p:txBody>
          <a:bodyPr wrap="square" lIns="0" tIns="0" rIns="0" bIns="0" rtlCol="0" anchor="ctr">
            <a:noAutofit/>
          </a:bodyPr>
          <a:lstStyle/>
          <a:p>
            <a:pPr algn="ctr"/>
            <a:r>
              <a:rPr lang="zh-TW" altLang="en-US" sz="2400" b="1" dirty="0">
                <a:solidFill>
                  <a:schemeClr val="bg1"/>
                </a:solidFill>
              </a:rPr>
              <a:t>創新</a:t>
            </a:r>
            <a:endParaRPr lang="en-US" sz="2400" b="1" dirty="0">
              <a:solidFill>
                <a:schemeClr val="bg1"/>
              </a:solidFill>
            </a:endParaRPr>
          </a:p>
        </p:txBody>
      </p:sp>
    </p:spTree>
    <p:extLst>
      <p:ext uri="{BB962C8B-B14F-4D97-AF65-F5344CB8AC3E}">
        <p14:creationId xmlns:p14="http://schemas.microsoft.com/office/powerpoint/2010/main" val="36856078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565C2F-19DF-4A5F-924D-4D7AAD85E3F6}"/>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B55C3F5A-434C-46D8-AA0B-40E7D85957B0}"/>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645DCF8B-7B40-4A9D-8C7B-E627FE46148B}"/>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3600" b="1">
                <a:solidFill>
                  <a:srgbClr val="5B5B5B"/>
                </a:solidFill>
              </a:rPr>
              <a:t>Q6</a:t>
            </a:r>
            <a:r>
              <a:rPr lang="zh-TW" altLang="en-US" sz="3600" b="1">
                <a:solidFill>
                  <a:srgbClr val="5B5B5B"/>
                </a:solidFill>
              </a:rPr>
              <a:t>：參考您所在的縣市、學校或其他場域，您會如何定位您們實施健康促進學校的原則</a:t>
            </a:r>
            <a:r>
              <a:rPr lang="en-US" altLang="zh-TW" sz="3600" b="1">
                <a:solidFill>
                  <a:srgbClr val="5B5B5B"/>
                </a:solidFill>
              </a:rPr>
              <a:t>/</a:t>
            </a:r>
            <a:r>
              <a:rPr lang="zh-TW" altLang="en-US" sz="3600" b="1">
                <a:solidFill>
                  <a:srgbClr val="5B5B5B"/>
                </a:solidFill>
              </a:rPr>
              <a:t>標準？（鞏固現有的⇔創新）</a:t>
            </a:r>
          </a:p>
        </p:txBody>
      </p:sp>
      <p:sp>
        <p:nvSpPr>
          <p:cNvPr id="7" name="Rectangle 6">
            <a:extLst>
              <a:ext uri="{FF2B5EF4-FFF2-40B4-BE49-F238E27FC236}">
                <a16:creationId xmlns:a16="http://schemas.microsoft.com/office/drawing/2014/main" id="{FBC06D79-C83F-4383-94BA-378DCCCE8FFD}"/>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1300" b="1">
                <a:solidFill>
                  <a:srgbClr val="5B5B5B"/>
                </a:solidFill>
              </a:rPr>
              <a:t>ⓘ</a:t>
            </a:r>
            <a:r>
              <a:rPr lang="en-US" altLang="zh-TW" sz="1400">
                <a:solidFill>
                  <a:srgbClr val="5B5B5B"/>
                </a:solidFill>
              </a:rPr>
              <a:t> Start presenting to display the poll results on this slide.</a:t>
            </a:r>
            <a:endParaRPr lang="zh-TW" altLang="en-US" sz="1400">
              <a:solidFill>
                <a:srgbClr val="5B5B5B"/>
              </a:solidFill>
            </a:endParaRPr>
          </a:p>
        </p:txBody>
      </p:sp>
    </p:spTree>
    <p:custDataLst>
      <p:tags r:id="rId1"/>
    </p:custDataLst>
    <p:extLst>
      <p:ext uri="{BB962C8B-B14F-4D97-AF65-F5344CB8AC3E}">
        <p14:creationId xmlns:p14="http://schemas.microsoft.com/office/powerpoint/2010/main" val="42674701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264378"/>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C8FF37-9EFB-44A9-698D-8384F98C31BD}"/>
              </a:ext>
            </a:extLst>
          </p:cNvPr>
          <p:cNvSpPr>
            <a:spLocks noGrp="1"/>
          </p:cNvSpPr>
          <p:nvPr>
            <p:ph type="title"/>
          </p:nvPr>
        </p:nvSpPr>
        <p:spPr>
          <a:xfrm>
            <a:off x="372534" y="163957"/>
            <a:ext cx="11631168" cy="1325563"/>
          </a:xfrm>
        </p:spPr>
        <p:txBody>
          <a:bodyPr>
            <a:normAutofit/>
          </a:bodyPr>
          <a:lstStyle/>
          <a:p>
            <a:r>
              <a:rPr lang="zh-TW" altLang="en-US" sz="4000" b="1" dirty="0">
                <a:solidFill>
                  <a:srgbClr val="FFFF00"/>
                </a:solidFill>
              </a:rPr>
              <a:t>在學校課程中或在核心課程之外實施 </a:t>
            </a:r>
            <a:r>
              <a:rPr lang="en-US" altLang="zh-TW" sz="4000" b="1" dirty="0">
                <a:solidFill>
                  <a:srgbClr val="FFFF00"/>
                </a:solidFill>
              </a:rPr>
              <a:t>HP </a:t>
            </a:r>
            <a:r>
              <a:rPr lang="zh-TW" altLang="en-US" sz="4000" b="1" dirty="0">
                <a:solidFill>
                  <a:srgbClr val="FFFF00"/>
                </a:solidFill>
              </a:rPr>
              <a:t>介入措施</a:t>
            </a:r>
            <a:endParaRPr lang="en-GB" sz="4000" b="1" dirty="0">
              <a:solidFill>
                <a:srgbClr val="FFFF00"/>
              </a:solidFill>
            </a:endParaRPr>
          </a:p>
        </p:txBody>
      </p:sp>
      <p:sp>
        <p:nvSpPr>
          <p:cNvPr id="3" name="Espace réservé du contenu 2">
            <a:extLst>
              <a:ext uri="{FF2B5EF4-FFF2-40B4-BE49-F238E27FC236}">
                <a16:creationId xmlns:a16="http://schemas.microsoft.com/office/drawing/2014/main" id="{5641A281-66E9-DAF0-5997-44C727D6FA69}"/>
              </a:ext>
            </a:extLst>
          </p:cNvPr>
          <p:cNvSpPr>
            <a:spLocks noGrp="1"/>
          </p:cNvSpPr>
          <p:nvPr>
            <p:ph idx="1"/>
          </p:nvPr>
        </p:nvSpPr>
        <p:spPr>
          <a:xfrm>
            <a:off x="838200" y="2833511"/>
            <a:ext cx="10515600" cy="3343452"/>
          </a:xfrm>
        </p:spPr>
        <p:txBody>
          <a:bodyPr>
            <a:normAutofit/>
          </a:bodyPr>
          <a:lstStyle/>
          <a:p>
            <a:r>
              <a:rPr lang="zh-TW" altLang="en-US" dirty="0">
                <a:solidFill>
                  <a:schemeClr val="bg1"/>
                </a:solidFill>
              </a:rPr>
              <a:t>“加上策略”描述了在核心課程義務之外實施 </a:t>
            </a:r>
            <a:r>
              <a:rPr lang="en-US" altLang="zh-TW" dirty="0">
                <a:solidFill>
                  <a:schemeClr val="bg1"/>
                </a:solidFill>
              </a:rPr>
              <a:t>HP </a:t>
            </a:r>
            <a:r>
              <a:rPr lang="zh-TW" altLang="en-US" dirty="0">
                <a:solidFill>
                  <a:schemeClr val="bg1"/>
                </a:solidFill>
              </a:rPr>
              <a:t>介入措施。 這可能不那麼複雜，但學校工作人員通常認為這是他們核心職責的額外任務。</a:t>
            </a:r>
          </a:p>
          <a:p>
            <a:r>
              <a:rPr lang="zh-TW" altLang="en-US" dirty="0">
                <a:solidFill>
                  <a:schemeClr val="bg1"/>
                </a:solidFill>
              </a:rPr>
              <a:t>導航到光譜的右側描述了“加入策略”。 這些類型的 </a:t>
            </a:r>
            <a:r>
              <a:rPr lang="en-US" altLang="zh-TW" dirty="0">
                <a:solidFill>
                  <a:schemeClr val="bg1"/>
                </a:solidFill>
              </a:rPr>
              <a:t>HP </a:t>
            </a:r>
            <a:r>
              <a:rPr lang="zh-TW" altLang="en-US" dirty="0">
                <a:solidFill>
                  <a:schemeClr val="bg1"/>
                </a:solidFill>
              </a:rPr>
              <a:t>介入措施的開發和實施更加複雜，但是它們更有可能成為基於課程的教育活動的一部分，而不會減少核心課程義務的時間。</a:t>
            </a:r>
          </a:p>
        </p:txBody>
      </p:sp>
      <p:pic>
        <p:nvPicPr>
          <p:cNvPr id="4" name="Image 3">
            <a:extLst>
              <a:ext uri="{FF2B5EF4-FFF2-40B4-BE49-F238E27FC236}">
                <a16:creationId xmlns:a16="http://schemas.microsoft.com/office/drawing/2014/main" id="{9F8E112F-8BE2-DD9E-6F5C-821EE1F2DD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534" y="1957394"/>
            <a:ext cx="11209866" cy="584082"/>
          </a:xfrm>
          <a:prstGeom prst="rect">
            <a:avLst/>
          </a:prstGeom>
        </p:spPr>
      </p:pic>
      <p:sp>
        <p:nvSpPr>
          <p:cNvPr id="6" name="TextBox 5">
            <a:extLst>
              <a:ext uri="{FF2B5EF4-FFF2-40B4-BE49-F238E27FC236}">
                <a16:creationId xmlns:a16="http://schemas.microsoft.com/office/drawing/2014/main" id="{343B2518-228C-4083-8855-1C157490A458}"/>
              </a:ext>
            </a:extLst>
          </p:cNvPr>
          <p:cNvSpPr txBox="1"/>
          <p:nvPr/>
        </p:nvSpPr>
        <p:spPr>
          <a:xfrm>
            <a:off x="372534" y="1400292"/>
            <a:ext cx="2002316" cy="646331"/>
          </a:xfrm>
          <a:prstGeom prst="rect">
            <a:avLst/>
          </a:prstGeom>
          <a:noFill/>
        </p:spPr>
        <p:txBody>
          <a:bodyPr wrap="square" lIns="0" tIns="0" rIns="0" bIns="0" rtlCol="0" anchor="ctr">
            <a:noAutofit/>
          </a:bodyPr>
          <a:lstStyle/>
          <a:p>
            <a:pPr algn="ctr"/>
            <a:r>
              <a:rPr lang="zh-TW" altLang="en-US" sz="2400" b="1" dirty="0">
                <a:solidFill>
                  <a:schemeClr val="bg1"/>
                </a:solidFill>
              </a:rPr>
              <a:t>加「上」策略</a:t>
            </a:r>
            <a:endParaRPr lang="en-US" sz="2400" b="1" dirty="0">
              <a:solidFill>
                <a:schemeClr val="bg1"/>
              </a:solidFill>
            </a:endParaRPr>
          </a:p>
        </p:txBody>
      </p:sp>
      <p:sp>
        <p:nvSpPr>
          <p:cNvPr id="7" name="TextBox 6">
            <a:extLst>
              <a:ext uri="{FF2B5EF4-FFF2-40B4-BE49-F238E27FC236}">
                <a16:creationId xmlns:a16="http://schemas.microsoft.com/office/drawing/2014/main" id="{5D742033-21A7-4799-8744-2A96800D6E88}"/>
              </a:ext>
            </a:extLst>
          </p:cNvPr>
          <p:cNvSpPr txBox="1"/>
          <p:nvPr/>
        </p:nvSpPr>
        <p:spPr>
          <a:xfrm>
            <a:off x="9708316" y="1458389"/>
            <a:ext cx="2002316" cy="646331"/>
          </a:xfrm>
          <a:prstGeom prst="rect">
            <a:avLst/>
          </a:prstGeom>
          <a:noFill/>
        </p:spPr>
        <p:txBody>
          <a:bodyPr wrap="square" lIns="0" tIns="0" rIns="0" bIns="0" rtlCol="0" anchor="ctr">
            <a:noAutofit/>
          </a:bodyPr>
          <a:lstStyle/>
          <a:p>
            <a:pPr algn="ctr"/>
            <a:r>
              <a:rPr lang="zh-TW" altLang="en-US" sz="2400" b="1" dirty="0">
                <a:solidFill>
                  <a:schemeClr val="bg1"/>
                </a:solidFill>
              </a:rPr>
              <a:t>加「入」策略</a:t>
            </a:r>
            <a:endParaRPr lang="en-US" sz="2400" b="1" dirty="0">
              <a:solidFill>
                <a:schemeClr val="bg1"/>
              </a:solidFill>
            </a:endParaRPr>
          </a:p>
        </p:txBody>
      </p:sp>
    </p:spTree>
    <p:extLst>
      <p:ext uri="{BB962C8B-B14F-4D97-AF65-F5344CB8AC3E}">
        <p14:creationId xmlns:p14="http://schemas.microsoft.com/office/powerpoint/2010/main" val="4228370261"/>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F51586-AFCC-4935-B651-9A56361C8031}"/>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C9FFF201-EB7D-4EDC-9CBD-673B490D6226}"/>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8DB957E6-BB07-459E-A02B-644C700B31DD}"/>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3600" b="1">
                <a:solidFill>
                  <a:srgbClr val="5B5B5B"/>
                </a:solidFill>
              </a:rPr>
              <a:t>Q7</a:t>
            </a:r>
            <a:r>
              <a:rPr lang="zh-TW" altLang="en-US" sz="3600" b="1">
                <a:solidFill>
                  <a:srgbClr val="5B5B5B"/>
                </a:solidFill>
              </a:rPr>
              <a:t>：參考您所在的縣市、學校或其他場域，您會如何定位您們實施健康促進學校的原則</a:t>
            </a:r>
            <a:r>
              <a:rPr lang="en-US" altLang="zh-TW" sz="3600" b="1">
                <a:solidFill>
                  <a:srgbClr val="5B5B5B"/>
                </a:solidFill>
              </a:rPr>
              <a:t>/</a:t>
            </a:r>
            <a:r>
              <a:rPr lang="zh-TW" altLang="en-US" sz="3600" b="1">
                <a:solidFill>
                  <a:srgbClr val="5B5B5B"/>
                </a:solidFill>
              </a:rPr>
              <a:t>標準？（加「上」策略⇔加「入」策略）</a:t>
            </a:r>
          </a:p>
        </p:txBody>
      </p:sp>
      <p:sp>
        <p:nvSpPr>
          <p:cNvPr id="7" name="Rectangle 6">
            <a:extLst>
              <a:ext uri="{FF2B5EF4-FFF2-40B4-BE49-F238E27FC236}">
                <a16:creationId xmlns:a16="http://schemas.microsoft.com/office/drawing/2014/main" id="{7A54665E-B4A3-46D2-AAA4-3D8FB4BB7A9C}"/>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1300" b="1">
                <a:solidFill>
                  <a:srgbClr val="5B5B5B"/>
                </a:solidFill>
              </a:rPr>
              <a:t>ⓘ</a:t>
            </a:r>
            <a:r>
              <a:rPr lang="en-US" altLang="zh-TW" sz="1400">
                <a:solidFill>
                  <a:srgbClr val="5B5B5B"/>
                </a:solidFill>
              </a:rPr>
              <a:t> Start presenting to display the poll results on this slide.</a:t>
            </a:r>
            <a:endParaRPr lang="zh-TW" altLang="en-US" sz="1400">
              <a:solidFill>
                <a:srgbClr val="5B5B5B"/>
              </a:solidFill>
            </a:endParaRPr>
          </a:p>
        </p:txBody>
      </p:sp>
    </p:spTree>
    <p:custDataLst>
      <p:tags r:id="rId1"/>
    </p:custDataLst>
    <p:extLst>
      <p:ext uri="{BB962C8B-B14F-4D97-AF65-F5344CB8AC3E}">
        <p14:creationId xmlns:p14="http://schemas.microsoft.com/office/powerpoint/2010/main" val="12101206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2D16145-1191-4F4C-92EB-D7DAE0423A6B}"/>
              </a:ext>
            </a:extLst>
          </p:cNvPr>
          <p:cNvSpPr txBox="1"/>
          <p:nvPr/>
        </p:nvSpPr>
        <p:spPr>
          <a:xfrm>
            <a:off x="5041968" y="223823"/>
            <a:ext cx="7264332" cy="1562741"/>
          </a:xfrm>
          <a:prstGeom prst="rect">
            <a:avLst/>
          </a:prstGeom>
        </p:spPr>
        <p:txBody>
          <a:bodyPr vert="horz" lIns="91440" tIns="45720" rIns="91440" bIns="45720" rtlCol="0" anchor="b">
            <a:normAutofit/>
          </a:bodyPr>
          <a:lstStyle/>
          <a:p>
            <a:pPr lvl="0">
              <a:defRPr/>
            </a:pPr>
            <a:r>
              <a:rPr lang="zh-TW" altLang="en-US" sz="8000" dirty="0">
                <a:solidFill>
                  <a:srgbClr val="FFFF00"/>
                </a:solidFill>
                <a:latin typeface="Candara" panose="020E0502030303020204" pitchFamily="34" charset="0"/>
              </a:rPr>
              <a:t>結論</a:t>
            </a:r>
            <a:endParaRPr kumimoji="0" lang="en-GB" sz="8000" b="0" i="0" u="none" strike="noStrike" kern="1200" cap="none" spc="0" normalizeH="0" baseline="0" noProof="0" dirty="0">
              <a:ln>
                <a:noFill/>
              </a:ln>
              <a:solidFill>
                <a:srgbClr val="FFFF00"/>
              </a:solidFill>
              <a:effectLst/>
              <a:uLnTx/>
              <a:uFillTx/>
              <a:latin typeface="Candara" panose="020E0502030303020204" pitchFamily="34" charset="0"/>
              <a:ea typeface="+mn-ea"/>
              <a:cs typeface="+mn-cs"/>
            </a:endParaRPr>
          </a:p>
        </p:txBody>
      </p:sp>
      <p:pic>
        <p:nvPicPr>
          <p:cNvPr id="3" name="Image 2">
            <a:extLst>
              <a:ext uri="{FF2B5EF4-FFF2-40B4-BE49-F238E27FC236}">
                <a16:creationId xmlns:a16="http://schemas.microsoft.com/office/drawing/2014/main" id="{18343CC6-8E25-2642-92A4-CC68DDAD93A7}"/>
              </a:ext>
            </a:extLst>
          </p:cNvPr>
          <p:cNvPicPr>
            <a:picLocks noChangeAspect="1"/>
          </p:cNvPicPr>
          <p:nvPr/>
        </p:nvPicPr>
        <p:blipFill rotWithShape="1">
          <a:blip r:embed="rId2">
            <a:extLst>
              <a:ext uri="{28A0092B-C50C-407E-A947-70E740481C1C}">
                <a14:useLocalDpi xmlns:a14="http://schemas.microsoft.com/office/drawing/2010/main" val="0"/>
              </a:ext>
            </a:extLst>
          </a:blip>
          <a:srcRect l="14876" r="10969" b="1"/>
          <a:stretch/>
        </p:blipFill>
        <p:spPr>
          <a:xfrm>
            <a:off x="387300" y="188518"/>
            <a:ext cx="3606344" cy="2482494"/>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4" name="ZoneTexte 3">
            <a:extLst>
              <a:ext uri="{FF2B5EF4-FFF2-40B4-BE49-F238E27FC236}">
                <a16:creationId xmlns:a16="http://schemas.microsoft.com/office/drawing/2014/main" id="{8B55B1ED-DD7A-A74E-AE41-B7BD36D77613}"/>
              </a:ext>
            </a:extLst>
          </p:cNvPr>
          <p:cNvSpPr txBox="1"/>
          <p:nvPr/>
        </p:nvSpPr>
        <p:spPr>
          <a:xfrm>
            <a:off x="775442" y="3044724"/>
            <a:ext cx="11252234" cy="3108543"/>
          </a:xfrm>
          <a:prstGeom prst="rect">
            <a:avLst/>
          </a:prstGeom>
          <a:noFill/>
        </p:spPr>
        <p:txBody>
          <a:bodyPr wrap="square" rtlCol="0">
            <a:spAutoFit/>
          </a:bodyPr>
          <a:lstStyle/>
          <a:p>
            <a:pPr marL="457200" indent="-457200">
              <a:buFont typeface="Arial" panose="020B0604020202020204" pitchFamily="34" charset="0"/>
              <a:buChar char="•"/>
            </a:pPr>
            <a:r>
              <a:rPr lang="zh-TW" altLang="en-US" sz="2800" dirty="0">
                <a:solidFill>
                  <a:schemeClr val="bg1"/>
                </a:solidFill>
              </a:rPr>
              <a:t>使每所學校成為健康和有韌性生活的基礎是改善促進健康的日常實踐。</a:t>
            </a:r>
          </a:p>
          <a:p>
            <a:pPr marL="457200" indent="-457200">
              <a:buFont typeface="Arial" panose="020B0604020202020204" pitchFamily="34" charset="0"/>
              <a:buChar char="•"/>
            </a:pPr>
            <a:r>
              <a:rPr lang="zh-TW" altLang="en-US" sz="2800" dirty="0">
                <a:solidFill>
                  <a:schemeClr val="bg1"/>
                </a:solidFill>
              </a:rPr>
              <a:t>在各種教育的脈絡下，挑戰是讓教育專業人士參與，並支持他們發展對學生健康決定因素產生正向影響的管理和教學實踐。</a:t>
            </a:r>
          </a:p>
          <a:p>
            <a:pPr marL="457200" indent="-457200">
              <a:buFont typeface="Arial" panose="020B0604020202020204" pitchFamily="34" charset="0"/>
              <a:buChar char="•"/>
            </a:pPr>
            <a:r>
              <a:rPr lang="zh-TW" altLang="en-US" sz="2800" dirty="0">
                <a:solidFill>
                  <a:schemeClr val="bg1"/>
                </a:solidFill>
              </a:rPr>
              <a:t>衛生</a:t>
            </a:r>
            <a:r>
              <a:rPr lang="en-US" altLang="zh-TW" sz="2800" dirty="0">
                <a:solidFill>
                  <a:schemeClr val="bg1"/>
                </a:solidFill>
              </a:rPr>
              <a:t>/</a:t>
            </a:r>
            <a:r>
              <a:rPr lang="zh-TW" altLang="en-US" sz="2800" dirty="0">
                <a:solidFill>
                  <a:schemeClr val="bg1"/>
                </a:solidFill>
              </a:rPr>
              <a:t>健康專業人員可以將自己定位為結構變革的催化劑，因為他們有很多機會倡議和參與跨部門實施學校系統的改革和創新，以促進所有學生的健康。</a:t>
            </a:r>
          </a:p>
        </p:txBody>
      </p:sp>
    </p:spTree>
    <p:extLst>
      <p:ext uri="{BB962C8B-B14F-4D97-AF65-F5344CB8AC3E}">
        <p14:creationId xmlns:p14="http://schemas.microsoft.com/office/powerpoint/2010/main" val="20657754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6541BC37-AF1B-1C1A-FB53-CBB2E04B0B23}"/>
              </a:ext>
            </a:extLst>
          </p:cNvPr>
          <p:cNvSpPr txBox="1">
            <a:spLocks/>
          </p:cNvSpPr>
          <p:nvPr/>
        </p:nvSpPr>
        <p:spPr>
          <a:xfrm>
            <a:off x="1546164" y="-153824"/>
            <a:ext cx="8444502" cy="4874149"/>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br>
              <a:rPr kumimoji="0" lang="fr-FR" sz="5300" b="1" i="1" u="none" strike="noStrike" kern="1200" cap="none" spc="0" normalizeH="0" baseline="0" noProof="0" dirty="0">
                <a:ln>
                  <a:noFill/>
                </a:ln>
                <a:solidFill>
                  <a:srgbClr val="FFFF00"/>
                </a:solidFill>
                <a:effectLst/>
                <a:uLnTx/>
                <a:uFillTx/>
                <a:latin typeface="Calibri Light" panose="020F0302020204030204"/>
                <a:ea typeface="+mj-ea"/>
                <a:cs typeface="+mj-cs"/>
              </a:rPr>
            </a:br>
            <a:br>
              <a:rPr kumimoji="0" lang="fr-FR" sz="6000" b="1" i="0" u="none" strike="noStrike" kern="1200" cap="none" spc="0" normalizeH="0" baseline="0" noProof="0" dirty="0">
                <a:ln>
                  <a:noFill/>
                </a:ln>
                <a:solidFill>
                  <a:sysClr val="window" lastClr="FFFFFF"/>
                </a:solidFill>
                <a:effectLst/>
                <a:uLnTx/>
                <a:uFillTx/>
                <a:latin typeface="Calibri Light" panose="020F0302020204030204"/>
                <a:ea typeface="+mj-ea"/>
                <a:cs typeface="+mj-cs"/>
              </a:rPr>
            </a:br>
            <a:r>
              <a:rPr lang="zh-TW" altLang="en-US" b="1" dirty="0">
                <a:solidFill>
                  <a:sysClr val="window" lastClr="FFFFFF"/>
                </a:solidFill>
                <a:latin typeface="Calibri Light" panose="020F0302020204030204"/>
              </a:rPr>
              <a:t>在後疫情時代建立健康和韌性學校的關鍵因素</a:t>
            </a:r>
            <a:endParaRPr kumimoji="0" lang="en-US" sz="4800" b="1" i="0" u="none" strike="noStrike" kern="1200" cap="none" spc="0" normalizeH="0" baseline="0" noProof="0" dirty="0">
              <a:ln>
                <a:noFill/>
              </a:ln>
              <a:solidFill>
                <a:sysClr val="window" lastClr="FFFFFF"/>
              </a:solidFill>
              <a:effectLst/>
              <a:uLnTx/>
              <a:uFillTx/>
              <a:latin typeface="Candara" panose="020E0502030303020204" pitchFamily="34" charset="0"/>
              <a:ea typeface="+mj-ea"/>
              <a:cs typeface="+mj-cs"/>
            </a:endParaRPr>
          </a:p>
        </p:txBody>
      </p:sp>
      <p:sp>
        <p:nvSpPr>
          <p:cNvPr id="7" name="Subtitle 10">
            <a:extLst>
              <a:ext uri="{FF2B5EF4-FFF2-40B4-BE49-F238E27FC236}">
                <a16:creationId xmlns:a16="http://schemas.microsoft.com/office/drawing/2014/main" id="{34C1B5A1-28D0-967E-1448-CD7D40A37DC9}"/>
              </a:ext>
            </a:extLst>
          </p:cNvPr>
          <p:cNvSpPr txBox="1">
            <a:spLocks/>
          </p:cNvSpPr>
          <p:nvPr/>
        </p:nvSpPr>
        <p:spPr>
          <a:xfrm>
            <a:off x="1363851" y="5325167"/>
            <a:ext cx="9298983" cy="124611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defRPr/>
            </a:pPr>
            <a:r>
              <a:rPr lang="en-US" b="1" dirty="0">
                <a:solidFill>
                  <a:srgbClr val="ED7D31"/>
                </a:solidFill>
                <a:latin typeface="Calibri" panose="020F0502020204030204"/>
              </a:rPr>
              <a:t>Didier Jourdan</a:t>
            </a:r>
            <a:r>
              <a:rPr lang="zh-TW" altLang="en-US" b="1" dirty="0">
                <a:solidFill>
                  <a:srgbClr val="ED7D31"/>
                </a:solidFill>
                <a:latin typeface="Calibri" panose="020F0502020204030204"/>
              </a:rPr>
              <a:t>教授</a:t>
            </a:r>
            <a:endParaRPr lang="en-US" altLang="zh-TW" b="1" dirty="0">
              <a:solidFill>
                <a:srgbClr val="ED7D31"/>
              </a:solidFill>
              <a:latin typeface="Calibri" panose="020F0502020204030204"/>
            </a:endParaRPr>
          </a:p>
          <a:p>
            <a:pPr lvl="0">
              <a:defRPr/>
            </a:pPr>
            <a:r>
              <a:rPr lang="zh-TW" altLang="en-US" b="1" dirty="0">
                <a:solidFill>
                  <a:srgbClr val="ED7D31"/>
                </a:solidFill>
                <a:latin typeface="Calibri" panose="020F0502020204030204"/>
              </a:rPr>
              <a:t>法國克萊蒙奧弗涅大學 </a:t>
            </a:r>
            <a:r>
              <a:rPr lang="en-US" altLang="zh-TW" b="1" dirty="0">
                <a:solidFill>
                  <a:srgbClr val="ED7D31"/>
                </a:solidFill>
                <a:latin typeface="Calibri" panose="020F0502020204030204"/>
              </a:rPr>
              <a:t>(</a:t>
            </a:r>
            <a:r>
              <a:rPr lang="en-US" b="1" dirty="0">
                <a:solidFill>
                  <a:srgbClr val="ED7D31"/>
                </a:solidFill>
                <a:latin typeface="Calibri" panose="020F0502020204030204"/>
              </a:rPr>
              <a:t>University of Clermont-Auvergne, France)</a:t>
            </a:r>
            <a:endParaRPr kumimoji="0" lang="en-US" b="1"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9" name="ZoneTexte 8">
            <a:extLst>
              <a:ext uri="{FF2B5EF4-FFF2-40B4-BE49-F238E27FC236}">
                <a16:creationId xmlns:a16="http://schemas.microsoft.com/office/drawing/2014/main" id="{64937FA3-352A-2CEA-DC7C-5C218906C764}"/>
              </a:ext>
            </a:extLst>
          </p:cNvPr>
          <p:cNvSpPr txBox="1"/>
          <p:nvPr/>
        </p:nvSpPr>
        <p:spPr>
          <a:xfrm>
            <a:off x="2878667" y="4362773"/>
            <a:ext cx="6096000" cy="523220"/>
          </a:xfrm>
          <a:prstGeom prst="rect">
            <a:avLst/>
          </a:prstGeom>
          <a:noFill/>
        </p:spPr>
        <p:txBody>
          <a:bodyPr wrap="square">
            <a:spAutoFit/>
          </a:bodyPr>
          <a:lstStyle/>
          <a:p>
            <a:pPr algn="ctr"/>
            <a:r>
              <a:rPr lang="zh-TW" altLang="en-US" sz="2800" b="1" i="1" dirty="0">
                <a:solidFill>
                  <a:srgbClr val="FFFF00"/>
                </a:solidFill>
              </a:rPr>
              <a:t>防止失去的十年</a:t>
            </a:r>
            <a:endParaRPr lang="en-GB" sz="2800" dirty="0">
              <a:solidFill>
                <a:srgbClr val="FFFF00"/>
              </a:solidFill>
            </a:endParaRPr>
          </a:p>
        </p:txBody>
      </p:sp>
    </p:spTree>
    <p:extLst>
      <p:ext uri="{BB962C8B-B14F-4D97-AF65-F5344CB8AC3E}">
        <p14:creationId xmlns:p14="http://schemas.microsoft.com/office/powerpoint/2010/main" val="1920170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EBEF23-5F64-1C41-9416-74A282CC3CD6}"/>
              </a:ext>
            </a:extLst>
          </p:cNvPr>
          <p:cNvSpPr>
            <a:spLocks noGrp="1"/>
          </p:cNvSpPr>
          <p:nvPr>
            <p:ph type="title"/>
          </p:nvPr>
        </p:nvSpPr>
        <p:spPr>
          <a:xfrm>
            <a:off x="135172" y="365125"/>
            <a:ext cx="11815638" cy="1325563"/>
          </a:xfrm>
        </p:spPr>
        <p:txBody>
          <a:bodyPr>
            <a:normAutofit/>
          </a:bodyPr>
          <a:lstStyle/>
          <a:p>
            <a:r>
              <a:rPr lang="zh-TW" altLang="en-US" sz="4200" b="1" dirty="0">
                <a:solidFill>
                  <a:srgbClr val="FFFF00"/>
                </a:solidFill>
              </a:rPr>
              <a:t>教育和健康領導者培訓計劃</a:t>
            </a:r>
            <a:endParaRPr lang="en-GB" sz="4200" b="1" dirty="0">
              <a:solidFill>
                <a:srgbClr val="FFFF00"/>
              </a:solidFill>
            </a:endParaRPr>
          </a:p>
        </p:txBody>
      </p:sp>
      <p:sp>
        <p:nvSpPr>
          <p:cNvPr id="3" name="Espace réservé du contenu 2">
            <a:extLst>
              <a:ext uri="{FF2B5EF4-FFF2-40B4-BE49-F238E27FC236}">
                <a16:creationId xmlns:a16="http://schemas.microsoft.com/office/drawing/2014/main" id="{49587FC2-1829-0DDE-F772-FEF04309F371}"/>
              </a:ext>
            </a:extLst>
          </p:cNvPr>
          <p:cNvSpPr>
            <a:spLocks noGrp="1"/>
          </p:cNvSpPr>
          <p:nvPr>
            <p:ph idx="1"/>
          </p:nvPr>
        </p:nvSpPr>
        <p:spPr/>
        <p:txBody>
          <a:bodyPr>
            <a:normAutofit/>
          </a:bodyPr>
          <a:lstStyle/>
          <a:p>
            <a:pPr marL="0" indent="0">
              <a:buNone/>
            </a:pPr>
            <a:r>
              <a:rPr lang="zh-TW" altLang="en-US" sz="3600" dirty="0">
                <a:solidFill>
                  <a:schemeClr val="bg1"/>
                </a:solidFill>
              </a:rPr>
              <a:t>三場線上培訓：</a:t>
            </a:r>
          </a:p>
          <a:p>
            <a:pPr marL="0" indent="0">
              <a:buNone/>
            </a:pPr>
            <a:r>
              <a:rPr lang="en-US" altLang="zh-TW" sz="3600" dirty="0">
                <a:solidFill>
                  <a:schemeClr val="bg1"/>
                </a:solidFill>
              </a:rPr>
              <a:t>• 10 </a:t>
            </a:r>
            <a:r>
              <a:rPr lang="zh-TW" altLang="en-US" sz="3600" dirty="0">
                <a:solidFill>
                  <a:schemeClr val="bg1"/>
                </a:solidFill>
              </a:rPr>
              <a:t>月 </a:t>
            </a:r>
            <a:r>
              <a:rPr lang="en-US" altLang="zh-TW" sz="3600" dirty="0">
                <a:solidFill>
                  <a:schemeClr val="bg1"/>
                </a:solidFill>
              </a:rPr>
              <a:t>20 </a:t>
            </a:r>
            <a:r>
              <a:rPr lang="zh-TW" altLang="en-US" sz="3600" dirty="0">
                <a:solidFill>
                  <a:schemeClr val="bg1"/>
                </a:solidFill>
              </a:rPr>
              <a:t>日星期四，</a:t>
            </a:r>
            <a:r>
              <a:rPr lang="en-US" altLang="zh-TW" sz="3600" dirty="0">
                <a:solidFill>
                  <a:schemeClr val="bg1"/>
                </a:solidFill>
              </a:rPr>
              <a:t>14:00 </a:t>
            </a:r>
            <a:r>
              <a:rPr lang="zh-TW" altLang="en-US" sz="3600" dirty="0">
                <a:solidFill>
                  <a:schemeClr val="bg1"/>
                </a:solidFill>
              </a:rPr>
              <a:t>至</a:t>
            </a:r>
            <a:r>
              <a:rPr lang="en-US" altLang="zh-TW" sz="3600" dirty="0">
                <a:solidFill>
                  <a:schemeClr val="bg1"/>
                </a:solidFill>
              </a:rPr>
              <a:t>16:00</a:t>
            </a:r>
            <a:r>
              <a:rPr lang="zh-TW" altLang="en-US" sz="3600" dirty="0">
                <a:solidFill>
                  <a:schemeClr val="bg1"/>
                </a:solidFill>
              </a:rPr>
              <a:t>，</a:t>
            </a:r>
            <a:r>
              <a:rPr lang="en-US" altLang="zh-TW" sz="3600" dirty="0" err="1">
                <a:solidFill>
                  <a:schemeClr val="bg1"/>
                </a:solidFill>
              </a:rPr>
              <a:t>Webex</a:t>
            </a:r>
            <a:r>
              <a:rPr lang="en-US" altLang="zh-TW" sz="3600" dirty="0">
                <a:solidFill>
                  <a:schemeClr val="bg1"/>
                </a:solidFill>
              </a:rPr>
              <a:t> </a:t>
            </a:r>
            <a:r>
              <a:rPr lang="zh-TW" altLang="en-US" sz="3600" dirty="0">
                <a:solidFill>
                  <a:schemeClr val="bg1"/>
                </a:solidFill>
              </a:rPr>
              <a:t>和 </a:t>
            </a:r>
            <a:r>
              <a:rPr lang="en-US" altLang="zh-TW" sz="3600" dirty="0">
                <a:solidFill>
                  <a:schemeClr val="bg1"/>
                </a:solidFill>
              </a:rPr>
              <a:t>NTNU </a:t>
            </a:r>
            <a:r>
              <a:rPr lang="zh-TW" altLang="en-US" sz="3600" dirty="0">
                <a:solidFill>
                  <a:schemeClr val="bg1"/>
                </a:solidFill>
              </a:rPr>
              <a:t>現場</a:t>
            </a:r>
          </a:p>
          <a:p>
            <a:pPr marL="0" indent="0">
              <a:buNone/>
            </a:pPr>
            <a:r>
              <a:rPr lang="en-US" altLang="zh-TW" sz="3600" dirty="0">
                <a:solidFill>
                  <a:schemeClr val="bg1"/>
                </a:solidFill>
              </a:rPr>
              <a:t>• 10 </a:t>
            </a:r>
            <a:r>
              <a:rPr lang="zh-TW" altLang="en-US" sz="3600" dirty="0">
                <a:solidFill>
                  <a:schemeClr val="bg1"/>
                </a:solidFill>
              </a:rPr>
              <a:t>月 </a:t>
            </a:r>
            <a:r>
              <a:rPr lang="en-US" altLang="zh-TW" sz="3600" dirty="0">
                <a:solidFill>
                  <a:schemeClr val="bg1"/>
                </a:solidFill>
              </a:rPr>
              <a:t>21 </a:t>
            </a:r>
            <a:r>
              <a:rPr lang="zh-TW" altLang="en-US" sz="3600" dirty="0">
                <a:solidFill>
                  <a:schemeClr val="bg1"/>
                </a:solidFill>
              </a:rPr>
              <a:t>日星期五，</a:t>
            </a:r>
            <a:r>
              <a:rPr lang="en-US" altLang="zh-TW" sz="3600" dirty="0">
                <a:solidFill>
                  <a:schemeClr val="bg1"/>
                </a:solidFill>
              </a:rPr>
              <a:t>14:00 </a:t>
            </a:r>
            <a:r>
              <a:rPr lang="zh-TW" altLang="en-US" sz="3600" dirty="0">
                <a:solidFill>
                  <a:schemeClr val="bg1"/>
                </a:solidFill>
              </a:rPr>
              <a:t>至</a:t>
            </a:r>
            <a:r>
              <a:rPr lang="en-US" altLang="zh-TW" sz="3600" dirty="0">
                <a:solidFill>
                  <a:schemeClr val="bg1"/>
                </a:solidFill>
              </a:rPr>
              <a:t>16:00 </a:t>
            </a:r>
            <a:r>
              <a:rPr lang="zh-TW" altLang="en-US" sz="3600" dirty="0">
                <a:solidFill>
                  <a:schemeClr val="bg1"/>
                </a:solidFill>
              </a:rPr>
              <a:t>，</a:t>
            </a:r>
            <a:r>
              <a:rPr lang="en-US" altLang="zh-TW" sz="3600" dirty="0" err="1">
                <a:solidFill>
                  <a:schemeClr val="bg1"/>
                </a:solidFill>
              </a:rPr>
              <a:t>Webex</a:t>
            </a:r>
            <a:r>
              <a:rPr lang="en-US" altLang="zh-TW" sz="3600" dirty="0">
                <a:solidFill>
                  <a:schemeClr val="bg1"/>
                </a:solidFill>
              </a:rPr>
              <a:t> </a:t>
            </a:r>
            <a:r>
              <a:rPr lang="zh-TW" altLang="en-US" sz="3600" dirty="0">
                <a:solidFill>
                  <a:schemeClr val="bg1"/>
                </a:solidFill>
              </a:rPr>
              <a:t>和 </a:t>
            </a:r>
            <a:r>
              <a:rPr lang="en-US" altLang="zh-TW" sz="3600" dirty="0">
                <a:solidFill>
                  <a:schemeClr val="bg1"/>
                </a:solidFill>
              </a:rPr>
              <a:t>FJU </a:t>
            </a:r>
            <a:r>
              <a:rPr lang="zh-TW" altLang="en-US" sz="3600" dirty="0">
                <a:solidFill>
                  <a:schemeClr val="bg1"/>
                </a:solidFill>
              </a:rPr>
              <a:t>現場</a:t>
            </a:r>
          </a:p>
          <a:p>
            <a:pPr marL="0" indent="0">
              <a:buNone/>
            </a:pPr>
            <a:r>
              <a:rPr lang="en-US" altLang="zh-TW" sz="3600" dirty="0">
                <a:solidFill>
                  <a:schemeClr val="bg1"/>
                </a:solidFill>
              </a:rPr>
              <a:t>• 11 </a:t>
            </a:r>
            <a:r>
              <a:rPr lang="zh-TW" altLang="en-US" sz="3600" dirty="0">
                <a:solidFill>
                  <a:schemeClr val="bg1"/>
                </a:solidFill>
              </a:rPr>
              <a:t>月 </a:t>
            </a:r>
            <a:r>
              <a:rPr lang="en-US" altLang="zh-TW" sz="3600" dirty="0">
                <a:solidFill>
                  <a:schemeClr val="bg1"/>
                </a:solidFill>
              </a:rPr>
              <a:t>1 </a:t>
            </a:r>
            <a:r>
              <a:rPr lang="zh-TW" altLang="en-US" sz="3600" dirty="0">
                <a:solidFill>
                  <a:schemeClr val="bg1"/>
                </a:solidFill>
              </a:rPr>
              <a:t>日星期二，</a:t>
            </a:r>
            <a:r>
              <a:rPr lang="en-US" altLang="zh-TW" sz="3600" dirty="0">
                <a:solidFill>
                  <a:schemeClr val="bg1"/>
                </a:solidFill>
              </a:rPr>
              <a:t>13:30</a:t>
            </a:r>
            <a:r>
              <a:rPr lang="zh-TW" altLang="en-US" sz="3600" dirty="0">
                <a:solidFill>
                  <a:schemeClr val="bg1"/>
                </a:solidFill>
              </a:rPr>
              <a:t>至</a:t>
            </a:r>
            <a:r>
              <a:rPr lang="en-US" altLang="zh-TW" sz="3600" dirty="0">
                <a:solidFill>
                  <a:schemeClr val="bg1"/>
                </a:solidFill>
              </a:rPr>
              <a:t>14:00</a:t>
            </a:r>
            <a:r>
              <a:rPr lang="zh-TW" altLang="en-US" sz="3600" dirty="0">
                <a:solidFill>
                  <a:schemeClr val="bg1"/>
                </a:solidFill>
              </a:rPr>
              <a:t>，</a:t>
            </a:r>
            <a:r>
              <a:rPr lang="en-US" altLang="zh-TW" sz="3600" dirty="0" err="1">
                <a:solidFill>
                  <a:schemeClr val="bg1"/>
                </a:solidFill>
              </a:rPr>
              <a:t>Webex</a:t>
            </a:r>
            <a:r>
              <a:rPr lang="zh-TW" altLang="en-US" dirty="0">
                <a:solidFill>
                  <a:schemeClr val="bg1"/>
                </a:solidFill>
              </a:rPr>
              <a:t>（備註：對於參與政策設計的 </a:t>
            </a:r>
            <a:r>
              <a:rPr lang="en-US" altLang="zh-TW" dirty="0">
                <a:solidFill>
                  <a:schemeClr val="bg1"/>
                </a:solidFill>
              </a:rPr>
              <a:t>4 </a:t>
            </a:r>
            <a:r>
              <a:rPr lang="zh-TW" altLang="en-US" dirty="0">
                <a:solidFill>
                  <a:schemeClr val="bg1"/>
                </a:solidFill>
              </a:rPr>
              <a:t>個縣市人員，現場會議將在 </a:t>
            </a:r>
            <a:r>
              <a:rPr lang="en-US" altLang="zh-TW" dirty="0">
                <a:solidFill>
                  <a:schemeClr val="bg1"/>
                </a:solidFill>
              </a:rPr>
              <a:t>13:20 </a:t>
            </a:r>
            <a:r>
              <a:rPr lang="zh-TW" altLang="en-US" dirty="0">
                <a:solidFill>
                  <a:schemeClr val="bg1"/>
                </a:solidFill>
              </a:rPr>
              <a:t>至 </a:t>
            </a:r>
            <a:r>
              <a:rPr lang="en-US" altLang="zh-TW" dirty="0">
                <a:solidFill>
                  <a:schemeClr val="bg1"/>
                </a:solidFill>
              </a:rPr>
              <a:t>16:00 </a:t>
            </a:r>
            <a:r>
              <a:rPr lang="zh-TW" altLang="en-US" dirty="0">
                <a:solidFill>
                  <a:schemeClr val="bg1"/>
                </a:solidFill>
              </a:rPr>
              <a:t>舉行）</a:t>
            </a:r>
            <a:endParaRPr lang="zh-TW" altLang="en-US" sz="3600" dirty="0">
              <a:solidFill>
                <a:schemeClr val="bg1"/>
              </a:solidFill>
            </a:endParaRPr>
          </a:p>
        </p:txBody>
      </p:sp>
    </p:spTree>
    <p:extLst>
      <p:ext uri="{BB962C8B-B14F-4D97-AF65-F5344CB8AC3E}">
        <p14:creationId xmlns:p14="http://schemas.microsoft.com/office/powerpoint/2010/main" val="647864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EBEF23-5F64-1C41-9416-74A282CC3CD6}"/>
              </a:ext>
            </a:extLst>
          </p:cNvPr>
          <p:cNvSpPr>
            <a:spLocks noGrp="1"/>
          </p:cNvSpPr>
          <p:nvPr>
            <p:ph type="title"/>
          </p:nvPr>
        </p:nvSpPr>
        <p:spPr>
          <a:xfrm>
            <a:off x="135172" y="365125"/>
            <a:ext cx="11815638" cy="1325563"/>
          </a:xfrm>
        </p:spPr>
        <p:txBody>
          <a:bodyPr>
            <a:normAutofit/>
          </a:bodyPr>
          <a:lstStyle/>
          <a:p>
            <a:r>
              <a:rPr lang="zh-TW" altLang="en-US" sz="4200" b="1" dirty="0">
                <a:solidFill>
                  <a:srgbClr val="FFFF00"/>
                </a:solidFill>
              </a:rPr>
              <a:t>教育和健康領導者培訓計劃</a:t>
            </a:r>
            <a:endParaRPr lang="en-GB" sz="4200" b="1" dirty="0">
              <a:solidFill>
                <a:srgbClr val="FFFF00"/>
              </a:solidFill>
            </a:endParaRPr>
          </a:p>
        </p:txBody>
      </p:sp>
      <p:sp>
        <p:nvSpPr>
          <p:cNvPr id="3" name="Espace réservé du contenu 2">
            <a:extLst>
              <a:ext uri="{FF2B5EF4-FFF2-40B4-BE49-F238E27FC236}">
                <a16:creationId xmlns:a16="http://schemas.microsoft.com/office/drawing/2014/main" id="{49587FC2-1829-0DDE-F772-FEF04309F371}"/>
              </a:ext>
            </a:extLst>
          </p:cNvPr>
          <p:cNvSpPr>
            <a:spLocks noGrp="1"/>
          </p:cNvSpPr>
          <p:nvPr>
            <p:ph idx="1"/>
          </p:nvPr>
        </p:nvSpPr>
        <p:spPr>
          <a:xfrm>
            <a:off x="785191" y="1626843"/>
            <a:ext cx="10515600" cy="4351338"/>
          </a:xfrm>
        </p:spPr>
        <p:txBody>
          <a:bodyPr>
            <a:normAutofit/>
          </a:bodyPr>
          <a:lstStyle/>
          <a:p>
            <a:pPr marL="0" indent="0">
              <a:buNone/>
            </a:pPr>
            <a:endParaRPr lang="en-GB" sz="3600" dirty="0">
              <a:solidFill>
                <a:schemeClr val="bg1"/>
              </a:solidFill>
            </a:endParaRPr>
          </a:p>
          <a:p>
            <a:pPr marL="0" indent="0">
              <a:buNone/>
            </a:pPr>
            <a:r>
              <a:rPr lang="zh-TW" altLang="en-US" sz="3600" dirty="0">
                <a:solidFill>
                  <a:schemeClr val="bg1"/>
                </a:solidFill>
              </a:rPr>
              <a:t>所有與會者都可以在雲端上下載相關文件</a:t>
            </a:r>
          </a:p>
          <a:p>
            <a:pPr marL="0" indent="0">
              <a:buNone/>
            </a:pPr>
            <a:r>
              <a:rPr lang="zh-TW" altLang="en-US" sz="3600" dirty="0">
                <a:solidFill>
                  <a:schemeClr val="bg1"/>
                </a:solidFill>
              </a:rPr>
              <a:t>邀請所有與會者透過</a:t>
            </a:r>
            <a:r>
              <a:rPr lang="en-US" altLang="zh-TW" sz="3600" dirty="0" err="1">
                <a:solidFill>
                  <a:schemeClr val="bg1"/>
                </a:solidFill>
              </a:rPr>
              <a:t>Slido</a:t>
            </a:r>
            <a:r>
              <a:rPr lang="zh-TW" altLang="en-US" sz="3600" dirty="0">
                <a:solidFill>
                  <a:schemeClr val="bg1"/>
                </a:solidFill>
              </a:rPr>
              <a:t>參與即時互動</a:t>
            </a:r>
          </a:p>
        </p:txBody>
      </p:sp>
      <p:pic>
        <p:nvPicPr>
          <p:cNvPr id="6" name="Image 4">
            <a:extLst>
              <a:ext uri="{FF2B5EF4-FFF2-40B4-BE49-F238E27FC236}">
                <a16:creationId xmlns:a16="http://schemas.microsoft.com/office/drawing/2014/main" id="{DF22A27F-70BC-4A9A-B271-4DF9F8E947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4065" y="3783638"/>
            <a:ext cx="1968500" cy="1905000"/>
          </a:xfrm>
          <a:prstGeom prst="rect">
            <a:avLst/>
          </a:prstGeom>
        </p:spPr>
      </p:pic>
      <p:sp>
        <p:nvSpPr>
          <p:cNvPr id="7" name="ZoneTexte 8">
            <a:extLst>
              <a:ext uri="{FF2B5EF4-FFF2-40B4-BE49-F238E27FC236}">
                <a16:creationId xmlns:a16="http://schemas.microsoft.com/office/drawing/2014/main" id="{0AEF8840-84FB-4EAA-8026-A1BB9AACC61E}"/>
              </a:ext>
            </a:extLst>
          </p:cNvPr>
          <p:cNvSpPr txBox="1"/>
          <p:nvPr/>
        </p:nvSpPr>
        <p:spPr>
          <a:xfrm>
            <a:off x="7349258" y="5978181"/>
            <a:ext cx="395153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FFC000"/>
                </a:solidFill>
                <a:effectLst/>
                <a:uLnTx/>
                <a:uFillTx/>
                <a:latin typeface="微軟正黑體" panose="020B0604030504040204" pitchFamily="34" charset="-120"/>
                <a:ea typeface="微軟正黑體" panose="020B0604030504040204" pitchFamily="34" charset="-120"/>
                <a:hlinkClick r:id="rId3">
                  <a:extLst>
                    <a:ext uri="{A12FA001-AC4F-418D-AE19-62706E023703}">
                      <ahyp:hlinkClr xmlns:ahyp="http://schemas.microsoft.com/office/drawing/2018/hyperlinkcolor" val="tx"/>
                    </a:ext>
                  </a:extLst>
                </a:hlinkClick>
              </a:rPr>
              <a:t>https://bit.ly/resilient-schools</a:t>
            </a:r>
            <a:endParaRPr kumimoji="0" lang="fr-FR" sz="2000" b="0" i="0" u="none" strike="noStrike" kern="1200" cap="none" spc="0" normalizeH="0" baseline="0" noProof="0" dirty="0">
              <a:ln>
                <a:noFill/>
              </a:ln>
              <a:solidFill>
                <a:srgbClr val="FFC000"/>
              </a:solidFill>
              <a:effectLst/>
              <a:uLnTx/>
              <a:uFillTx/>
              <a:latin typeface="微軟正黑體" panose="020B0604030504040204" pitchFamily="34" charset="-120"/>
              <a:ea typeface="微軟正黑體" panose="020B0604030504040204" pitchFamily="34" charset="-120"/>
            </a:endParaRPr>
          </a:p>
          <a:p>
            <a:pPr lvl="0" algn="ctr">
              <a:defRPr/>
            </a:pPr>
            <a:r>
              <a:rPr lang="zh-TW" altLang="en-US" sz="2000" dirty="0">
                <a:solidFill>
                  <a:schemeClr val="bg1"/>
                </a:solidFill>
                <a:latin typeface="微軟正黑體" panose="020B0604030504040204" pitchFamily="34" charset="-120"/>
              </a:rPr>
              <a:t>雲端文件的</a:t>
            </a:r>
            <a:r>
              <a:rPr lang="en-US" altLang="zh-TW" sz="2000" dirty="0">
                <a:solidFill>
                  <a:schemeClr val="bg1"/>
                </a:solidFill>
                <a:latin typeface="微軟正黑體" panose="020B0604030504040204" pitchFamily="34" charset="-120"/>
              </a:rPr>
              <a:t>QR code</a:t>
            </a:r>
            <a:r>
              <a:rPr lang="zh-TW" altLang="en-US" sz="2000" dirty="0">
                <a:solidFill>
                  <a:schemeClr val="bg1"/>
                </a:solidFill>
                <a:latin typeface="微軟正黑體" panose="020B0604030504040204" pitchFamily="34" charset="-120"/>
              </a:rPr>
              <a:t>和連結</a:t>
            </a:r>
            <a:endParaRPr kumimoji="0" lang="en-GB" sz="2000" b="0"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8" name="Rectangle 7">
            <a:extLst>
              <a:ext uri="{FF2B5EF4-FFF2-40B4-BE49-F238E27FC236}">
                <a16:creationId xmlns:a16="http://schemas.microsoft.com/office/drawing/2014/main" id="{FD1E045E-2CDD-4CD7-B778-FC9DF40A2C8C}"/>
              </a:ext>
            </a:extLst>
          </p:cNvPr>
          <p:cNvSpPr/>
          <p:nvPr/>
        </p:nvSpPr>
        <p:spPr>
          <a:xfrm>
            <a:off x="874871" y="5978181"/>
            <a:ext cx="5562741" cy="707886"/>
          </a:xfrm>
          <a:prstGeom prst="rect">
            <a:avLst/>
          </a:prstGeom>
        </p:spPr>
        <p:txBody>
          <a:bodyPr wrap="none">
            <a:spAutoFit/>
          </a:bodyPr>
          <a:lstStyle/>
          <a:p>
            <a:pPr algn="ctr"/>
            <a:r>
              <a:rPr lang="en-US" altLang="zh-TW" sz="2000" dirty="0">
                <a:solidFill>
                  <a:srgbClr val="FFC000"/>
                </a:solidFill>
                <a:latin typeface="微軟正黑體" panose="020B0604030504040204" pitchFamily="34" charset="-120"/>
                <a:hlinkClick r:id="rId4">
                  <a:extLst>
                    <a:ext uri="{A12FA001-AC4F-418D-AE19-62706E023703}">
                      <ahyp:hlinkClr xmlns:ahyp="http://schemas.microsoft.com/office/drawing/2018/hyperlinkcolor" val="tx"/>
                    </a:ext>
                  </a:extLst>
                </a:hlinkClick>
              </a:rPr>
              <a:t>https://slido.com</a:t>
            </a:r>
            <a:r>
              <a:rPr lang="en-US" altLang="zh-TW" sz="2000" dirty="0">
                <a:solidFill>
                  <a:srgbClr val="FFC000"/>
                </a:solidFill>
                <a:latin typeface="微軟正黑體" panose="020B0604030504040204" pitchFamily="34" charset="-120"/>
              </a:rPr>
              <a:t>  (</a:t>
            </a:r>
            <a:r>
              <a:rPr lang="zh-TW" altLang="en-US" sz="2000" dirty="0">
                <a:solidFill>
                  <a:srgbClr val="FFC000"/>
                </a:solidFill>
                <a:latin typeface="微軟正黑體" panose="020B0604030504040204" pitchFamily="34" charset="-120"/>
              </a:rPr>
              <a:t>請輸入編號：</a:t>
            </a:r>
            <a:r>
              <a:rPr lang="en-US" altLang="zh-TW" sz="2000" dirty="0">
                <a:solidFill>
                  <a:srgbClr val="FFC000"/>
                </a:solidFill>
                <a:latin typeface="微軟正黑體" panose="020B0604030504040204" pitchFamily="34" charset="-120"/>
              </a:rPr>
              <a:t>2540480)</a:t>
            </a:r>
          </a:p>
          <a:p>
            <a:r>
              <a:rPr lang="en-US" altLang="zh-TW" sz="2000" dirty="0">
                <a:solidFill>
                  <a:schemeClr val="bg1"/>
                </a:solidFill>
              </a:rPr>
              <a:t>                       </a:t>
            </a:r>
            <a:r>
              <a:rPr lang="en-US" altLang="zh-TW" sz="2000" dirty="0" err="1">
                <a:solidFill>
                  <a:schemeClr val="bg1"/>
                </a:solidFill>
              </a:rPr>
              <a:t>Slido</a:t>
            </a:r>
            <a:r>
              <a:rPr lang="en-US" altLang="zh-TW" sz="2000" dirty="0">
                <a:solidFill>
                  <a:schemeClr val="bg1"/>
                </a:solidFill>
              </a:rPr>
              <a:t> </a:t>
            </a:r>
            <a:r>
              <a:rPr lang="zh-TW" altLang="en-US" sz="2000" dirty="0">
                <a:solidFill>
                  <a:schemeClr val="bg1"/>
                </a:solidFill>
              </a:rPr>
              <a:t>的</a:t>
            </a:r>
            <a:r>
              <a:rPr lang="en-US" altLang="zh-TW" sz="2000" dirty="0">
                <a:solidFill>
                  <a:schemeClr val="bg1"/>
                </a:solidFill>
              </a:rPr>
              <a:t>QR code</a:t>
            </a:r>
            <a:r>
              <a:rPr lang="zh-TW" altLang="en-US" sz="2000" dirty="0">
                <a:solidFill>
                  <a:schemeClr val="bg1"/>
                </a:solidFill>
              </a:rPr>
              <a:t>和連結</a:t>
            </a:r>
          </a:p>
        </p:txBody>
      </p:sp>
      <p:pic>
        <p:nvPicPr>
          <p:cNvPr id="9" name="Picture 8">
            <a:extLst>
              <a:ext uri="{FF2B5EF4-FFF2-40B4-BE49-F238E27FC236}">
                <a16:creationId xmlns:a16="http://schemas.microsoft.com/office/drawing/2014/main" id="{1021C3A4-56ED-401B-848C-E0CCF091C1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2906" y="3983901"/>
            <a:ext cx="1891645" cy="1891645"/>
          </a:xfrm>
          <a:prstGeom prst="rect">
            <a:avLst/>
          </a:prstGeom>
        </p:spPr>
      </p:pic>
    </p:spTree>
    <p:extLst>
      <p:ext uri="{BB962C8B-B14F-4D97-AF65-F5344CB8AC3E}">
        <p14:creationId xmlns:p14="http://schemas.microsoft.com/office/powerpoint/2010/main" val="4015576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394" y="178023"/>
            <a:ext cx="10515600" cy="1325563"/>
          </a:xfrm>
        </p:spPr>
        <p:txBody>
          <a:bodyPr>
            <a:normAutofit fontScale="90000"/>
          </a:bodyPr>
          <a:lstStyle/>
          <a:p>
            <a:r>
              <a:rPr lang="zh-TW" altLang="en-US" sz="5400" b="1" dirty="0">
                <a:solidFill>
                  <a:schemeClr val="accent4"/>
                </a:solidFill>
              </a:rPr>
              <a:t>在後疫情時代建立健康和韌性學校的關鍵因素</a:t>
            </a:r>
            <a:endParaRPr lang="en-GB" sz="4800" b="1" dirty="0">
              <a:solidFill>
                <a:schemeClr val="accent4"/>
              </a:solidFill>
            </a:endParaRPr>
          </a:p>
        </p:txBody>
      </p:sp>
      <p:sp>
        <p:nvSpPr>
          <p:cNvPr id="7" name="ZoneTexte 6">
            <a:extLst>
              <a:ext uri="{FF2B5EF4-FFF2-40B4-BE49-F238E27FC236}">
                <a16:creationId xmlns:a16="http://schemas.microsoft.com/office/drawing/2014/main" id="{9BA09076-80CB-234B-A074-470944FA4380}"/>
              </a:ext>
            </a:extLst>
          </p:cNvPr>
          <p:cNvSpPr txBox="1"/>
          <p:nvPr/>
        </p:nvSpPr>
        <p:spPr>
          <a:xfrm>
            <a:off x="3597526" y="1970143"/>
            <a:ext cx="8594474" cy="2554545"/>
          </a:xfrm>
          <a:prstGeom prst="rect">
            <a:avLst/>
          </a:prstGeom>
          <a:noFill/>
        </p:spPr>
        <p:txBody>
          <a:bodyPr wrap="square" rtlCol="0">
            <a:spAutoFit/>
          </a:bodyPr>
          <a:lstStyle/>
          <a:p>
            <a:pPr marL="514350" indent="-514350">
              <a:buFont typeface="+mj-lt"/>
              <a:buAutoNum type="arabicPeriod"/>
            </a:pPr>
            <a:r>
              <a:rPr lang="en-US" altLang="zh-TW" sz="3200" dirty="0" err="1">
                <a:solidFill>
                  <a:schemeClr val="bg1"/>
                </a:solidFill>
                <a:latin typeface="Candara" panose="020E0502030303020204" pitchFamily="34" charset="0"/>
              </a:rPr>
              <a:t>Covid</a:t>
            </a:r>
            <a:r>
              <a:rPr lang="en-US" altLang="zh-TW" sz="3200" dirty="0">
                <a:solidFill>
                  <a:schemeClr val="bg1"/>
                </a:solidFill>
                <a:latin typeface="Candara" panose="020E0502030303020204" pitchFamily="34" charset="0"/>
              </a:rPr>
              <a:t> </a:t>
            </a:r>
            <a:r>
              <a:rPr lang="zh-TW" altLang="en-US" sz="3200" dirty="0">
                <a:solidFill>
                  <a:schemeClr val="bg1"/>
                </a:solidFill>
                <a:latin typeface="Candara" panose="020E0502030303020204" pitchFamily="34" charset="0"/>
              </a:rPr>
              <a:t>危機對兒童和青少年的多面向影響</a:t>
            </a:r>
          </a:p>
          <a:p>
            <a:pPr marL="514350" indent="-514350">
              <a:buFont typeface="+mj-lt"/>
              <a:buAutoNum type="arabicPeriod"/>
            </a:pPr>
            <a:r>
              <a:rPr lang="zh-TW" altLang="en-US" sz="3200" dirty="0">
                <a:solidFill>
                  <a:schemeClr val="bg1"/>
                </a:solidFill>
                <a:latin typeface="Candara" panose="020E0502030303020204" pitchFamily="34" charset="0"/>
              </a:rPr>
              <a:t>不平等的擴大</a:t>
            </a:r>
          </a:p>
          <a:p>
            <a:pPr marL="514350" indent="-514350">
              <a:buFont typeface="+mj-lt"/>
              <a:buAutoNum type="arabicPeriod"/>
            </a:pPr>
            <a:r>
              <a:rPr lang="zh-TW" altLang="en-US" sz="3200" dirty="0">
                <a:solidFill>
                  <a:schemeClr val="bg1"/>
                </a:solidFill>
                <a:latin typeface="Candara" panose="020E0502030303020204" pitchFamily="34" charset="0"/>
              </a:rPr>
              <a:t>後疫情時代心理健康促進的核心作用</a:t>
            </a:r>
          </a:p>
          <a:p>
            <a:pPr marL="514350" indent="-514350">
              <a:buFont typeface="+mj-lt"/>
              <a:buAutoNum type="arabicPeriod"/>
            </a:pPr>
            <a:r>
              <a:rPr lang="en-US" altLang="zh-TW" sz="3200" dirty="0">
                <a:solidFill>
                  <a:schemeClr val="bg1"/>
                </a:solidFill>
                <a:latin typeface="Candara" panose="020E0502030303020204" pitchFamily="34" charset="0"/>
              </a:rPr>
              <a:t>HPS </a:t>
            </a:r>
            <a:r>
              <a:rPr lang="zh-TW" altLang="en-US" sz="3200" dirty="0">
                <a:solidFill>
                  <a:schemeClr val="bg1"/>
                </a:solidFill>
                <a:latin typeface="Candara" panose="020E0502030303020204" pitchFamily="34" charset="0"/>
              </a:rPr>
              <a:t>取向的基本原則</a:t>
            </a:r>
          </a:p>
          <a:p>
            <a:pPr marL="514350" indent="-514350">
              <a:buFont typeface="+mj-lt"/>
              <a:buAutoNum type="arabicPeriod"/>
            </a:pPr>
            <a:r>
              <a:rPr lang="zh-TW" altLang="en-US" sz="3200" dirty="0">
                <a:solidFill>
                  <a:schemeClr val="bg1"/>
                </a:solidFill>
                <a:latin typeface="Candara" panose="020E0502030303020204" pitchFamily="34" charset="0"/>
              </a:rPr>
              <a:t>在</a:t>
            </a:r>
            <a:r>
              <a:rPr lang="zh-TW" altLang="en-US" sz="3200" u="sng" dirty="0">
                <a:solidFill>
                  <a:schemeClr val="bg1"/>
                </a:solidFill>
                <a:latin typeface="Candara" panose="020E0502030303020204" pitchFamily="34" charset="0"/>
              </a:rPr>
              <a:t>現實生活</a:t>
            </a:r>
            <a:r>
              <a:rPr lang="zh-TW" altLang="en-US" sz="3200" dirty="0">
                <a:solidFill>
                  <a:schemeClr val="bg1"/>
                </a:solidFill>
                <a:latin typeface="Candara" panose="020E0502030303020204" pitchFamily="34" charset="0"/>
              </a:rPr>
              <a:t>中轉化</a:t>
            </a:r>
            <a:r>
              <a:rPr lang="en-US" altLang="zh-TW" sz="3200" dirty="0">
                <a:solidFill>
                  <a:schemeClr val="bg1"/>
                </a:solidFill>
                <a:latin typeface="Candara" panose="020E0502030303020204" pitchFamily="34" charset="0"/>
              </a:rPr>
              <a:t>HPS</a:t>
            </a:r>
            <a:r>
              <a:rPr lang="zh-TW" altLang="en-US" sz="3200" dirty="0">
                <a:solidFill>
                  <a:schemeClr val="bg1"/>
                </a:solidFill>
                <a:latin typeface="Candara" panose="020E0502030303020204" pitchFamily="34" charset="0"/>
              </a:rPr>
              <a:t>原則的五個關鍵問題</a:t>
            </a:r>
          </a:p>
        </p:txBody>
      </p:sp>
      <p:pic>
        <p:nvPicPr>
          <p:cNvPr id="3" name="Image 2">
            <a:extLst>
              <a:ext uri="{FF2B5EF4-FFF2-40B4-BE49-F238E27FC236}">
                <a16:creationId xmlns:a16="http://schemas.microsoft.com/office/drawing/2014/main" id="{FF61BAB0-9423-32EF-919B-259B4628E351}"/>
              </a:ext>
            </a:extLst>
          </p:cNvPr>
          <p:cNvPicPr>
            <a:picLocks noChangeAspect="1"/>
          </p:cNvPicPr>
          <p:nvPr/>
        </p:nvPicPr>
        <p:blipFill rotWithShape="1">
          <a:blip r:embed="rId2">
            <a:extLst>
              <a:ext uri="{28A0092B-C50C-407E-A947-70E740481C1C}">
                <a14:useLocalDpi xmlns:a14="http://schemas.microsoft.com/office/drawing/2010/main" val="0"/>
              </a:ext>
            </a:extLst>
          </a:blip>
          <a:srcRect l="14876" r="10969" b="1"/>
          <a:stretch/>
        </p:blipFill>
        <p:spPr>
          <a:xfrm>
            <a:off x="0" y="1503586"/>
            <a:ext cx="3606344" cy="2482494"/>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effectLst>
            <a:softEdge rad="343984"/>
          </a:effectLst>
        </p:spPr>
      </p:pic>
    </p:spTree>
    <p:extLst>
      <p:ext uri="{BB962C8B-B14F-4D97-AF65-F5344CB8AC3E}">
        <p14:creationId xmlns:p14="http://schemas.microsoft.com/office/powerpoint/2010/main" val="175338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394" y="178023"/>
            <a:ext cx="10515600" cy="1325563"/>
          </a:xfrm>
        </p:spPr>
        <p:txBody>
          <a:bodyPr>
            <a:normAutofit fontScale="90000"/>
          </a:bodyPr>
          <a:lstStyle/>
          <a:p>
            <a:r>
              <a:rPr lang="zh-TW" altLang="en-US" sz="5400" b="1" dirty="0">
                <a:solidFill>
                  <a:schemeClr val="accent4"/>
                </a:solidFill>
              </a:rPr>
              <a:t>在後疫情時代建立健康和韌性學校的關鍵因素</a:t>
            </a:r>
            <a:endParaRPr lang="en-GB" sz="4800" b="1" dirty="0">
              <a:solidFill>
                <a:schemeClr val="accent4"/>
              </a:solidFill>
            </a:endParaRPr>
          </a:p>
        </p:txBody>
      </p:sp>
      <p:sp>
        <p:nvSpPr>
          <p:cNvPr id="7" name="ZoneTexte 6">
            <a:extLst>
              <a:ext uri="{FF2B5EF4-FFF2-40B4-BE49-F238E27FC236}">
                <a16:creationId xmlns:a16="http://schemas.microsoft.com/office/drawing/2014/main" id="{9BA09076-80CB-234B-A074-470944FA4380}"/>
              </a:ext>
            </a:extLst>
          </p:cNvPr>
          <p:cNvSpPr txBox="1"/>
          <p:nvPr/>
        </p:nvSpPr>
        <p:spPr>
          <a:xfrm>
            <a:off x="3597526" y="1970143"/>
            <a:ext cx="8594474" cy="2554545"/>
          </a:xfrm>
          <a:prstGeom prst="rect">
            <a:avLst/>
          </a:prstGeom>
          <a:noFill/>
        </p:spPr>
        <p:txBody>
          <a:bodyPr wrap="square" rtlCol="0">
            <a:spAutoFit/>
          </a:bodyPr>
          <a:lstStyle/>
          <a:p>
            <a:pPr marL="514350" indent="-514350">
              <a:buFont typeface="+mj-lt"/>
              <a:buAutoNum type="arabicPeriod"/>
            </a:pPr>
            <a:r>
              <a:rPr lang="en-US" altLang="zh-TW" sz="3200" b="1" dirty="0" err="1">
                <a:solidFill>
                  <a:srgbClr val="FFFF00"/>
                </a:solidFill>
                <a:latin typeface="Candara" panose="020E0502030303020204" pitchFamily="34" charset="0"/>
              </a:rPr>
              <a:t>Covid</a:t>
            </a:r>
            <a:r>
              <a:rPr lang="en-US" altLang="zh-TW" sz="3200" b="1" dirty="0">
                <a:solidFill>
                  <a:srgbClr val="FFFF00"/>
                </a:solidFill>
                <a:latin typeface="Candara" panose="020E0502030303020204" pitchFamily="34" charset="0"/>
              </a:rPr>
              <a:t> </a:t>
            </a:r>
            <a:r>
              <a:rPr lang="zh-TW" altLang="en-US" sz="3200" b="1" dirty="0">
                <a:solidFill>
                  <a:srgbClr val="FFFF00"/>
                </a:solidFill>
                <a:latin typeface="Candara" panose="020E0502030303020204" pitchFamily="34" charset="0"/>
              </a:rPr>
              <a:t>危機對兒童和青少年的多面向影響</a:t>
            </a:r>
          </a:p>
          <a:p>
            <a:pPr marL="514350" indent="-514350">
              <a:buFont typeface="+mj-lt"/>
              <a:buAutoNum type="arabicPeriod"/>
            </a:pPr>
            <a:r>
              <a:rPr lang="zh-TW" altLang="en-US" sz="3200" dirty="0">
                <a:solidFill>
                  <a:schemeClr val="bg1"/>
                </a:solidFill>
                <a:latin typeface="Candara" panose="020E0502030303020204" pitchFamily="34" charset="0"/>
              </a:rPr>
              <a:t>不平等的擴大</a:t>
            </a:r>
          </a:p>
          <a:p>
            <a:pPr marL="514350" indent="-514350">
              <a:buFont typeface="+mj-lt"/>
              <a:buAutoNum type="arabicPeriod"/>
            </a:pPr>
            <a:r>
              <a:rPr lang="zh-TW" altLang="en-US" sz="3200" dirty="0">
                <a:solidFill>
                  <a:schemeClr val="bg1"/>
                </a:solidFill>
                <a:latin typeface="Candara" panose="020E0502030303020204" pitchFamily="34" charset="0"/>
              </a:rPr>
              <a:t>後疫情時代心理健康促進的核心作用</a:t>
            </a:r>
          </a:p>
          <a:p>
            <a:pPr marL="514350" indent="-514350">
              <a:buFont typeface="+mj-lt"/>
              <a:buAutoNum type="arabicPeriod"/>
            </a:pPr>
            <a:r>
              <a:rPr lang="en-US" altLang="zh-TW" sz="3200" dirty="0">
                <a:solidFill>
                  <a:schemeClr val="bg1"/>
                </a:solidFill>
                <a:latin typeface="Candara" panose="020E0502030303020204" pitchFamily="34" charset="0"/>
              </a:rPr>
              <a:t>HPS </a:t>
            </a:r>
            <a:r>
              <a:rPr lang="zh-TW" altLang="en-US" sz="3200" dirty="0">
                <a:solidFill>
                  <a:schemeClr val="bg1"/>
                </a:solidFill>
                <a:latin typeface="Candara" panose="020E0502030303020204" pitchFamily="34" charset="0"/>
              </a:rPr>
              <a:t>取向的基本原則</a:t>
            </a:r>
          </a:p>
          <a:p>
            <a:pPr marL="514350" indent="-514350">
              <a:buFont typeface="+mj-lt"/>
              <a:buAutoNum type="arabicPeriod"/>
            </a:pPr>
            <a:r>
              <a:rPr lang="zh-TW" altLang="en-US" sz="3200" dirty="0">
                <a:solidFill>
                  <a:schemeClr val="bg1"/>
                </a:solidFill>
                <a:latin typeface="Candara" panose="020E0502030303020204" pitchFamily="34" charset="0"/>
              </a:rPr>
              <a:t>在</a:t>
            </a:r>
            <a:r>
              <a:rPr lang="zh-TW" altLang="en-US" sz="3200" u="sng" dirty="0">
                <a:solidFill>
                  <a:schemeClr val="bg1"/>
                </a:solidFill>
                <a:latin typeface="Candara" panose="020E0502030303020204" pitchFamily="34" charset="0"/>
              </a:rPr>
              <a:t>現實生活</a:t>
            </a:r>
            <a:r>
              <a:rPr lang="zh-TW" altLang="en-US" sz="3200" dirty="0">
                <a:solidFill>
                  <a:schemeClr val="bg1"/>
                </a:solidFill>
                <a:latin typeface="Candara" panose="020E0502030303020204" pitchFamily="34" charset="0"/>
              </a:rPr>
              <a:t>中轉化</a:t>
            </a:r>
            <a:r>
              <a:rPr lang="en-US" altLang="zh-TW" sz="3200" dirty="0">
                <a:solidFill>
                  <a:schemeClr val="bg1"/>
                </a:solidFill>
                <a:latin typeface="Candara" panose="020E0502030303020204" pitchFamily="34" charset="0"/>
              </a:rPr>
              <a:t>HPS</a:t>
            </a:r>
            <a:r>
              <a:rPr lang="zh-TW" altLang="en-US" sz="3200" dirty="0">
                <a:solidFill>
                  <a:schemeClr val="bg1"/>
                </a:solidFill>
                <a:latin typeface="Candara" panose="020E0502030303020204" pitchFamily="34" charset="0"/>
              </a:rPr>
              <a:t>原則的五個關鍵問題</a:t>
            </a:r>
          </a:p>
        </p:txBody>
      </p:sp>
      <p:pic>
        <p:nvPicPr>
          <p:cNvPr id="3" name="Image 2">
            <a:extLst>
              <a:ext uri="{FF2B5EF4-FFF2-40B4-BE49-F238E27FC236}">
                <a16:creationId xmlns:a16="http://schemas.microsoft.com/office/drawing/2014/main" id="{FF61BAB0-9423-32EF-919B-259B4628E351}"/>
              </a:ext>
            </a:extLst>
          </p:cNvPr>
          <p:cNvPicPr>
            <a:picLocks noChangeAspect="1"/>
          </p:cNvPicPr>
          <p:nvPr/>
        </p:nvPicPr>
        <p:blipFill rotWithShape="1">
          <a:blip r:embed="rId2">
            <a:extLst>
              <a:ext uri="{28A0092B-C50C-407E-A947-70E740481C1C}">
                <a14:useLocalDpi xmlns:a14="http://schemas.microsoft.com/office/drawing/2010/main" val="0"/>
              </a:ext>
            </a:extLst>
          </a:blip>
          <a:srcRect l="14876" r="10969" b="1"/>
          <a:stretch/>
        </p:blipFill>
        <p:spPr>
          <a:xfrm>
            <a:off x="0" y="1503586"/>
            <a:ext cx="3606344" cy="2482494"/>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effectLst>
            <a:softEdge rad="343984"/>
          </a:effectLst>
        </p:spPr>
      </p:pic>
    </p:spTree>
    <p:extLst>
      <p:ext uri="{BB962C8B-B14F-4D97-AF65-F5344CB8AC3E}">
        <p14:creationId xmlns:p14="http://schemas.microsoft.com/office/powerpoint/2010/main" val="1574857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4EE461-05C7-4E4D-BD9A-21DBD537B1F2}"/>
              </a:ext>
            </a:extLst>
          </p:cNvPr>
          <p:cNvSpPr>
            <a:spLocks noGrp="1"/>
          </p:cNvSpPr>
          <p:nvPr>
            <p:ph type="title"/>
          </p:nvPr>
        </p:nvSpPr>
        <p:spPr>
          <a:xfrm>
            <a:off x="526942" y="365125"/>
            <a:ext cx="11174278" cy="1325563"/>
          </a:xfrm>
        </p:spPr>
        <p:txBody>
          <a:bodyPr/>
          <a:lstStyle/>
          <a:p>
            <a:r>
              <a:rPr lang="en-US" altLang="zh-TW" b="1" dirty="0" err="1">
                <a:solidFill>
                  <a:srgbClr val="FFFF00"/>
                </a:solidFill>
              </a:rPr>
              <a:t>Covid</a:t>
            </a:r>
            <a:r>
              <a:rPr lang="zh-TW" altLang="en-US" b="1" dirty="0">
                <a:solidFill>
                  <a:srgbClr val="FFFF00"/>
                </a:solidFill>
              </a:rPr>
              <a:t>危機對兒童和青少年健康和教育的影響</a:t>
            </a:r>
            <a:endParaRPr lang="fr-FR" b="1" dirty="0">
              <a:solidFill>
                <a:srgbClr val="FFFF00"/>
              </a:solidFill>
            </a:endParaRPr>
          </a:p>
        </p:txBody>
      </p:sp>
      <p:sp>
        <p:nvSpPr>
          <p:cNvPr id="3" name="Espace réservé du contenu 2">
            <a:extLst>
              <a:ext uri="{FF2B5EF4-FFF2-40B4-BE49-F238E27FC236}">
                <a16:creationId xmlns:a16="http://schemas.microsoft.com/office/drawing/2014/main" id="{341DB858-D192-6749-B968-2145FF17CE77}"/>
              </a:ext>
            </a:extLst>
          </p:cNvPr>
          <p:cNvSpPr>
            <a:spLocks noGrp="1"/>
          </p:cNvSpPr>
          <p:nvPr>
            <p:ph idx="1"/>
          </p:nvPr>
        </p:nvSpPr>
        <p:spPr/>
        <p:txBody>
          <a:bodyPr>
            <a:normAutofit/>
          </a:bodyPr>
          <a:lstStyle/>
          <a:p>
            <a:pPr lvl="0"/>
            <a:r>
              <a:rPr lang="zh-TW" altLang="en-US" sz="3200" dirty="0">
                <a:solidFill>
                  <a:schemeClr val="bg1"/>
                </a:solidFill>
              </a:rPr>
              <a:t>對教育的主要影響：核心科目的學習損失、大學入學率下降、社會經濟技能差距擴大</a:t>
            </a:r>
            <a:r>
              <a:rPr lang="en-US" altLang="zh-TW" sz="3200" dirty="0">
                <a:solidFill>
                  <a:schemeClr val="bg1"/>
                </a:solidFill>
              </a:rPr>
              <a:t>……</a:t>
            </a:r>
          </a:p>
          <a:p>
            <a:pPr lvl="0"/>
            <a:r>
              <a:rPr lang="zh-TW" altLang="en-US" sz="3200" dirty="0">
                <a:solidFill>
                  <a:schemeClr val="bg1"/>
                </a:solidFill>
              </a:rPr>
              <a:t>對生理、心理、社會發展和福祉的影響</a:t>
            </a:r>
          </a:p>
          <a:p>
            <a:pPr lvl="0"/>
            <a:r>
              <a:rPr lang="zh-TW" altLang="en-US" sz="3200" dirty="0">
                <a:solidFill>
                  <a:schemeClr val="bg1"/>
                </a:solidFill>
              </a:rPr>
              <a:t>限制獲得營養午餐、健康家訪、社會照護和學校疫苗接種對來自弱勢背景的兒童產生了不成比例的影響。</a:t>
            </a:r>
          </a:p>
        </p:txBody>
      </p:sp>
      <p:sp>
        <p:nvSpPr>
          <p:cNvPr id="4" name="ZoneTexte 3">
            <a:extLst>
              <a:ext uri="{FF2B5EF4-FFF2-40B4-BE49-F238E27FC236}">
                <a16:creationId xmlns:a16="http://schemas.microsoft.com/office/drawing/2014/main" id="{6B241A1B-3A5C-EA44-9C1B-CAA0DC2A2A0A}"/>
              </a:ext>
            </a:extLst>
          </p:cNvPr>
          <p:cNvSpPr txBox="1"/>
          <p:nvPr/>
        </p:nvSpPr>
        <p:spPr>
          <a:xfrm>
            <a:off x="6583680" y="6311900"/>
            <a:ext cx="5497830" cy="276999"/>
          </a:xfrm>
          <a:prstGeom prst="rect">
            <a:avLst/>
          </a:prstGeom>
          <a:noFill/>
        </p:spPr>
        <p:txBody>
          <a:bodyPr wrap="square" rtlCol="0">
            <a:spAutoFit/>
          </a:bodyPr>
          <a:lstStyle/>
          <a:p>
            <a:r>
              <a:rPr lang="fr-FR" sz="1200" dirty="0" err="1">
                <a:solidFill>
                  <a:schemeClr val="bg1"/>
                </a:solidFill>
              </a:rPr>
              <a:t>Haeck</a:t>
            </a:r>
            <a:r>
              <a:rPr lang="fr-FR" sz="1200" dirty="0">
                <a:solidFill>
                  <a:schemeClr val="bg1"/>
                </a:solidFill>
              </a:rPr>
              <a:t> And Lefebvre  2020, </a:t>
            </a:r>
            <a:r>
              <a:rPr lang="fr-FR" sz="1200" dirty="0" err="1">
                <a:solidFill>
                  <a:schemeClr val="bg1"/>
                </a:solidFill>
              </a:rPr>
              <a:t>Parnham</a:t>
            </a:r>
            <a:r>
              <a:rPr lang="fr-FR" sz="1200" dirty="0">
                <a:solidFill>
                  <a:schemeClr val="bg1"/>
                </a:solidFill>
              </a:rPr>
              <a:t> et al., 2020, </a:t>
            </a:r>
            <a:r>
              <a:rPr lang="fr-FR" sz="1200" dirty="0" err="1">
                <a:solidFill>
                  <a:schemeClr val="bg1"/>
                </a:solidFill>
              </a:rPr>
              <a:t>Kahfeld</a:t>
            </a:r>
            <a:r>
              <a:rPr lang="fr-FR" sz="1200" dirty="0">
                <a:solidFill>
                  <a:schemeClr val="bg1"/>
                </a:solidFill>
              </a:rPr>
              <a:t> et al. 2020, Viner et al. 2021</a:t>
            </a:r>
            <a:endParaRPr lang="fr-FR" sz="1200" b="1" dirty="0">
              <a:solidFill>
                <a:schemeClr val="bg1"/>
              </a:solidFill>
            </a:endParaRPr>
          </a:p>
        </p:txBody>
      </p:sp>
    </p:spTree>
    <p:extLst>
      <p:ext uri="{BB962C8B-B14F-4D97-AF65-F5344CB8AC3E}">
        <p14:creationId xmlns:p14="http://schemas.microsoft.com/office/powerpoint/2010/main" val="17462804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1.3319"/>
  <p:tag name="SLIDO_PRESENTATION_ID" val="00000000-0000-0000-0000-000000000000"/>
  <p:tag name="SLIDO_EVENT_UUID" val="a0c70c6f-a1ef-4533-bdc2-7a6af045de06"/>
  <p:tag name="SLIDO_EVENT_SECTION_UUID" val="22b73dfe-da93-4f03-bbfe-4efe5b5795cf"/>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12.xml><?xml version="1.0" encoding="utf-8"?>
<p:tagLst xmlns:a="http://schemas.openxmlformats.org/drawingml/2006/main" xmlns:r="http://schemas.openxmlformats.org/officeDocument/2006/relationships" xmlns:p="http://schemas.openxmlformats.org/presentationml/2006/main">
  <p:tag name="SLIDO_METADATA" val="eyJUaW1lc3RhbXAiOjE2NjYyMzU2OTl9"/>
  <p:tag name="SLIDO_TYPE" val="SlidoPoll"/>
  <p:tag name="SLIDO_POLL_UUID" val="f9e72b14-325d-4517-958d-fd546ce56f05"/>
  <p:tag name="SLIDO_TIMELINE" val="W3sicG9sbFF1ZXN0aW9uVXVpZCI6IjgxOTU2ZGY0LTQyZjYtNDA1ZC1iZmUyLWJkMjQ0ZWZiNTZlOCIsInNob3dSZXN1bHRzIjp0cnVlLCJzaG93Q29ycmVjdEFuc3dlcnMiOmZhbHNlLCJ2b3RpbmdMb2NrZWQiOmZhbHNlfV0="/>
</p:tagLst>
</file>

<file path=ppt/tags/tag13.xml><?xml version="1.0" encoding="utf-8"?>
<p:tagLst xmlns:a="http://schemas.openxmlformats.org/drawingml/2006/main" xmlns:r="http://schemas.openxmlformats.org/officeDocument/2006/relationships" xmlns:p="http://schemas.openxmlformats.org/presentationml/2006/main">
  <p:tag name="SLIDO_ELEMENT" val="logo"/>
</p:tagLst>
</file>

<file path=ppt/tags/tag1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Rating"/>
</p:tagLst>
</file>

<file path=ppt/tags/tag15.xml><?xml version="1.0" encoding="utf-8"?>
<p:tagLst xmlns:a="http://schemas.openxmlformats.org/drawingml/2006/main" xmlns:r="http://schemas.openxmlformats.org/officeDocument/2006/relationships" xmlns:p="http://schemas.openxmlformats.org/presentationml/2006/main">
  <p:tag name="SLIDO_ELEMENT" val="title"/>
</p:tagLst>
</file>

<file path=ppt/tags/tag16.xml><?xml version="1.0" encoding="utf-8"?>
<p:tagLst xmlns:a="http://schemas.openxmlformats.org/drawingml/2006/main" xmlns:r="http://schemas.openxmlformats.org/officeDocument/2006/relationships" xmlns:p="http://schemas.openxmlformats.org/presentationml/2006/main">
  <p:tag name="SLIDO_ELEMENT" val="footer"/>
</p:tagLst>
</file>

<file path=ppt/tags/tag17.xml><?xml version="1.0" encoding="utf-8"?>
<p:tagLst xmlns:a="http://schemas.openxmlformats.org/drawingml/2006/main" xmlns:r="http://schemas.openxmlformats.org/officeDocument/2006/relationships" xmlns:p="http://schemas.openxmlformats.org/presentationml/2006/main">
  <p:tag name="SLIDO_METADATA" val="eyJUaW1lc3RhbXAiOjE2NjYyMzQ5NzN9"/>
  <p:tag name="SLIDO_TYPE" val="SlidoPoll"/>
  <p:tag name="SLIDO_POLL_UUID" val="180dde73-6992-4289-afc9-adf5800137ae"/>
  <p:tag name="SLIDO_TIMELINE" val="W3sicG9sbFF1ZXN0aW9uVXVpZCI6ImMwNWZmZTE4LTQ1ZWMtNGQ2Zi05Yjg4LWI1ZGQxN2RiMDJmYSIsInNob3dSZXN1bHRzIjp0cnVlLCJzaG93Q29ycmVjdEFuc3dlcnMiOmZhbHNlLCJ2b3RpbmdMb2NrZWQiOmZhbHNlfV0="/>
</p:tagLst>
</file>

<file path=ppt/tags/tag18.xml><?xml version="1.0" encoding="utf-8"?>
<p:tagLst xmlns:a="http://schemas.openxmlformats.org/drawingml/2006/main" xmlns:r="http://schemas.openxmlformats.org/officeDocument/2006/relationships" xmlns:p="http://schemas.openxmlformats.org/presentationml/2006/main">
  <p:tag name="SLIDO_ELEMENT" val="logo"/>
</p:tagLst>
</file>

<file path=ppt/tags/tag1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NjYyMzE4OTJ9"/>
  <p:tag name="SLIDO_TYPE" val="SlidoPoll"/>
  <p:tag name="SLIDO_POLL_UUID" val="437dd621-07c0-4bae-a926-7a3b832add04"/>
  <p:tag name="SLIDO_TIMELINE" val="W3sicG9sbFF1ZXN0aW9uVXVpZCI6IjI2MjY5YzdiLWIzM2EtNDI1Ny1iMzcxLWJmMjkzN2VkZTQ3YiIsInNob3dSZXN1bHRzIjpmYWxzZSwic2hvd0NvcnJlY3RBbnN3ZXJzIjpmYWxzZSwidm90aW5nTG9ja2VkIjpmYWxzZX0seyJwb2xsUXVlc3Rpb25VdWlkIjoiMjYyNjljN2ItYjMzYS00MjU3LWIzNzEtYmYyOTM3ZWRlNDdiIiwic2hvd1Jlc3VsdHMiOnRydWUsInNob3dDb3JyZWN0QW5zd2VycyI6ZmFsc2UsInZvdGluZ0xvY2tlZCI6ZmFsc2V9XQ=="/>
</p:tagLst>
</file>

<file path=ppt/tags/tag20.xml><?xml version="1.0" encoding="utf-8"?>
<p:tagLst xmlns:a="http://schemas.openxmlformats.org/drawingml/2006/main" xmlns:r="http://schemas.openxmlformats.org/officeDocument/2006/relationships" xmlns:p="http://schemas.openxmlformats.org/presentationml/2006/main">
  <p:tag name="SLIDO_ELEMENT" val="title"/>
</p:tagLst>
</file>

<file path=ppt/tags/tag21.xml><?xml version="1.0" encoding="utf-8"?>
<p:tagLst xmlns:a="http://schemas.openxmlformats.org/drawingml/2006/main" xmlns:r="http://schemas.openxmlformats.org/officeDocument/2006/relationships" xmlns:p="http://schemas.openxmlformats.org/presentationml/2006/main">
  <p:tag name="SLIDO_ELEMENT" val="footer"/>
</p:tagLst>
</file>

<file path=ppt/tags/tag22.xml><?xml version="1.0" encoding="utf-8"?>
<p:tagLst xmlns:a="http://schemas.openxmlformats.org/drawingml/2006/main" xmlns:r="http://schemas.openxmlformats.org/officeDocument/2006/relationships" xmlns:p="http://schemas.openxmlformats.org/presentationml/2006/main">
  <p:tag name="SLIDO_METADATA" val="eyJUaW1lc3RhbXAiOjE2NjYyMzU1MTd9"/>
  <p:tag name="SLIDO_TYPE" val="SlidoPoll"/>
  <p:tag name="SLIDO_POLL_UUID" val="c48bc0df-318e-43d3-b066-d6acb369acd3"/>
  <p:tag name="SLIDO_TIMELINE" val="W3sicG9sbFF1ZXN0aW9uVXVpZCI6ImI1ODg3YzNhLTM2YWMtNDJjOS04OTE3LTQ1M2Q4NzNjYWVlNCIsInNob3dSZXN1bHRzIjp0cnVlLCJzaG93Q29ycmVjdEFuc3dlcnMiOmZhbHNlLCJ2b3RpbmdMb2NrZWQiOmZhbHNlfV0="/>
</p:tagLst>
</file>

<file path=ppt/tags/tag23.xml><?xml version="1.0" encoding="utf-8"?>
<p:tagLst xmlns:a="http://schemas.openxmlformats.org/drawingml/2006/main" xmlns:r="http://schemas.openxmlformats.org/officeDocument/2006/relationships" xmlns:p="http://schemas.openxmlformats.org/presentationml/2006/main">
  <p:tag name="SLIDO_ELEMENT" val="logo"/>
</p:tagLst>
</file>

<file path=ppt/tags/tag2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25.xml><?xml version="1.0" encoding="utf-8"?>
<p:tagLst xmlns:a="http://schemas.openxmlformats.org/drawingml/2006/main" xmlns:r="http://schemas.openxmlformats.org/officeDocument/2006/relationships" xmlns:p="http://schemas.openxmlformats.org/presentationml/2006/main">
  <p:tag name="SLIDO_ELEMENT" val="title"/>
</p:tagLst>
</file>

<file path=ppt/tags/tag26.xml><?xml version="1.0" encoding="utf-8"?>
<p:tagLst xmlns:a="http://schemas.openxmlformats.org/drawingml/2006/main" xmlns:r="http://schemas.openxmlformats.org/officeDocument/2006/relationships" xmlns:p="http://schemas.openxmlformats.org/presentationml/2006/main">
  <p:tag name="SLIDO_ELEMENT" val="footer"/>
</p:tagLst>
</file>

<file path=ppt/tags/tag27.xml><?xml version="1.0" encoding="utf-8"?>
<p:tagLst xmlns:a="http://schemas.openxmlformats.org/drawingml/2006/main" xmlns:r="http://schemas.openxmlformats.org/officeDocument/2006/relationships" xmlns:p="http://schemas.openxmlformats.org/presentationml/2006/main">
  <p:tag name="SLIDO_METADATA" val="eyJUaW1lc3RhbXAiOjE2NjYyMzU1Mjd9"/>
  <p:tag name="SLIDO_TYPE" val="SlidoPoll"/>
  <p:tag name="SLIDO_POLL_UUID" val="3483281e-befd-491f-b06d-15614ad2fd73"/>
  <p:tag name="SLIDO_TIMELINE" val="W3sicG9sbFF1ZXN0aW9uVXVpZCI6ImJmNWE1ZTcxLWYxNDktNDUxNy04MTNiLTliNWE3Y2FkNzZlMiIsInNob3dSZXN1bHRzIjp0cnVlLCJzaG93Q29ycmVjdEFuc3dlcnMiOmZhbHNlLCJ2b3RpbmdMb2NrZWQiOmZhbHNlfV0="/>
</p:tagLst>
</file>

<file path=ppt/tags/tag28.xml><?xml version="1.0" encoding="utf-8"?>
<p:tagLst xmlns:a="http://schemas.openxmlformats.org/drawingml/2006/main" xmlns:r="http://schemas.openxmlformats.org/officeDocument/2006/relationships" xmlns:p="http://schemas.openxmlformats.org/presentationml/2006/main">
  <p:tag name="SLIDO_ELEMENT" val="logo"/>
</p:tagLst>
</file>

<file path=ppt/tags/tag2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30.xml><?xml version="1.0" encoding="utf-8"?>
<p:tagLst xmlns:a="http://schemas.openxmlformats.org/drawingml/2006/main" xmlns:r="http://schemas.openxmlformats.org/officeDocument/2006/relationships" xmlns:p="http://schemas.openxmlformats.org/presentationml/2006/main">
  <p:tag name="SLIDO_ELEMENT" val="title"/>
</p:tagLst>
</file>

<file path=ppt/tags/tag31.xml><?xml version="1.0" encoding="utf-8"?>
<p:tagLst xmlns:a="http://schemas.openxmlformats.org/drawingml/2006/main" xmlns:r="http://schemas.openxmlformats.org/officeDocument/2006/relationships" xmlns:p="http://schemas.openxmlformats.org/presentationml/2006/main">
  <p:tag name="SLIDO_ELEMENT" val="footer"/>
</p:tagLst>
</file>

<file path=ppt/tags/tag32.xml><?xml version="1.0" encoding="utf-8"?>
<p:tagLst xmlns:a="http://schemas.openxmlformats.org/drawingml/2006/main" xmlns:r="http://schemas.openxmlformats.org/officeDocument/2006/relationships" xmlns:p="http://schemas.openxmlformats.org/presentationml/2006/main">
  <p:tag name="SLIDO_METADATA" val="eyJUaW1lc3RhbXAiOjE2NjYyMzU1MzR9"/>
  <p:tag name="SLIDO_TYPE" val="SlidoPoll"/>
  <p:tag name="SLIDO_POLL_UUID" val="d84f8b00-3d24-4750-ac32-3c771c4b90d2"/>
  <p:tag name="SLIDO_TIMELINE" val="W3sicG9sbFF1ZXN0aW9uVXVpZCI6IjhkYjY2YWQ1LTQ2NjUtNDNlMC1hNzQyLTU0MjQ2Nzc3MDBmYSIsInNob3dSZXN1bHRzIjp0cnVlLCJzaG93Q29ycmVjdEFuc3dlcnMiOmZhbHNlLCJ2b3RpbmdMb2NrZWQiOmZhbHNlfV0="/>
</p:tagLst>
</file>

<file path=ppt/tags/tag33.xml><?xml version="1.0" encoding="utf-8"?>
<p:tagLst xmlns:a="http://schemas.openxmlformats.org/drawingml/2006/main" xmlns:r="http://schemas.openxmlformats.org/officeDocument/2006/relationships" xmlns:p="http://schemas.openxmlformats.org/presentationml/2006/main">
  <p:tag name="SLIDO_ELEMENT" val="logo"/>
</p:tagLst>
</file>

<file path=ppt/tags/tag3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35.xml><?xml version="1.0" encoding="utf-8"?>
<p:tagLst xmlns:a="http://schemas.openxmlformats.org/drawingml/2006/main" xmlns:r="http://schemas.openxmlformats.org/officeDocument/2006/relationships" xmlns:p="http://schemas.openxmlformats.org/presentationml/2006/main">
  <p:tag name="SLIDO_ELEMENT" val="title"/>
</p:tagLst>
</file>

<file path=ppt/tags/tag36.xml><?xml version="1.0" encoding="utf-8"?>
<p:tagLst xmlns:a="http://schemas.openxmlformats.org/drawingml/2006/main" xmlns:r="http://schemas.openxmlformats.org/officeDocument/2006/relationships" xmlns:p="http://schemas.openxmlformats.org/presentationml/2006/main">
  <p:tag name="SLIDO_ELEMENT" val="footer"/>
</p:tagLst>
</file>

<file path=ppt/tags/tag37.xml><?xml version="1.0" encoding="utf-8"?>
<p:tagLst xmlns:a="http://schemas.openxmlformats.org/drawingml/2006/main" xmlns:r="http://schemas.openxmlformats.org/officeDocument/2006/relationships" xmlns:p="http://schemas.openxmlformats.org/presentationml/2006/main">
  <p:tag name="SLIDO_METADATA" val="eyJUaW1lc3RhbXAiOjE2NjYyMzU1Mzl9"/>
  <p:tag name="SLIDO_TYPE" val="SlidoPoll"/>
  <p:tag name="SLIDO_POLL_UUID" val="473fe4a0-6140-49cb-966c-7f7b8c72a097"/>
  <p:tag name="SLIDO_TIMELINE" val="W3sicG9sbFF1ZXN0aW9uVXVpZCI6IjBmN2Q1YTg2LWY1ZTQtNDcyZC1hMjk5LThjZjIyODhhNTdkZCIsInNob3dSZXN1bHRzIjp0cnVlLCJzaG93Q29ycmVjdEFuc3dlcnMiOmZhbHNlLCJ2b3RpbmdMb2NrZWQiOmZhbHNlfV0="/>
</p:tagLst>
</file>

<file path=ppt/tags/tag38.xml><?xml version="1.0" encoding="utf-8"?>
<p:tagLst xmlns:a="http://schemas.openxmlformats.org/drawingml/2006/main" xmlns:r="http://schemas.openxmlformats.org/officeDocument/2006/relationships" xmlns:p="http://schemas.openxmlformats.org/presentationml/2006/main">
  <p:tag name="SLIDO_ELEMENT" val="logo"/>
</p:tagLst>
</file>

<file path=ppt/tags/tag3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40.xml><?xml version="1.0" encoding="utf-8"?>
<p:tagLst xmlns:a="http://schemas.openxmlformats.org/drawingml/2006/main" xmlns:r="http://schemas.openxmlformats.org/officeDocument/2006/relationships" xmlns:p="http://schemas.openxmlformats.org/presentationml/2006/main">
  <p:tag name="SLIDO_ELEMENT" val="title"/>
</p:tagLst>
</file>

<file path=ppt/tags/tag41.xml><?xml version="1.0" encoding="utf-8"?>
<p:tagLst xmlns:a="http://schemas.openxmlformats.org/drawingml/2006/main" xmlns:r="http://schemas.openxmlformats.org/officeDocument/2006/relationships" xmlns:p="http://schemas.openxmlformats.org/presentationml/2006/main">
  <p:tag name="SLIDO_ELEMENT" val="footer"/>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2NjYyMzU2OTl9"/>
  <p:tag name="SLIDO_TYPE" val="SlidoPoll"/>
  <p:tag name="SLIDO_POLL_UUID" val="f9e72b14-325d-4517-958d-fd546ce56f05"/>
  <p:tag name="SLIDO_TIMELINE" val="W3sicG9sbFF1ZXN0aW9uVXVpZCI6IjgxOTU2ZGY0LTQyZjYtNDA1ZC1iZmUyLWJkMjQ0ZWZiNTZlOCIsInNob3dSZXN1bHRzIjp0cnVlLCJzaG93Q29ycmVjdEFuc3dlcnMiOmZhbHNlLCJ2b3RpbmdMb2NrZWQiOmZhbHNlfV0="/>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Ratin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Office Theme</Template>
  <TotalTime>10630</TotalTime>
  <Words>4213</Words>
  <Application>Microsoft Office PowerPoint</Application>
  <PresentationFormat>Widescreen</PresentationFormat>
  <Paragraphs>227</Paragraphs>
  <Slides>46</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46</vt:i4>
      </vt:variant>
    </vt:vector>
  </HeadingPairs>
  <TitlesOfParts>
    <vt:vector size="60" baseType="lpstr">
      <vt:lpstr>HGｺﾞｼｯｸE</vt:lpstr>
      <vt:lpstr>ＭＳ Ｐゴシック</vt:lpstr>
      <vt:lpstr>微軟正黑體</vt:lpstr>
      <vt:lpstr>Arial</vt:lpstr>
      <vt:lpstr>Calibri</vt:lpstr>
      <vt:lpstr>Calibri Light</vt:lpstr>
      <vt:lpstr>Candara</vt:lpstr>
      <vt:lpstr>Franklin Gothic Book</vt:lpstr>
      <vt:lpstr>Franklin Gothic Medium</vt:lpstr>
      <vt:lpstr>Helvetica</vt:lpstr>
      <vt:lpstr>Segoe UI</vt:lpstr>
      <vt:lpstr>Tahoma</vt:lpstr>
      <vt:lpstr>Times New Roman</vt:lpstr>
      <vt:lpstr>Office Theme</vt:lpstr>
      <vt:lpstr>歡迎參加當代及未來教育和健康領導者培訓計劃  在後疫情時代建立健康和韌性的學校</vt:lpstr>
      <vt:lpstr>PowerPoint Presentation</vt:lpstr>
      <vt:lpstr>PowerPoint Presentation</vt:lpstr>
      <vt:lpstr>教育和健康領導者培訓計劃</vt:lpstr>
      <vt:lpstr>教育和健康領導者培訓計劃</vt:lpstr>
      <vt:lpstr>教育和健康領導者培訓計劃</vt:lpstr>
      <vt:lpstr>在後疫情時代建立健康和韌性學校的關鍵因素</vt:lpstr>
      <vt:lpstr>在後疫情時代建立健康和韌性學校的關鍵因素</vt:lpstr>
      <vt:lpstr>Covid危機對兒童和青少年健康和教育的影響</vt:lpstr>
      <vt:lpstr>在後疫情時代建立健康和韌性學校的關鍵因素</vt:lpstr>
      <vt:lpstr>不平等的擴大</vt:lpstr>
      <vt:lpstr>不平等的擴大</vt:lpstr>
      <vt:lpstr>在後疫情時代建立健康和韌性學校的關鍵因素</vt:lpstr>
      <vt:lpstr>PowerPoint Presentation</vt:lpstr>
      <vt:lpstr>為兒童和青少年改變世界</vt:lpstr>
      <vt:lpstr>PowerPoint Presentation</vt:lpstr>
      <vt:lpstr>為兒童和青少年改變世界</vt:lpstr>
      <vt:lpstr>現今的兒童和青少年 </vt:lpstr>
      <vt:lpstr>PowerPoint Presentation</vt:lpstr>
      <vt:lpstr>設計適時發展的政策</vt:lpstr>
      <vt:lpstr>在後疫情時代建立健康和韌性學校的關鍵因素</vt:lpstr>
      <vt:lpstr>PowerPoint Presentation</vt:lpstr>
      <vt:lpstr>健康促進學校</vt:lpstr>
      <vt:lpstr>PowerPoint Presentation</vt:lpstr>
      <vt:lpstr>HPS 的八項全球標準旨在作為一個系統的功能 (WHO)</vt:lpstr>
      <vt:lpstr>Taiwan  HPS 3.0</vt:lpstr>
      <vt:lpstr>PowerPoint Presentation</vt:lpstr>
      <vt:lpstr>PowerPoint Presentation</vt:lpstr>
      <vt:lpstr>以學校為基礎的健康促進計劃的成本效益和投資回報</vt:lpstr>
      <vt:lpstr>在後疫情時代建立健康和韌性學校的關鍵因素</vt:lpstr>
      <vt:lpstr>在整個學校創造改變…… 一種尺寸不適合所有人！ </vt:lpstr>
      <vt:lpstr>在變革管理過程中支持領導者 </vt:lpstr>
      <vt:lpstr>教育和健康領導者的五個關鍵問題</vt:lpstr>
      <vt:lpstr>SLIDO範例</vt:lpstr>
      <vt:lpstr>PowerPoint Presentation</vt:lpstr>
      <vt:lpstr>PowerPoint Presentation</vt:lpstr>
      <vt:lpstr>HPS 取向的核心組成部分</vt:lpstr>
      <vt:lpstr>PowerPoint Presentation</vt:lpstr>
      <vt:lpstr>採用 HPS 取向現有的或發展新的 HP 介入措施</vt:lpstr>
      <vt:lpstr>PowerPoint Presentation</vt:lpstr>
      <vt:lpstr>作為 HPS 取向一部分的 HP 介入措施的破壞性(創新性)</vt:lpstr>
      <vt:lpstr>PowerPoint Presentation</vt:lpstr>
      <vt:lpstr>在學校課程中或在核心課程之外實施 HP 介入措施</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Health in Latin America: Intersectoral NCD Prevention and Management Strategies for educational continuity and management of NCDs during the COVID-19 pandemic </dc:title>
  <dc:creator>Didier JOURDAN</dc:creator>
  <cp:lastModifiedBy>MinChien Tsai</cp:lastModifiedBy>
  <cp:revision>239</cp:revision>
  <cp:lastPrinted>2020-12-15T15:09:27Z</cp:lastPrinted>
  <dcterms:created xsi:type="dcterms:W3CDTF">2020-12-14T15:22:54Z</dcterms:created>
  <dcterms:modified xsi:type="dcterms:W3CDTF">2022-10-20T03:18:48Z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1.5.1.3319</vt:lpwstr>
  </property>
</Properties>
</file>