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handoutMasterIdLst>
    <p:handoutMasterId r:id="rId40"/>
  </p:handoutMasterIdLst>
  <p:sldIdLst>
    <p:sldId id="1700" r:id="rId2"/>
    <p:sldId id="1674" r:id="rId3"/>
    <p:sldId id="1693" r:id="rId4"/>
    <p:sldId id="1696" r:id="rId5"/>
    <p:sldId id="1697" r:id="rId6"/>
    <p:sldId id="1504" r:id="rId7"/>
    <p:sldId id="1691" r:id="rId8"/>
    <p:sldId id="1345" r:id="rId9"/>
    <p:sldId id="1677" r:id="rId10"/>
    <p:sldId id="1653" r:id="rId11"/>
    <p:sldId id="1641" r:id="rId12"/>
    <p:sldId id="1678" r:id="rId13"/>
    <p:sldId id="649" r:id="rId14"/>
    <p:sldId id="1658" r:id="rId15"/>
    <p:sldId id="1647" r:id="rId16"/>
    <p:sldId id="1651" r:id="rId17"/>
    <p:sldId id="1667" r:id="rId18"/>
    <p:sldId id="1680" r:id="rId19"/>
    <p:sldId id="1639" r:id="rId20"/>
    <p:sldId id="1679" r:id="rId21"/>
    <p:sldId id="1682" r:id="rId22"/>
    <p:sldId id="934" r:id="rId23"/>
    <p:sldId id="1456" r:id="rId24"/>
    <p:sldId id="1699" r:id="rId25"/>
    <p:sldId id="516" r:id="rId26"/>
    <p:sldId id="257" r:id="rId27"/>
    <p:sldId id="1681" r:id="rId28"/>
    <p:sldId id="1684" r:id="rId29"/>
    <p:sldId id="1692" r:id="rId30"/>
    <p:sldId id="1685" r:id="rId31"/>
    <p:sldId id="1686" r:id="rId32"/>
    <p:sldId id="1687" r:id="rId33"/>
    <p:sldId id="1688" r:id="rId34"/>
    <p:sldId id="1689" r:id="rId35"/>
    <p:sldId id="1690" r:id="rId36"/>
    <p:sldId id="1418" r:id="rId37"/>
    <p:sldId id="1698"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ilvia de Ruiter" initials="SdR" lastIdx="1" clrIdx="0">
    <p:extLst>
      <p:ext uri="{19B8F6BF-5375-455C-9EA6-DF929625EA0E}">
        <p15:presenceInfo xmlns:p15="http://schemas.microsoft.com/office/powerpoint/2012/main" userId="c6eb3392d066f2d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5AFF"/>
    <a:srgbClr val="02427C"/>
    <a:srgbClr val="264378"/>
    <a:srgbClr val="D4D9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408" autoAdjust="0"/>
    <p:restoredTop sz="94660"/>
  </p:normalViewPr>
  <p:slideViewPr>
    <p:cSldViewPr snapToGrid="0">
      <p:cViewPr varScale="1">
        <p:scale>
          <a:sx n="68" d="100"/>
          <a:sy n="68" d="100"/>
        </p:scale>
        <p:origin x="832" y="48"/>
      </p:cViewPr>
      <p:guideLst/>
    </p:cSldViewPr>
  </p:slideViewPr>
  <p:notesTextViewPr>
    <p:cViewPr>
      <p:scale>
        <a:sx n="1" d="1"/>
        <a:sy n="1" d="1"/>
      </p:scale>
      <p:origin x="0" y="0"/>
    </p:cViewPr>
  </p:notesTextViewPr>
  <p:sorterViewPr>
    <p:cViewPr>
      <p:scale>
        <a:sx n="150" d="100"/>
        <a:sy n="150" d="100"/>
      </p:scale>
      <p:origin x="0" y="-167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DABF1384-3652-054C-8188-CE0E2D95A54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86E7E444-C97E-984E-B7E0-B2687E87DB6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AEFDC5C-0B12-E54D-8A12-3BA8411C27EE}" type="datetimeFigureOut">
              <a:rPr lang="fr-FR" smtClean="0"/>
              <a:t>19/10/2022</a:t>
            </a:fld>
            <a:endParaRPr lang="fr-FR"/>
          </a:p>
        </p:txBody>
      </p:sp>
      <p:sp>
        <p:nvSpPr>
          <p:cNvPr id="4" name="Espace réservé du pied de page 3">
            <a:extLst>
              <a:ext uri="{FF2B5EF4-FFF2-40B4-BE49-F238E27FC236}">
                <a16:creationId xmlns:a16="http://schemas.microsoft.com/office/drawing/2014/main" id="{19CCA69A-FD18-6C46-907C-0F54C38743A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29B49EBC-6332-8245-8CB5-BF3D4502B53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6271A61-4AF1-2543-8750-26D68BC15301}" type="slidenum">
              <a:rPr lang="fr-FR" smtClean="0"/>
              <a:t>‹#›</a:t>
            </a:fld>
            <a:endParaRPr lang="fr-FR"/>
          </a:p>
        </p:txBody>
      </p:sp>
    </p:spTree>
    <p:extLst>
      <p:ext uri="{BB962C8B-B14F-4D97-AF65-F5344CB8AC3E}">
        <p14:creationId xmlns:p14="http://schemas.microsoft.com/office/powerpoint/2010/main" val="20090024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427B9D-9530-A44E-B9D3-274CB791BBC0}" type="datetimeFigureOut">
              <a:rPr lang="fr-FR" smtClean="0"/>
              <a:t>19/10/2022</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159977-DEAC-5241-89DF-BB6D2208E2A2}" type="slidenum">
              <a:rPr lang="fr-FR" smtClean="0"/>
              <a:t>‹#›</a:t>
            </a:fld>
            <a:endParaRPr lang="fr-FR"/>
          </a:p>
        </p:txBody>
      </p:sp>
    </p:spTree>
    <p:extLst>
      <p:ext uri="{BB962C8B-B14F-4D97-AF65-F5344CB8AC3E}">
        <p14:creationId xmlns:p14="http://schemas.microsoft.com/office/powerpoint/2010/main" val="2542146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F4A4F0-F7E1-450D-8094-13A7C1508518}" type="slidenum">
              <a:rPr lang="en-US" smtClean="0"/>
              <a:pPr/>
              <a:t>25</a:t>
            </a:fld>
            <a:endParaRPr lang="en-US" dirty="0"/>
          </a:p>
        </p:txBody>
      </p:sp>
    </p:spTree>
    <p:extLst>
      <p:ext uri="{BB962C8B-B14F-4D97-AF65-F5344CB8AC3E}">
        <p14:creationId xmlns:p14="http://schemas.microsoft.com/office/powerpoint/2010/main" val="32275147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7A102-DC9B-4E28-8309-A4033286DAF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DB75A2D-DC9B-48B5-A007-034C7E4DED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AD64DB9-B141-4BE0-A2A4-037545C2C342}"/>
              </a:ext>
            </a:extLst>
          </p:cNvPr>
          <p:cNvSpPr>
            <a:spLocks noGrp="1"/>
          </p:cNvSpPr>
          <p:nvPr>
            <p:ph type="dt" sz="half" idx="10"/>
          </p:nvPr>
        </p:nvSpPr>
        <p:spPr/>
        <p:txBody>
          <a:bodyPr/>
          <a:lstStyle/>
          <a:p>
            <a:fld id="{52713DC9-3F18-4AB9-80E6-F96EDE152324}" type="datetimeFigureOut">
              <a:rPr lang="en-GB" smtClean="0"/>
              <a:t>19/10/2022</a:t>
            </a:fld>
            <a:endParaRPr lang="en-GB"/>
          </a:p>
        </p:txBody>
      </p:sp>
      <p:sp>
        <p:nvSpPr>
          <p:cNvPr id="5" name="Footer Placeholder 4">
            <a:extLst>
              <a:ext uri="{FF2B5EF4-FFF2-40B4-BE49-F238E27FC236}">
                <a16:creationId xmlns:a16="http://schemas.microsoft.com/office/drawing/2014/main" id="{B5DEDCA8-3190-4E03-AAFA-158600E57D5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D21B32B-4DCC-4A9D-B42C-41A7EC1E80BE}"/>
              </a:ext>
            </a:extLst>
          </p:cNvPr>
          <p:cNvSpPr>
            <a:spLocks noGrp="1"/>
          </p:cNvSpPr>
          <p:nvPr>
            <p:ph type="sldNum" sz="quarter" idx="12"/>
          </p:nvPr>
        </p:nvSpPr>
        <p:spPr/>
        <p:txBody>
          <a:bodyPr/>
          <a:lstStyle/>
          <a:p>
            <a:fld id="{4A0DB3B2-A60D-4B5A-B2E9-71B24255D675}" type="slidenum">
              <a:rPr lang="en-GB" smtClean="0"/>
              <a:t>‹#›</a:t>
            </a:fld>
            <a:endParaRPr lang="en-GB"/>
          </a:p>
        </p:txBody>
      </p:sp>
    </p:spTree>
    <p:extLst>
      <p:ext uri="{BB962C8B-B14F-4D97-AF65-F5344CB8AC3E}">
        <p14:creationId xmlns:p14="http://schemas.microsoft.com/office/powerpoint/2010/main" val="1075897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D751C-26BB-41C3-BEA2-A195E1259F7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C41B6C9-9EB5-4AD8-B178-7ED13FC12D1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DC4E04A-32D3-42A4-9368-7128938067F1}"/>
              </a:ext>
            </a:extLst>
          </p:cNvPr>
          <p:cNvSpPr>
            <a:spLocks noGrp="1"/>
          </p:cNvSpPr>
          <p:nvPr>
            <p:ph type="dt" sz="half" idx="10"/>
          </p:nvPr>
        </p:nvSpPr>
        <p:spPr/>
        <p:txBody>
          <a:bodyPr/>
          <a:lstStyle/>
          <a:p>
            <a:fld id="{52713DC9-3F18-4AB9-80E6-F96EDE152324}" type="datetimeFigureOut">
              <a:rPr lang="en-GB" smtClean="0"/>
              <a:t>19/10/2022</a:t>
            </a:fld>
            <a:endParaRPr lang="en-GB"/>
          </a:p>
        </p:txBody>
      </p:sp>
      <p:sp>
        <p:nvSpPr>
          <p:cNvPr id="5" name="Footer Placeholder 4">
            <a:extLst>
              <a:ext uri="{FF2B5EF4-FFF2-40B4-BE49-F238E27FC236}">
                <a16:creationId xmlns:a16="http://schemas.microsoft.com/office/drawing/2014/main" id="{DBD09C9C-ABF0-40C3-BE13-510AFFA6A4C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8DD3CA9-A70B-448C-9C89-D815EE3FEBC7}"/>
              </a:ext>
            </a:extLst>
          </p:cNvPr>
          <p:cNvSpPr>
            <a:spLocks noGrp="1"/>
          </p:cNvSpPr>
          <p:nvPr>
            <p:ph type="sldNum" sz="quarter" idx="12"/>
          </p:nvPr>
        </p:nvSpPr>
        <p:spPr/>
        <p:txBody>
          <a:bodyPr/>
          <a:lstStyle/>
          <a:p>
            <a:fld id="{4A0DB3B2-A60D-4B5A-B2E9-71B24255D675}" type="slidenum">
              <a:rPr lang="en-GB" smtClean="0"/>
              <a:t>‹#›</a:t>
            </a:fld>
            <a:endParaRPr lang="en-GB"/>
          </a:p>
        </p:txBody>
      </p:sp>
    </p:spTree>
    <p:extLst>
      <p:ext uri="{BB962C8B-B14F-4D97-AF65-F5344CB8AC3E}">
        <p14:creationId xmlns:p14="http://schemas.microsoft.com/office/powerpoint/2010/main" val="12336112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C228A07-5978-4236-851D-6AA077A02A5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A78D880-DBF4-4B9C-B2EA-FC1253F2205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4D58D3A-1E52-4914-895A-66D74B82C657}"/>
              </a:ext>
            </a:extLst>
          </p:cNvPr>
          <p:cNvSpPr>
            <a:spLocks noGrp="1"/>
          </p:cNvSpPr>
          <p:nvPr>
            <p:ph type="dt" sz="half" idx="10"/>
          </p:nvPr>
        </p:nvSpPr>
        <p:spPr/>
        <p:txBody>
          <a:bodyPr/>
          <a:lstStyle/>
          <a:p>
            <a:fld id="{52713DC9-3F18-4AB9-80E6-F96EDE152324}" type="datetimeFigureOut">
              <a:rPr lang="en-GB" smtClean="0"/>
              <a:t>19/10/2022</a:t>
            </a:fld>
            <a:endParaRPr lang="en-GB"/>
          </a:p>
        </p:txBody>
      </p:sp>
      <p:sp>
        <p:nvSpPr>
          <p:cNvPr id="5" name="Footer Placeholder 4">
            <a:extLst>
              <a:ext uri="{FF2B5EF4-FFF2-40B4-BE49-F238E27FC236}">
                <a16:creationId xmlns:a16="http://schemas.microsoft.com/office/drawing/2014/main" id="{2D1EE4AE-8B2A-4828-B6C9-62B55A14619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628A2AE-49A9-47BF-B065-F34CC4DFB8D3}"/>
              </a:ext>
            </a:extLst>
          </p:cNvPr>
          <p:cNvSpPr>
            <a:spLocks noGrp="1"/>
          </p:cNvSpPr>
          <p:nvPr>
            <p:ph type="sldNum" sz="quarter" idx="12"/>
          </p:nvPr>
        </p:nvSpPr>
        <p:spPr/>
        <p:txBody>
          <a:bodyPr/>
          <a:lstStyle/>
          <a:p>
            <a:fld id="{4A0DB3B2-A60D-4B5A-B2E9-71B24255D675}" type="slidenum">
              <a:rPr lang="en-GB" smtClean="0"/>
              <a:t>‹#›</a:t>
            </a:fld>
            <a:endParaRPr lang="en-GB"/>
          </a:p>
        </p:txBody>
      </p:sp>
    </p:spTree>
    <p:extLst>
      <p:ext uri="{BB962C8B-B14F-4D97-AF65-F5344CB8AC3E}">
        <p14:creationId xmlns:p14="http://schemas.microsoft.com/office/powerpoint/2010/main" val="20492314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able Slid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17821C45-9C17-4B09-A58B-94A9B8A2058C}"/>
              </a:ext>
            </a:extLst>
          </p:cNvPr>
          <p:cNvSpPr/>
          <p:nvPr userDrawn="1"/>
        </p:nvSpPr>
        <p:spPr>
          <a:xfrm>
            <a:off x="0" y="6336080"/>
            <a:ext cx="12192000" cy="521921"/>
          </a:xfrm>
          <a:prstGeom prst="rect">
            <a:avLst/>
          </a:prstGeom>
          <a:gradFill flip="none" rotWithShape="1">
            <a:gsLst>
              <a:gs pos="0">
                <a:srgbClr val="004983"/>
              </a:gs>
              <a:gs pos="100000">
                <a:srgbClr val="0077D4"/>
              </a:gs>
            </a:gsLst>
            <a:lin ang="135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0" name="Rectangle 19">
            <a:extLst>
              <a:ext uri="{FF2B5EF4-FFF2-40B4-BE49-F238E27FC236}">
                <a16:creationId xmlns:a16="http://schemas.microsoft.com/office/drawing/2014/main" id="{B7D9E65D-2E58-4CF1-80D7-A1321325AF62}"/>
              </a:ext>
            </a:extLst>
          </p:cNvPr>
          <p:cNvSpPr/>
          <p:nvPr userDrawn="1"/>
        </p:nvSpPr>
        <p:spPr>
          <a:xfrm>
            <a:off x="-1065" y="28"/>
            <a:ext cx="12191997" cy="758619"/>
          </a:xfrm>
          <a:prstGeom prst="rect">
            <a:avLst/>
          </a:prstGeom>
          <a:gradFill flip="none" rotWithShape="1">
            <a:gsLst>
              <a:gs pos="100000">
                <a:srgbClr val="004983"/>
              </a:gs>
              <a:gs pos="0">
                <a:srgbClr val="0077D4"/>
              </a:gs>
            </a:gsLst>
            <a:lin ang="0" scaled="1"/>
            <a:tileRect/>
          </a:gra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baseline="-25000" dirty="0">
              <a:ln>
                <a:solidFill>
                  <a:srgbClr val="363636"/>
                </a:solidFill>
              </a:ln>
              <a:solidFill>
                <a:schemeClr val="tx1"/>
              </a:solidFill>
            </a:endParaRPr>
          </a:p>
        </p:txBody>
      </p:sp>
      <p:sp>
        <p:nvSpPr>
          <p:cNvPr id="21" name="Title 1">
            <a:extLst>
              <a:ext uri="{FF2B5EF4-FFF2-40B4-BE49-F238E27FC236}">
                <a16:creationId xmlns:a16="http://schemas.microsoft.com/office/drawing/2014/main" id="{E49AEBCB-52F6-45B2-A57F-885004950E1E}"/>
              </a:ext>
            </a:extLst>
          </p:cNvPr>
          <p:cNvSpPr>
            <a:spLocks noGrp="1"/>
          </p:cNvSpPr>
          <p:nvPr>
            <p:ph type="ctrTitle" hasCustomPrompt="1"/>
          </p:nvPr>
        </p:nvSpPr>
        <p:spPr>
          <a:xfrm>
            <a:off x="420894" y="151609"/>
            <a:ext cx="11350193" cy="455408"/>
          </a:xfrm>
          <a:prstGeom prst="rect">
            <a:avLst/>
          </a:prstGeom>
        </p:spPr>
        <p:txBody>
          <a:bodyPr lIns="0" tIns="0" rIns="0" bIns="0"/>
          <a:lstStyle>
            <a:lvl1pPr algn="l">
              <a:lnSpc>
                <a:spcPts val="2775"/>
              </a:lnSpc>
              <a:defRPr sz="2400">
                <a:solidFill>
                  <a:schemeClr val="bg1"/>
                </a:solidFill>
              </a:defRPr>
            </a:lvl1pPr>
          </a:lstStyle>
          <a:p>
            <a:r>
              <a:rPr lang="en-GB" dirty="0"/>
              <a:t>Insert title of the slide</a:t>
            </a:r>
            <a:endParaRPr lang="en-US" dirty="0"/>
          </a:p>
        </p:txBody>
      </p:sp>
      <p:sp>
        <p:nvSpPr>
          <p:cNvPr id="23" name="Text Placeholder 2">
            <a:extLst>
              <a:ext uri="{FF2B5EF4-FFF2-40B4-BE49-F238E27FC236}">
                <a16:creationId xmlns:a16="http://schemas.microsoft.com/office/drawing/2014/main" id="{57C7FD5E-15F4-43A5-8E6C-29529CD2A767}"/>
              </a:ext>
            </a:extLst>
          </p:cNvPr>
          <p:cNvSpPr>
            <a:spLocks noGrp="1"/>
          </p:cNvSpPr>
          <p:nvPr>
            <p:ph type="body" sz="quarter" idx="16"/>
          </p:nvPr>
        </p:nvSpPr>
        <p:spPr>
          <a:xfrm>
            <a:off x="420879" y="959562"/>
            <a:ext cx="11350208" cy="971789"/>
          </a:xfrm>
          <a:prstGeom prst="rect">
            <a:avLst/>
          </a:prstGeom>
          <a:effectLst/>
        </p:spPr>
        <p:txBody>
          <a:bodyPr/>
          <a:lstStyle>
            <a:lvl1pPr marL="0" indent="0" algn="l">
              <a:buClr>
                <a:srgbClr val="024A84"/>
              </a:buClr>
              <a:buFont typeface="Arial" panose="020B0604020202020204" pitchFamily="34" charset="0"/>
              <a:buNone/>
              <a:defRPr sz="1350" b="1">
                <a:solidFill>
                  <a:schemeClr val="bg2">
                    <a:lumMod val="10000"/>
                  </a:schemeClr>
                </a:solidFill>
              </a:defRPr>
            </a:lvl1pPr>
            <a:lvl2pPr marL="0" indent="0" algn="l">
              <a:buClr>
                <a:srgbClr val="024A84"/>
              </a:buClr>
              <a:buFont typeface="Arial" panose="020B0604020202020204" pitchFamily="34" charset="0"/>
              <a:buNone/>
              <a:defRPr sz="1050" b="1">
                <a:solidFill>
                  <a:srgbClr val="0077D4"/>
                </a:solidFill>
              </a:defRPr>
            </a:lvl2pPr>
            <a:lvl3pPr marL="0" indent="0" algn="l">
              <a:buClr>
                <a:srgbClr val="024A84"/>
              </a:buClr>
              <a:buFont typeface="Arial" panose="020B0604020202020204" pitchFamily="34" charset="0"/>
              <a:buNone/>
              <a:defRPr sz="900"/>
            </a:lvl3pPr>
            <a:lvl4pPr marL="1199970" indent="-171426" algn="just">
              <a:buClr>
                <a:srgbClr val="024A84"/>
              </a:buClr>
              <a:buFont typeface="Arial" panose="020B0604020202020204" pitchFamily="34" charset="0"/>
              <a:buChar char="•"/>
              <a:defRPr sz="825"/>
            </a:lvl4pPr>
            <a:lvl5pPr marL="1542818" indent="-171426" algn="just">
              <a:buClr>
                <a:srgbClr val="024A84"/>
              </a:buClr>
              <a:buFont typeface="Arial" panose="020B0604020202020204" pitchFamily="34" charset="0"/>
              <a:buChar char="•"/>
              <a:defRPr sz="750"/>
            </a:lvl5pPr>
          </a:lstStyle>
          <a:p>
            <a:pPr lvl="0"/>
            <a:r>
              <a:rPr lang="en-US" dirty="0"/>
              <a:t>Edit Master text styles</a:t>
            </a:r>
          </a:p>
          <a:p>
            <a:pPr lvl="1"/>
            <a:r>
              <a:rPr lang="en-US" dirty="0"/>
              <a:t>Second level</a:t>
            </a:r>
          </a:p>
          <a:p>
            <a:pPr lvl="2"/>
            <a:r>
              <a:rPr lang="en-US" dirty="0"/>
              <a:t>Third level</a:t>
            </a:r>
          </a:p>
          <a:p>
            <a:pPr lvl="2"/>
            <a:endParaRPr lang="en-US" dirty="0"/>
          </a:p>
        </p:txBody>
      </p:sp>
      <p:sp>
        <p:nvSpPr>
          <p:cNvPr id="11" name="TextBox 24">
            <a:extLst>
              <a:ext uri="{FF2B5EF4-FFF2-40B4-BE49-F238E27FC236}">
                <a16:creationId xmlns:a16="http://schemas.microsoft.com/office/drawing/2014/main" id="{17336C9A-B076-4656-8BBA-963E90A9405C}"/>
              </a:ext>
            </a:extLst>
          </p:cNvPr>
          <p:cNvSpPr txBox="1"/>
          <p:nvPr userDrawn="1"/>
        </p:nvSpPr>
        <p:spPr>
          <a:xfrm>
            <a:off x="11602576" y="6552000"/>
            <a:ext cx="287024" cy="300724"/>
          </a:xfrm>
          <a:prstGeom prst="rect">
            <a:avLst/>
          </a:prstGeom>
          <a:noFill/>
        </p:spPr>
        <p:txBody>
          <a:bodyPr wrap="square" lIns="0" tIns="0" rIns="0" bIns="0" rtlCol="0" anchor="ctr" anchorCtr="0">
            <a:noAutofit/>
          </a:bodyPr>
          <a:lstStyle/>
          <a:p>
            <a:pPr algn="r"/>
            <a:endParaRPr lang="en-US" sz="675" dirty="0">
              <a:solidFill>
                <a:srgbClr val="C5192D"/>
              </a:solidFill>
            </a:endParaRPr>
          </a:p>
        </p:txBody>
      </p:sp>
      <p:sp>
        <p:nvSpPr>
          <p:cNvPr id="12" name="TextBox 24">
            <a:extLst>
              <a:ext uri="{FF2B5EF4-FFF2-40B4-BE49-F238E27FC236}">
                <a16:creationId xmlns:a16="http://schemas.microsoft.com/office/drawing/2014/main" id="{AA8FC206-02A5-43F9-849D-DC76261D0734}"/>
              </a:ext>
            </a:extLst>
          </p:cNvPr>
          <p:cNvSpPr txBox="1"/>
          <p:nvPr userDrawn="1"/>
        </p:nvSpPr>
        <p:spPr>
          <a:xfrm>
            <a:off x="11602576" y="6552000"/>
            <a:ext cx="287024" cy="300724"/>
          </a:xfrm>
          <a:prstGeom prst="rect">
            <a:avLst/>
          </a:prstGeom>
          <a:noFill/>
        </p:spPr>
        <p:txBody>
          <a:bodyPr wrap="square" lIns="0" tIns="0" rIns="0" bIns="0" rtlCol="0" anchor="ctr" anchorCtr="0">
            <a:noAutofit/>
          </a:bodyPr>
          <a:lstStyle/>
          <a:p>
            <a:pPr algn="r"/>
            <a:endParaRPr lang="en-US" sz="675" dirty="0">
              <a:solidFill>
                <a:srgbClr val="C5192D"/>
              </a:solidFill>
            </a:endParaRPr>
          </a:p>
        </p:txBody>
      </p:sp>
      <p:sp>
        <p:nvSpPr>
          <p:cNvPr id="15" name="Espace réservé du texte 4">
            <a:extLst>
              <a:ext uri="{FF2B5EF4-FFF2-40B4-BE49-F238E27FC236}">
                <a16:creationId xmlns:a16="http://schemas.microsoft.com/office/drawing/2014/main" id="{EEA29732-7844-43C8-8145-B8D9665017DA}"/>
              </a:ext>
            </a:extLst>
          </p:cNvPr>
          <p:cNvSpPr>
            <a:spLocks noGrp="1"/>
          </p:cNvSpPr>
          <p:nvPr>
            <p:ph type="body" sz="quarter" idx="14" hasCustomPrompt="1"/>
          </p:nvPr>
        </p:nvSpPr>
        <p:spPr>
          <a:xfrm>
            <a:off x="4467277" y="6488753"/>
            <a:ext cx="3255313" cy="223515"/>
          </a:xfrm>
          <a:prstGeom prst="rect">
            <a:avLst/>
          </a:prstGeom>
        </p:spPr>
        <p:txBody>
          <a:bodyPr/>
          <a:lstStyle>
            <a:lvl1pPr marL="0" indent="0" algn="ctr">
              <a:buNone/>
              <a:defRPr sz="900">
                <a:solidFill>
                  <a:schemeClr val="bg1"/>
                </a:solidFill>
              </a:defRPr>
            </a:lvl1pPr>
          </a:lstStyle>
          <a:p>
            <a:pPr lvl="0"/>
            <a:r>
              <a:rPr lang="fr-FR" dirty="0"/>
              <a:t>Insert the </a:t>
            </a:r>
            <a:r>
              <a:rPr lang="fr-FR" dirty="0" err="1"/>
              <a:t>title</a:t>
            </a:r>
            <a:r>
              <a:rPr lang="fr-FR" dirty="0"/>
              <a:t> of the </a:t>
            </a:r>
            <a:r>
              <a:rPr lang="fr-FR" dirty="0" err="1"/>
              <a:t>presentation</a:t>
            </a:r>
            <a:endParaRPr lang="fr-FR" dirty="0"/>
          </a:p>
        </p:txBody>
      </p:sp>
      <p:pic>
        <p:nvPicPr>
          <p:cNvPr id="19" name="Picture 37">
            <a:extLst>
              <a:ext uri="{FF2B5EF4-FFF2-40B4-BE49-F238E27FC236}">
                <a16:creationId xmlns:a16="http://schemas.microsoft.com/office/drawing/2014/main" id="{EF29920A-2CF8-4D2F-A667-D7E2664146D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857549" y="6393179"/>
            <a:ext cx="1032052" cy="426150"/>
          </a:xfrm>
          <a:prstGeom prst="rect">
            <a:avLst/>
          </a:prstGeom>
        </p:spPr>
      </p:pic>
      <p:pic>
        <p:nvPicPr>
          <p:cNvPr id="14" name="Picture 13">
            <a:extLst>
              <a:ext uri="{FF2B5EF4-FFF2-40B4-BE49-F238E27FC236}">
                <a16:creationId xmlns:a16="http://schemas.microsoft.com/office/drawing/2014/main" id="{EDCD467B-48AB-498E-BE54-10717A06B55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2348" y="6340823"/>
            <a:ext cx="1175611" cy="537229"/>
          </a:xfrm>
          <a:prstGeom prst="rect">
            <a:avLst/>
          </a:prstGeom>
        </p:spPr>
      </p:pic>
      <p:pic>
        <p:nvPicPr>
          <p:cNvPr id="13" name="Picture 12">
            <a:extLst>
              <a:ext uri="{FF2B5EF4-FFF2-40B4-BE49-F238E27FC236}">
                <a16:creationId xmlns:a16="http://schemas.microsoft.com/office/drawing/2014/main" id="{B781BF78-F0ED-4E6E-B59D-6F0E0AB780C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792694" y="6385865"/>
            <a:ext cx="1786876" cy="483147"/>
          </a:xfrm>
          <a:prstGeom prst="rect">
            <a:avLst/>
          </a:prstGeom>
        </p:spPr>
      </p:pic>
    </p:spTree>
    <p:extLst>
      <p:ext uri="{BB962C8B-B14F-4D97-AF65-F5344CB8AC3E}">
        <p14:creationId xmlns:p14="http://schemas.microsoft.com/office/powerpoint/2010/main" val="21530019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ED6CD-9E72-42DD-AFB9-662CD8832BB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300627C-8FF1-4028-AF73-262F62D8BBA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0A4200D-5BEF-4AA3-AE9E-43A90298E381}"/>
              </a:ext>
            </a:extLst>
          </p:cNvPr>
          <p:cNvSpPr>
            <a:spLocks noGrp="1"/>
          </p:cNvSpPr>
          <p:nvPr>
            <p:ph type="dt" sz="half" idx="10"/>
          </p:nvPr>
        </p:nvSpPr>
        <p:spPr/>
        <p:txBody>
          <a:bodyPr/>
          <a:lstStyle/>
          <a:p>
            <a:fld id="{52713DC9-3F18-4AB9-80E6-F96EDE152324}" type="datetimeFigureOut">
              <a:rPr lang="en-GB" smtClean="0"/>
              <a:t>19/10/2022</a:t>
            </a:fld>
            <a:endParaRPr lang="en-GB"/>
          </a:p>
        </p:txBody>
      </p:sp>
      <p:sp>
        <p:nvSpPr>
          <p:cNvPr id="5" name="Footer Placeholder 4">
            <a:extLst>
              <a:ext uri="{FF2B5EF4-FFF2-40B4-BE49-F238E27FC236}">
                <a16:creationId xmlns:a16="http://schemas.microsoft.com/office/drawing/2014/main" id="{98019E12-5247-421D-A733-BB6F9CBC2D9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CC780E0-FA3D-4FC2-9AEA-69878C974775}"/>
              </a:ext>
            </a:extLst>
          </p:cNvPr>
          <p:cNvSpPr>
            <a:spLocks noGrp="1"/>
          </p:cNvSpPr>
          <p:nvPr>
            <p:ph type="sldNum" sz="quarter" idx="12"/>
          </p:nvPr>
        </p:nvSpPr>
        <p:spPr/>
        <p:txBody>
          <a:bodyPr/>
          <a:lstStyle/>
          <a:p>
            <a:fld id="{4A0DB3B2-A60D-4B5A-B2E9-71B24255D675}" type="slidenum">
              <a:rPr lang="en-GB" smtClean="0"/>
              <a:t>‹#›</a:t>
            </a:fld>
            <a:endParaRPr lang="en-GB"/>
          </a:p>
        </p:txBody>
      </p:sp>
    </p:spTree>
    <p:extLst>
      <p:ext uri="{BB962C8B-B14F-4D97-AF65-F5344CB8AC3E}">
        <p14:creationId xmlns:p14="http://schemas.microsoft.com/office/powerpoint/2010/main" val="41434697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C320C-BDF3-4EEA-B832-AF63E59D234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D880056-B22A-44CB-B12B-41719B1BDBE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09CC612-F397-4ED8-810A-4FB60AFEB0FA}"/>
              </a:ext>
            </a:extLst>
          </p:cNvPr>
          <p:cNvSpPr>
            <a:spLocks noGrp="1"/>
          </p:cNvSpPr>
          <p:nvPr>
            <p:ph type="dt" sz="half" idx="10"/>
          </p:nvPr>
        </p:nvSpPr>
        <p:spPr/>
        <p:txBody>
          <a:bodyPr/>
          <a:lstStyle/>
          <a:p>
            <a:fld id="{52713DC9-3F18-4AB9-80E6-F96EDE152324}" type="datetimeFigureOut">
              <a:rPr lang="en-GB" smtClean="0"/>
              <a:t>19/10/2022</a:t>
            </a:fld>
            <a:endParaRPr lang="en-GB"/>
          </a:p>
        </p:txBody>
      </p:sp>
      <p:sp>
        <p:nvSpPr>
          <p:cNvPr id="5" name="Footer Placeholder 4">
            <a:extLst>
              <a:ext uri="{FF2B5EF4-FFF2-40B4-BE49-F238E27FC236}">
                <a16:creationId xmlns:a16="http://schemas.microsoft.com/office/drawing/2014/main" id="{7A7CA6BF-47D7-4379-9251-9EBFBFC62AC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DBFF19E-A746-4F0A-A8A1-7BB723156448}"/>
              </a:ext>
            </a:extLst>
          </p:cNvPr>
          <p:cNvSpPr>
            <a:spLocks noGrp="1"/>
          </p:cNvSpPr>
          <p:nvPr>
            <p:ph type="sldNum" sz="quarter" idx="12"/>
          </p:nvPr>
        </p:nvSpPr>
        <p:spPr/>
        <p:txBody>
          <a:bodyPr/>
          <a:lstStyle/>
          <a:p>
            <a:fld id="{4A0DB3B2-A60D-4B5A-B2E9-71B24255D675}" type="slidenum">
              <a:rPr lang="en-GB" smtClean="0"/>
              <a:t>‹#›</a:t>
            </a:fld>
            <a:endParaRPr lang="en-GB"/>
          </a:p>
        </p:txBody>
      </p:sp>
    </p:spTree>
    <p:extLst>
      <p:ext uri="{BB962C8B-B14F-4D97-AF65-F5344CB8AC3E}">
        <p14:creationId xmlns:p14="http://schemas.microsoft.com/office/powerpoint/2010/main" val="34272268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0B915-E831-4886-A285-459C6051691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756F546-28A2-4F22-8714-EB6FFC0FE31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0BD08FF-606E-4282-B5A6-4E2361C4269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EB6920A-2126-47BA-B180-EE496C434980}"/>
              </a:ext>
            </a:extLst>
          </p:cNvPr>
          <p:cNvSpPr>
            <a:spLocks noGrp="1"/>
          </p:cNvSpPr>
          <p:nvPr>
            <p:ph type="dt" sz="half" idx="10"/>
          </p:nvPr>
        </p:nvSpPr>
        <p:spPr/>
        <p:txBody>
          <a:bodyPr/>
          <a:lstStyle/>
          <a:p>
            <a:fld id="{52713DC9-3F18-4AB9-80E6-F96EDE152324}" type="datetimeFigureOut">
              <a:rPr lang="en-GB" smtClean="0"/>
              <a:t>19/10/2022</a:t>
            </a:fld>
            <a:endParaRPr lang="en-GB"/>
          </a:p>
        </p:txBody>
      </p:sp>
      <p:sp>
        <p:nvSpPr>
          <p:cNvPr id="6" name="Footer Placeholder 5">
            <a:extLst>
              <a:ext uri="{FF2B5EF4-FFF2-40B4-BE49-F238E27FC236}">
                <a16:creationId xmlns:a16="http://schemas.microsoft.com/office/drawing/2014/main" id="{CD34F567-0089-4AC3-BE6C-0E426B27C9C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6672AA7-3D49-4FB3-AFD2-C8AC975EAAB4}"/>
              </a:ext>
            </a:extLst>
          </p:cNvPr>
          <p:cNvSpPr>
            <a:spLocks noGrp="1"/>
          </p:cNvSpPr>
          <p:nvPr>
            <p:ph type="sldNum" sz="quarter" idx="12"/>
          </p:nvPr>
        </p:nvSpPr>
        <p:spPr/>
        <p:txBody>
          <a:bodyPr/>
          <a:lstStyle/>
          <a:p>
            <a:fld id="{4A0DB3B2-A60D-4B5A-B2E9-71B24255D675}" type="slidenum">
              <a:rPr lang="en-GB" smtClean="0"/>
              <a:t>‹#›</a:t>
            </a:fld>
            <a:endParaRPr lang="en-GB"/>
          </a:p>
        </p:txBody>
      </p:sp>
    </p:spTree>
    <p:extLst>
      <p:ext uri="{BB962C8B-B14F-4D97-AF65-F5344CB8AC3E}">
        <p14:creationId xmlns:p14="http://schemas.microsoft.com/office/powerpoint/2010/main" val="24599204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E3011-1400-4AED-BDE6-EC008951EFA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EED99C6-79D5-42E9-AF29-A17620B4D74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E9B0B8F-4D9D-44F7-B9D5-3D29428D746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9FF4AF4-D02F-4F03-BBA6-DDCC11CEA8E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2713F4D-5F63-493D-B4DC-08E96224154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513E0A2-3535-4FC1-84F8-6819A80B1DBE}"/>
              </a:ext>
            </a:extLst>
          </p:cNvPr>
          <p:cNvSpPr>
            <a:spLocks noGrp="1"/>
          </p:cNvSpPr>
          <p:nvPr>
            <p:ph type="dt" sz="half" idx="10"/>
          </p:nvPr>
        </p:nvSpPr>
        <p:spPr/>
        <p:txBody>
          <a:bodyPr/>
          <a:lstStyle/>
          <a:p>
            <a:fld id="{52713DC9-3F18-4AB9-80E6-F96EDE152324}" type="datetimeFigureOut">
              <a:rPr lang="en-GB" smtClean="0"/>
              <a:t>19/10/2022</a:t>
            </a:fld>
            <a:endParaRPr lang="en-GB"/>
          </a:p>
        </p:txBody>
      </p:sp>
      <p:sp>
        <p:nvSpPr>
          <p:cNvPr id="8" name="Footer Placeholder 7">
            <a:extLst>
              <a:ext uri="{FF2B5EF4-FFF2-40B4-BE49-F238E27FC236}">
                <a16:creationId xmlns:a16="http://schemas.microsoft.com/office/drawing/2014/main" id="{6E2CEAD5-8D55-42DC-B69D-019C48AE248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FD628F4-5A52-4B7D-BC2D-7E64AE8330E7}"/>
              </a:ext>
            </a:extLst>
          </p:cNvPr>
          <p:cNvSpPr>
            <a:spLocks noGrp="1"/>
          </p:cNvSpPr>
          <p:nvPr>
            <p:ph type="sldNum" sz="quarter" idx="12"/>
          </p:nvPr>
        </p:nvSpPr>
        <p:spPr/>
        <p:txBody>
          <a:bodyPr/>
          <a:lstStyle/>
          <a:p>
            <a:fld id="{4A0DB3B2-A60D-4B5A-B2E9-71B24255D675}" type="slidenum">
              <a:rPr lang="en-GB" smtClean="0"/>
              <a:t>‹#›</a:t>
            </a:fld>
            <a:endParaRPr lang="en-GB"/>
          </a:p>
        </p:txBody>
      </p:sp>
    </p:spTree>
    <p:extLst>
      <p:ext uri="{BB962C8B-B14F-4D97-AF65-F5344CB8AC3E}">
        <p14:creationId xmlns:p14="http://schemas.microsoft.com/office/powerpoint/2010/main" val="25991547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60FCA-958F-435E-A9D2-32A5E2F03A4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604A5E3-A748-474E-91AB-B20AC69F4CB2}"/>
              </a:ext>
            </a:extLst>
          </p:cNvPr>
          <p:cNvSpPr>
            <a:spLocks noGrp="1"/>
          </p:cNvSpPr>
          <p:nvPr>
            <p:ph type="dt" sz="half" idx="10"/>
          </p:nvPr>
        </p:nvSpPr>
        <p:spPr/>
        <p:txBody>
          <a:bodyPr/>
          <a:lstStyle/>
          <a:p>
            <a:fld id="{52713DC9-3F18-4AB9-80E6-F96EDE152324}" type="datetimeFigureOut">
              <a:rPr lang="en-GB" smtClean="0"/>
              <a:t>19/10/2022</a:t>
            </a:fld>
            <a:endParaRPr lang="en-GB"/>
          </a:p>
        </p:txBody>
      </p:sp>
      <p:sp>
        <p:nvSpPr>
          <p:cNvPr id="4" name="Footer Placeholder 3">
            <a:extLst>
              <a:ext uri="{FF2B5EF4-FFF2-40B4-BE49-F238E27FC236}">
                <a16:creationId xmlns:a16="http://schemas.microsoft.com/office/drawing/2014/main" id="{BEB29181-00A2-4F20-8F98-CC0B03AF071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ADDF989-4809-4D4A-BD24-70F8FBD2C7CC}"/>
              </a:ext>
            </a:extLst>
          </p:cNvPr>
          <p:cNvSpPr>
            <a:spLocks noGrp="1"/>
          </p:cNvSpPr>
          <p:nvPr>
            <p:ph type="sldNum" sz="quarter" idx="12"/>
          </p:nvPr>
        </p:nvSpPr>
        <p:spPr/>
        <p:txBody>
          <a:bodyPr/>
          <a:lstStyle/>
          <a:p>
            <a:fld id="{4A0DB3B2-A60D-4B5A-B2E9-71B24255D675}" type="slidenum">
              <a:rPr lang="en-GB" smtClean="0"/>
              <a:t>‹#›</a:t>
            </a:fld>
            <a:endParaRPr lang="en-GB"/>
          </a:p>
        </p:txBody>
      </p:sp>
    </p:spTree>
    <p:extLst>
      <p:ext uri="{BB962C8B-B14F-4D97-AF65-F5344CB8AC3E}">
        <p14:creationId xmlns:p14="http://schemas.microsoft.com/office/powerpoint/2010/main" val="689079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B82074D-F0AE-46EC-A26E-D78FECA1510F}"/>
              </a:ext>
            </a:extLst>
          </p:cNvPr>
          <p:cNvSpPr>
            <a:spLocks noGrp="1"/>
          </p:cNvSpPr>
          <p:nvPr>
            <p:ph type="dt" sz="half" idx="10"/>
          </p:nvPr>
        </p:nvSpPr>
        <p:spPr/>
        <p:txBody>
          <a:bodyPr/>
          <a:lstStyle/>
          <a:p>
            <a:fld id="{52713DC9-3F18-4AB9-80E6-F96EDE152324}" type="datetimeFigureOut">
              <a:rPr lang="en-GB" smtClean="0"/>
              <a:t>19/10/2022</a:t>
            </a:fld>
            <a:endParaRPr lang="en-GB"/>
          </a:p>
        </p:txBody>
      </p:sp>
      <p:sp>
        <p:nvSpPr>
          <p:cNvPr id="3" name="Footer Placeholder 2">
            <a:extLst>
              <a:ext uri="{FF2B5EF4-FFF2-40B4-BE49-F238E27FC236}">
                <a16:creationId xmlns:a16="http://schemas.microsoft.com/office/drawing/2014/main" id="{0365CDC5-EA54-4D26-B44D-90B0D303F9C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3743330-01EC-4D72-912B-840A9CFB9C45}"/>
              </a:ext>
            </a:extLst>
          </p:cNvPr>
          <p:cNvSpPr>
            <a:spLocks noGrp="1"/>
          </p:cNvSpPr>
          <p:nvPr>
            <p:ph type="sldNum" sz="quarter" idx="12"/>
          </p:nvPr>
        </p:nvSpPr>
        <p:spPr/>
        <p:txBody>
          <a:bodyPr/>
          <a:lstStyle/>
          <a:p>
            <a:fld id="{4A0DB3B2-A60D-4B5A-B2E9-71B24255D675}" type="slidenum">
              <a:rPr lang="en-GB" smtClean="0"/>
              <a:t>‹#›</a:t>
            </a:fld>
            <a:endParaRPr lang="en-GB"/>
          </a:p>
        </p:txBody>
      </p:sp>
    </p:spTree>
    <p:extLst>
      <p:ext uri="{BB962C8B-B14F-4D97-AF65-F5344CB8AC3E}">
        <p14:creationId xmlns:p14="http://schemas.microsoft.com/office/powerpoint/2010/main" val="5385718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2434E-C05E-4FA5-AB5B-A4A523757B1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FE7950F-6CE0-4655-8E98-991E046AF56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D554AC6-DD97-4F28-8621-47498793D9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EBB9A7-632D-43FC-8AD4-603A77D33AF7}"/>
              </a:ext>
            </a:extLst>
          </p:cNvPr>
          <p:cNvSpPr>
            <a:spLocks noGrp="1"/>
          </p:cNvSpPr>
          <p:nvPr>
            <p:ph type="dt" sz="half" idx="10"/>
          </p:nvPr>
        </p:nvSpPr>
        <p:spPr/>
        <p:txBody>
          <a:bodyPr/>
          <a:lstStyle/>
          <a:p>
            <a:fld id="{52713DC9-3F18-4AB9-80E6-F96EDE152324}" type="datetimeFigureOut">
              <a:rPr lang="en-GB" smtClean="0"/>
              <a:t>19/10/2022</a:t>
            </a:fld>
            <a:endParaRPr lang="en-GB"/>
          </a:p>
        </p:txBody>
      </p:sp>
      <p:sp>
        <p:nvSpPr>
          <p:cNvPr id="6" name="Footer Placeholder 5">
            <a:extLst>
              <a:ext uri="{FF2B5EF4-FFF2-40B4-BE49-F238E27FC236}">
                <a16:creationId xmlns:a16="http://schemas.microsoft.com/office/drawing/2014/main" id="{7F9282C2-E954-4810-B570-82186D3B229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2834E02-C16F-43A6-BF59-A0ED5846E1D8}"/>
              </a:ext>
            </a:extLst>
          </p:cNvPr>
          <p:cNvSpPr>
            <a:spLocks noGrp="1"/>
          </p:cNvSpPr>
          <p:nvPr>
            <p:ph type="sldNum" sz="quarter" idx="12"/>
          </p:nvPr>
        </p:nvSpPr>
        <p:spPr/>
        <p:txBody>
          <a:bodyPr/>
          <a:lstStyle/>
          <a:p>
            <a:fld id="{4A0DB3B2-A60D-4B5A-B2E9-71B24255D675}" type="slidenum">
              <a:rPr lang="en-GB" smtClean="0"/>
              <a:t>‹#›</a:t>
            </a:fld>
            <a:endParaRPr lang="en-GB"/>
          </a:p>
        </p:txBody>
      </p:sp>
    </p:spTree>
    <p:extLst>
      <p:ext uri="{BB962C8B-B14F-4D97-AF65-F5344CB8AC3E}">
        <p14:creationId xmlns:p14="http://schemas.microsoft.com/office/powerpoint/2010/main" val="5552565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D9FB7-1982-406E-880F-FCB1E7E9BC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C4F32B2-2072-4FD4-B9AB-AAAE2D1E2E9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6967DE4-291E-40BC-AD40-6B60731223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9FA54ED-0041-4CAD-ADBF-4EB8BE621646}"/>
              </a:ext>
            </a:extLst>
          </p:cNvPr>
          <p:cNvSpPr>
            <a:spLocks noGrp="1"/>
          </p:cNvSpPr>
          <p:nvPr>
            <p:ph type="dt" sz="half" idx="10"/>
          </p:nvPr>
        </p:nvSpPr>
        <p:spPr/>
        <p:txBody>
          <a:bodyPr/>
          <a:lstStyle/>
          <a:p>
            <a:fld id="{52713DC9-3F18-4AB9-80E6-F96EDE152324}" type="datetimeFigureOut">
              <a:rPr lang="en-GB" smtClean="0"/>
              <a:t>19/10/2022</a:t>
            </a:fld>
            <a:endParaRPr lang="en-GB"/>
          </a:p>
        </p:txBody>
      </p:sp>
      <p:sp>
        <p:nvSpPr>
          <p:cNvPr id="6" name="Footer Placeholder 5">
            <a:extLst>
              <a:ext uri="{FF2B5EF4-FFF2-40B4-BE49-F238E27FC236}">
                <a16:creationId xmlns:a16="http://schemas.microsoft.com/office/drawing/2014/main" id="{291B464A-568F-4473-A3CD-1B2AEBF531D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C01ABAF-7BF6-4430-B9C6-ADAACA8F98CD}"/>
              </a:ext>
            </a:extLst>
          </p:cNvPr>
          <p:cNvSpPr>
            <a:spLocks noGrp="1"/>
          </p:cNvSpPr>
          <p:nvPr>
            <p:ph type="sldNum" sz="quarter" idx="12"/>
          </p:nvPr>
        </p:nvSpPr>
        <p:spPr/>
        <p:txBody>
          <a:bodyPr/>
          <a:lstStyle/>
          <a:p>
            <a:fld id="{4A0DB3B2-A60D-4B5A-B2E9-71B24255D675}" type="slidenum">
              <a:rPr lang="en-GB" smtClean="0"/>
              <a:t>‹#›</a:t>
            </a:fld>
            <a:endParaRPr lang="en-GB"/>
          </a:p>
        </p:txBody>
      </p:sp>
    </p:spTree>
    <p:extLst>
      <p:ext uri="{BB962C8B-B14F-4D97-AF65-F5344CB8AC3E}">
        <p14:creationId xmlns:p14="http://schemas.microsoft.com/office/powerpoint/2010/main" val="25929764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64378"/>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58DCDF2-2BBB-4954-A55C-77D3748F0A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D56BB6D-C9B5-4792-A6D0-062C8BCD13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F18691D-BB35-492B-B4E4-2D34D4AEF37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713DC9-3F18-4AB9-80E6-F96EDE152324}" type="datetimeFigureOut">
              <a:rPr lang="en-GB" smtClean="0"/>
              <a:t>19/10/2022</a:t>
            </a:fld>
            <a:endParaRPr lang="en-GB"/>
          </a:p>
        </p:txBody>
      </p:sp>
      <p:sp>
        <p:nvSpPr>
          <p:cNvPr id="5" name="Footer Placeholder 4">
            <a:extLst>
              <a:ext uri="{FF2B5EF4-FFF2-40B4-BE49-F238E27FC236}">
                <a16:creationId xmlns:a16="http://schemas.microsoft.com/office/drawing/2014/main" id="{84E70D72-8460-4E9D-A31C-390E2476457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EDEFDD9-AF84-43E6-84FB-EBDB3D7DBFF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0DB3B2-A60D-4B5A-B2E9-71B24255D675}" type="slidenum">
              <a:rPr lang="en-GB" smtClean="0"/>
              <a:t>‹#›</a:t>
            </a:fld>
            <a:endParaRPr lang="en-GB"/>
          </a:p>
        </p:txBody>
      </p:sp>
    </p:spTree>
    <p:extLst>
      <p:ext uri="{BB962C8B-B14F-4D97-AF65-F5344CB8AC3E}">
        <p14:creationId xmlns:p14="http://schemas.microsoft.com/office/powerpoint/2010/main" val="8387752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bit.ly/resilient-schools"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CEBEF23-5F64-1C41-9416-74A282CC3CD6}"/>
              </a:ext>
            </a:extLst>
          </p:cNvPr>
          <p:cNvSpPr>
            <a:spLocks noGrp="1"/>
          </p:cNvSpPr>
          <p:nvPr>
            <p:ph type="title"/>
          </p:nvPr>
        </p:nvSpPr>
        <p:spPr>
          <a:xfrm>
            <a:off x="254442" y="794496"/>
            <a:ext cx="11815638" cy="1325563"/>
          </a:xfrm>
        </p:spPr>
        <p:txBody>
          <a:bodyPr>
            <a:normAutofit fontScale="90000"/>
          </a:bodyPr>
          <a:lstStyle/>
          <a:p>
            <a:pPr algn="ctr"/>
            <a:r>
              <a:rPr lang="en-GB" sz="4800" b="1" dirty="0">
                <a:solidFill>
                  <a:srgbClr val="FFFF00"/>
                </a:solidFill>
              </a:rPr>
              <a:t>Welcome to the training programme for present and future education and health leaders</a:t>
            </a:r>
            <a:br>
              <a:rPr lang="en-GB" sz="4800" b="1" dirty="0">
                <a:solidFill>
                  <a:srgbClr val="FFFF00"/>
                </a:solidFill>
              </a:rPr>
            </a:br>
            <a:br>
              <a:rPr lang="en-GB" sz="800" b="1" dirty="0">
                <a:solidFill>
                  <a:srgbClr val="FFFF00"/>
                </a:solidFill>
              </a:rPr>
            </a:br>
            <a:r>
              <a:rPr lang="fr-FR" b="1" dirty="0">
                <a:solidFill>
                  <a:sysClr val="window" lastClr="FFFFFF"/>
                </a:solidFill>
                <a:latin typeface="Calibri Light" panose="020F0302020204030204"/>
              </a:rPr>
              <a:t>B</a:t>
            </a:r>
            <a:r>
              <a:rPr kumimoji="0" lang="fr-FR" sz="4000" b="1" i="0" u="none" strike="noStrike" kern="1200" cap="none" spc="0" normalizeH="0" baseline="0" noProof="0" dirty="0" err="1">
                <a:ln>
                  <a:noFill/>
                </a:ln>
                <a:solidFill>
                  <a:sysClr val="window" lastClr="FFFFFF"/>
                </a:solidFill>
                <a:effectLst/>
                <a:uLnTx/>
                <a:uFillTx/>
                <a:latin typeface="Calibri Light" panose="020F0302020204030204"/>
                <a:ea typeface="+mj-ea"/>
                <a:cs typeface="+mj-cs"/>
              </a:rPr>
              <a:t>uilding</a:t>
            </a:r>
            <a:r>
              <a:rPr kumimoji="0" lang="fr-FR" sz="4000" b="1" i="0" u="none" strike="noStrike" kern="1200" cap="none" spc="0" normalizeH="0" baseline="0" noProof="0" dirty="0">
                <a:ln>
                  <a:noFill/>
                </a:ln>
                <a:solidFill>
                  <a:sysClr val="window" lastClr="FFFFFF"/>
                </a:solidFill>
                <a:effectLst/>
                <a:uLnTx/>
                <a:uFillTx/>
                <a:latin typeface="Calibri Light" panose="020F0302020204030204"/>
                <a:ea typeface="+mj-ea"/>
                <a:cs typeface="+mj-cs"/>
              </a:rPr>
              <a:t> </a:t>
            </a:r>
            <a:r>
              <a:rPr kumimoji="0" lang="fr-FR" sz="4000" b="1" i="0" u="none" strike="noStrike" kern="1200" cap="none" spc="0" normalizeH="0" baseline="0" noProof="0" dirty="0" err="1">
                <a:ln>
                  <a:noFill/>
                </a:ln>
                <a:solidFill>
                  <a:sysClr val="window" lastClr="FFFFFF"/>
                </a:solidFill>
                <a:effectLst/>
                <a:uLnTx/>
                <a:uFillTx/>
                <a:latin typeface="Calibri Light" panose="020F0302020204030204"/>
                <a:ea typeface="+mj-ea"/>
                <a:cs typeface="+mj-cs"/>
              </a:rPr>
              <a:t>healthy</a:t>
            </a:r>
            <a:r>
              <a:rPr kumimoji="0" lang="fr-FR" sz="4000" b="1" i="0" u="none" strike="noStrike" kern="1200" cap="none" spc="0" normalizeH="0" baseline="0" noProof="0" dirty="0">
                <a:ln>
                  <a:noFill/>
                </a:ln>
                <a:solidFill>
                  <a:sysClr val="window" lastClr="FFFFFF"/>
                </a:solidFill>
                <a:effectLst/>
                <a:uLnTx/>
                <a:uFillTx/>
                <a:latin typeface="Calibri Light" panose="020F0302020204030204"/>
                <a:ea typeface="+mj-ea"/>
                <a:cs typeface="+mj-cs"/>
              </a:rPr>
              <a:t> and </a:t>
            </a:r>
            <a:r>
              <a:rPr kumimoji="0" lang="fr-FR" sz="4000" b="1" i="0" u="none" strike="noStrike" kern="1200" cap="none" spc="0" normalizeH="0" baseline="0" noProof="0" dirty="0" err="1">
                <a:ln>
                  <a:noFill/>
                </a:ln>
                <a:solidFill>
                  <a:sysClr val="window" lastClr="FFFFFF"/>
                </a:solidFill>
                <a:effectLst/>
                <a:uLnTx/>
                <a:uFillTx/>
                <a:latin typeface="Calibri Light" panose="020F0302020204030204"/>
                <a:ea typeface="+mj-ea"/>
                <a:cs typeface="+mj-cs"/>
              </a:rPr>
              <a:t>resilient</a:t>
            </a:r>
            <a:r>
              <a:rPr kumimoji="0" lang="fr-FR" sz="4000" b="1" i="0" u="none" strike="noStrike" kern="1200" cap="none" spc="0" normalizeH="0" baseline="0" noProof="0" dirty="0">
                <a:ln>
                  <a:noFill/>
                </a:ln>
                <a:solidFill>
                  <a:sysClr val="window" lastClr="FFFFFF"/>
                </a:solidFill>
                <a:effectLst/>
                <a:uLnTx/>
                <a:uFillTx/>
                <a:latin typeface="Calibri Light" panose="020F0302020204030204"/>
                <a:ea typeface="+mj-ea"/>
                <a:cs typeface="+mj-cs"/>
              </a:rPr>
              <a:t> </a:t>
            </a:r>
            <a:r>
              <a:rPr kumimoji="0" lang="fr-FR" sz="4000" b="1" i="0" u="none" strike="noStrike" kern="1200" cap="none" spc="0" normalizeH="0" baseline="0" noProof="0" dirty="0" err="1">
                <a:ln>
                  <a:noFill/>
                </a:ln>
                <a:solidFill>
                  <a:sysClr val="window" lastClr="FFFFFF"/>
                </a:solidFill>
                <a:effectLst/>
                <a:uLnTx/>
                <a:uFillTx/>
                <a:latin typeface="Calibri Light" panose="020F0302020204030204"/>
                <a:ea typeface="+mj-ea"/>
                <a:cs typeface="+mj-cs"/>
              </a:rPr>
              <a:t>schools</a:t>
            </a:r>
            <a:r>
              <a:rPr kumimoji="0" lang="fr-FR" sz="4000" b="1" i="0" u="none" strike="noStrike" kern="1200" cap="none" spc="0" normalizeH="0" baseline="0" noProof="0" dirty="0">
                <a:ln>
                  <a:noFill/>
                </a:ln>
                <a:solidFill>
                  <a:sysClr val="window" lastClr="FFFFFF"/>
                </a:solidFill>
                <a:effectLst/>
                <a:uLnTx/>
                <a:uFillTx/>
                <a:latin typeface="Calibri Light" panose="020F0302020204030204"/>
                <a:ea typeface="+mj-ea"/>
                <a:cs typeface="+mj-cs"/>
              </a:rPr>
              <a:t> in the post-Covid </a:t>
            </a:r>
            <a:r>
              <a:rPr kumimoji="0" lang="fr-FR" sz="4000" b="1" i="0" u="none" strike="noStrike" kern="1200" cap="none" spc="0" normalizeH="0" baseline="0" noProof="0" dirty="0" err="1">
                <a:ln>
                  <a:noFill/>
                </a:ln>
                <a:solidFill>
                  <a:sysClr val="window" lastClr="FFFFFF"/>
                </a:solidFill>
                <a:effectLst/>
                <a:uLnTx/>
                <a:uFillTx/>
                <a:latin typeface="Calibri Light" panose="020F0302020204030204"/>
                <a:ea typeface="+mj-ea"/>
                <a:cs typeface="+mj-cs"/>
              </a:rPr>
              <a:t>era</a:t>
            </a:r>
            <a:endParaRPr lang="en-GB" sz="4800" b="1" dirty="0">
              <a:solidFill>
                <a:srgbClr val="FFFF00"/>
              </a:solidFill>
            </a:endParaRPr>
          </a:p>
        </p:txBody>
      </p:sp>
      <p:sp>
        <p:nvSpPr>
          <p:cNvPr id="6" name="ZoneTexte 5">
            <a:extLst>
              <a:ext uri="{FF2B5EF4-FFF2-40B4-BE49-F238E27FC236}">
                <a16:creationId xmlns:a16="http://schemas.microsoft.com/office/drawing/2014/main" id="{D24B1533-658C-3821-8284-D2B65BBEA8A9}"/>
              </a:ext>
            </a:extLst>
          </p:cNvPr>
          <p:cNvSpPr txBox="1"/>
          <p:nvPr/>
        </p:nvSpPr>
        <p:spPr>
          <a:xfrm>
            <a:off x="642800" y="3772374"/>
            <a:ext cx="3427798"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white"/>
                </a:solidFill>
                <a:effectLst/>
                <a:uLnTx/>
                <a:uFillTx/>
                <a:latin typeface="Calibri" panose="020F0502020204030204"/>
                <a:ea typeface="+mn-ea"/>
                <a:cs typeface="+mn-cs"/>
              </a:rPr>
              <a:t>QR code and link </a:t>
            </a:r>
            <a:r>
              <a:rPr kumimoji="0" lang="en-GB" sz="2800" b="0" i="0" u="none" strike="noStrike" kern="1200" cap="none" spc="0" normalizeH="0" baseline="0" noProof="0" dirty="0" err="1">
                <a:ln>
                  <a:noFill/>
                </a:ln>
                <a:solidFill>
                  <a:prstClr val="white"/>
                </a:solidFill>
                <a:effectLst/>
                <a:uLnTx/>
                <a:uFillTx/>
                <a:latin typeface="Calibri" panose="020F0502020204030204"/>
                <a:ea typeface="+mn-ea"/>
                <a:cs typeface="+mn-cs"/>
              </a:rPr>
              <a:t>Slido</a:t>
            </a:r>
            <a:endParaRPr kumimoji="0" lang="en-GB"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ZoneTexte 2">
            <a:extLst>
              <a:ext uri="{FF2B5EF4-FFF2-40B4-BE49-F238E27FC236}">
                <a16:creationId xmlns:a16="http://schemas.microsoft.com/office/drawing/2014/main" id="{02434B86-7D96-88B5-E2E0-7CD49B53FA14}"/>
              </a:ext>
            </a:extLst>
          </p:cNvPr>
          <p:cNvSpPr txBox="1"/>
          <p:nvPr/>
        </p:nvSpPr>
        <p:spPr>
          <a:xfrm>
            <a:off x="2250219" y="5812404"/>
            <a:ext cx="696992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You can prepare the session by copying the links of flashing the QR codes</a:t>
            </a:r>
          </a:p>
        </p:txBody>
      </p:sp>
      <p:pic>
        <p:nvPicPr>
          <p:cNvPr id="5" name="Image 4">
            <a:extLst>
              <a:ext uri="{FF2B5EF4-FFF2-40B4-BE49-F238E27FC236}">
                <a16:creationId xmlns:a16="http://schemas.microsoft.com/office/drawing/2014/main" id="{D4BE4593-7E3C-3A37-2B59-73D1B93C82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41972" y="2600678"/>
            <a:ext cx="1968500" cy="1905000"/>
          </a:xfrm>
          <a:prstGeom prst="rect">
            <a:avLst/>
          </a:prstGeom>
        </p:spPr>
      </p:pic>
      <p:sp>
        <p:nvSpPr>
          <p:cNvPr id="9" name="ZoneTexte 8">
            <a:extLst>
              <a:ext uri="{FF2B5EF4-FFF2-40B4-BE49-F238E27FC236}">
                <a16:creationId xmlns:a16="http://schemas.microsoft.com/office/drawing/2014/main" id="{87E31C8C-222A-2F81-12E9-3CF872D8AAC2}"/>
              </a:ext>
            </a:extLst>
          </p:cNvPr>
          <p:cNvSpPr txBox="1"/>
          <p:nvPr/>
        </p:nvSpPr>
        <p:spPr>
          <a:xfrm>
            <a:off x="7473245" y="4717249"/>
            <a:ext cx="6186310"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srgbClr val="FFC000"/>
                </a:solidFill>
                <a:effectLst/>
                <a:uLnTx/>
                <a:uFillTx/>
                <a:latin typeface="Calibri" panose="020F0502020204030204"/>
                <a:ea typeface="+mn-ea"/>
                <a:cs typeface="+mn-cs"/>
                <a:hlinkClick r:id="rId3">
                  <a:extLst>
                    <a:ext uri="{A12FA001-AC4F-418D-AE19-62706E023703}">
                      <ahyp:hlinkClr xmlns:ahyp="http://schemas.microsoft.com/office/drawing/2018/hyperlinkcolor" val="tx"/>
                    </a:ext>
                  </a:extLst>
                </a:hlinkClick>
              </a:rPr>
              <a:t>https://bit.ly/resilient-schools</a:t>
            </a:r>
            <a:endParaRPr kumimoji="0" lang="en-GB" sz="2800" b="0" i="0" u="none" strike="noStrike" kern="1200" cap="none" spc="0" normalizeH="0" baseline="0" noProof="0" dirty="0">
              <a:ln>
                <a:noFill/>
              </a:ln>
              <a:solidFill>
                <a:srgbClr val="FFC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67397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6C5B6D5-0222-1821-C2CC-3A5D5FB39074}"/>
              </a:ext>
            </a:extLst>
          </p:cNvPr>
          <p:cNvSpPr>
            <a:spLocks noGrp="1"/>
          </p:cNvSpPr>
          <p:nvPr>
            <p:ph type="title"/>
          </p:nvPr>
        </p:nvSpPr>
        <p:spPr/>
        <p:txBody>
          <a:bodyPr/>
          <a:lstStyle/>
          <a:p>
            <a:r>
              <a:rPr lang="en-GB" sz="4400" b="1" dirty="0">
                <a:solidFill>
                  <a:srgbClr val="FFFF00"/>
                </a:solidFill>
                <a:latin typeface="Candara" panose="020E0502030303020204" pitchFamily="34" charset="0"/>
              </a:rPr>
              <a:t>A widening of inequalities</a:t>
            </a:r>
            <a:endParaRPr lang="en-GB" dirty="0"/>
          </a:p>
        </p:txBody>
      </p:sp>
      <p:sp>
        <p:nvSpPr>
          <p:cNvPr id="3" name="Espace réservé du contenu 2">
            <a:extLst>
              <a:ext uri="{FF2B5EF4-FFF2-40B4-BE49-F238E27FC236}">
                <a16:creationId xmlns:a16="http://schemas.microsoft.com/office/drawing/2014/main" id="{4FB15FB8-0F2F-C07E-F2E0-551AA8217DD5}"/>
              </a:ext>
            </a:extLst>
          </p:cNvPr>
          <p:cNvSpPr>
            <a:spLocks noGrp="1"/>
          </p:cNvSpPr>
          <p:nvPr>
            <p:ph idx="1"/>
          </p:nvPr>
        </p:nvSpPr>
        <p:spPr/>
        <p:txBody>
          <a:bodyPr>
            <a:normAutofit/>
          </a:bodyPr>
          <a:lstStyle/>
          <a:p>
            <a:r>
              <a:rPr lang="fr-FR" sz="3200" dirty="0" err="1">
                <a:solidFill>
                  <a:schemeClr val="bg1"/>
                </a:solidFill>
                <a:effectLst/>
                <a:latin typeface="Helvetica" pitchFamily="2" charset="0"/>
              </a:rPr>
              <a:t>Children</a:t>
            </a:r>
            <a:r>
              <a:rPr lang="fr-FR" sz="3200" dirty="0">
                <a:solidFill>
                  <a:schemeClr val="bg1"/>
                </a:solidFill>
                <a:effectLst/>
                <a:latin typeface="Helvetica" pitchFamily="2" charset="0"/>
              </a:rPr>
              <a:t> </a:t>
            </a:r>
            <a:r>
              <a:rPr lang="fr-FR" sz="3200" dirty="0" err="1">
                <a:solidFill>
                  <a:schemeClr val="bg1"/>
                </a:solidFill>
                <a:effectLst/>
                <a:latin typeface="Helvetica" pitchFamily="2" charset="0"/>
              </a:rPr>
              <a:t>today</a:t>
            </a:r>
            <a:r>
              <a:rPr lang="fr-FR" sz="3200" dirty="0">
                <a:solidFill>
                  <a:schemeClr val="bg1"/>
                </a:solidFill>
                <a:effectLst/>
                <a:latin typeface="Helvetica" pitchFamily="2" charset="0"/>
              </a:rPr>
              <a:t> are </a:t>
            </a:r>
            <a:r>
              <a:rPr lang="fr-FR" sz="3200" dirty="0" err="1">
                <a:solidFill>
                  <a:schemeClr val="bg1"/>
                </a:solidFill>
                <a:effectLst/>
                <a:latin typeface="Helvetica" pitchFamily="2" charset="0"/>
              </a:rPr>
              <a:t>growing</a:t>
            </a:r>
            <a:r>
              <a:rPr lang="fr-FR" sz="3200" dirty="0">
                <a:solidFill>
                  <a:schemeClr val="bg1"/>
                </a:solidFill>
                <a:effectLst/>
                <a:latin typeface="Helvetica" pitchFamily="2" charset="0"/>
              </a:rPr>
              <a:t> up in a world </a:t>
            </a:r>
            <a:r>
              <a:rPr lang="fr-FR" sz="3200" dirty="0" err="1">
                <a:solidFill>
                  <a:schemeClr val="bg1"/>
                </a:solidFill>
                <a:effectLst/>
                <a:latin typeface="Helvetica" pitchFamily="2" charset="0"/>
              </a:rPr>
              <a:t>facing</a:t>
            </a:r>
            <a:r>
              <a:rPr lang="fr-FR" sz="3200" dirty="0">
                <a:solidFill>
                  <a:schemeClr val="bg1"/>
                </a:solidFill>
                <a:effectLst/>
                <a:latin typeface="Helvetica" pitchFamily="2" charset="0"/>
              </a:rPr>
              <a:t> multiple crises. </a:t>
            </a:r>
          </a:p>
          <a:p>
            <a:r>
              <a:rPr lang="fr-FR" sz="3200" dirty="0">
                <a:solidFill>
                  <a:schemeClr val="bg1"/>
                </a:solidFill>
                <a:effectLst/>
                <a:latin typeface="Helvetica" pitchFamily="2" charset="0"/>
              </a:rPr>
              <a:t>The </a:t>
            </a:r>
            <a:r>
              <a:rPr lang="fr-FR" sz="3200" dirty="0" err="1">
                <a:solidFill>
                  <a:schemeClr val="bg1"/>
                </a:solidFill>
                <a:effectLst/>
                <a:latin typeface="Helvetica" pitchFamily="2" charset="0"/>
              </a:rPr>
              <a:t>costs</a:t>
            </a:r>
            <a:r>
              <a:rPr lang="fr-FR" sz="3200" dirty="0">
                <a:solidFill>
                  <a:schemeClr val="bg1"/>
                </a:solidFill>
                <a:effectLst/>
                <a:latin typeface="Helvetica" pitchFamily="2" charset="0"/>
              </a:rPr>
              <a:t> are not </a:t>
            </a:r>
            <a:r>
              <a:rPr lang="fr-FR" sz="3200" dirty="0" err="1">
                <a:solidFill>
                  <a:schemeClr val="bg1"/>
                </a:solidFill>
                <a:effectLst/>
                <a:latin typeface="Helvetica" pitchFamily="2" charset="0"/>
              </a:rPr>
              <a:t>affecting</a:t>
            </a:r>
            <a:r>
              <a:rPr lang="fr-FR" sz="3200" dirty="0">
                <a:solidFill>
                  <a:schemeClr val="bg1"/>
                </a:solidFill>
                <a:effectLst/>
                <a:latin typeface="Helvetica" pitchFamily="2" charset="0"/>
              </a:rPr>
              <a:t> all </a:t>
            </a:r>
            <a:r>
              <a:rPr lang="fr-FR" sz="3200" dirty="0" err="1">
                <a:solidFill>
                  <a:schemeClr val="bg1"/>
                </a:solidFill>
                <a:effectLst/>
                <a:latin typeface="Helvetica" pitchFamily="2" charset="0"/>
              </a:rPr>
              <a:t>children</a:t>
            </a:r>
            <a:r>
              <a:rPr lang="fr-FR" sz="3200" dirty="0">
                <a:solidFill>
                  <a:schemeClr val="bg1"/>
                </a:solidFill>
                <a:effectLst/>
                <a:latin typeface="Helvetica" pitchFamily="2" charset="0"/>
              </a:rPr>
              <a:t> </a:t>
            </a:r>
            <a:r>
              <a:rPr lang="fr-FR" sz="3200" dirty="0" err="1">
                <a:solidFill>
                  <a:schemeClr val="bg1"/>
                </a:solidFill>
                <a:effectLst/>
                <a:latin typeface="Helvetica" pitchFamily="2" charset="0"/>
              </a:rPr>
              <a:t>equally</a:t>
            </a:r>
            <a:r>
              <a:rPr lang="fr-FR" sz="3200" dirty="0">
                <a:solidFill>
                  <a:schemeClr val="bg1"/>
                </a:solidFill>
                <a:effectLst/>
                <a:latin typeface="Helvetica" pitchFamily="2" charset="0"/>
              </a:rPr>
              <a:t>. </a:t>
            </a:r>
          </a:p>
          <a:p>
            <a:r>
              <a:rPr lang="fr-FR" sz="3200" dirty="0">
                <a:solidFill>
                  <a:schemeClr val="bg1"/>
                </a:solidFill>
                <a:effectLst/>
                <a:latin typeface="Helvetica" pitchFamily="2" charset="0"/>
              </a:rPr>
              <a:t>The </a:t>
            </a:r>
            <a:r>
              <a:rPr lang="fr-FR" sz="3200" dirty="0" err="1">
                <a:solidFill>
                  <a:schemeClr val="bg1"/>
                </a:solidFill>
                <a:effectLst/>
                <a:latin typeface="Helvetica" pitchFamily="2" charset="0"/>
              </a:rPr>
              <a:t>most</a:t>
            </a:r>
            <a:r>
              <a:rPr lang="fr-FR" sz="3200" dirty="0">
                <a:solidFill>
                  <a:schemeClr val="bg1"/>
                </a:solidFill>
                <a:effectLst/>
                <a:latin typeface="Helvetica" pitchFamily="2" charset="0"/>
              </a:rPr>
              <a:t> </a:t>
            </a:r>
            <a:r>
              <a:rPr lang="fr-FR" sz="3200" dirty="0" err="1">
                <a:solidFill>
                  <a:schemeClr val="bg1"/>
                </a:solidFill>
                <a:effectLst/>
                <a:latin typeface="Helvetica" pitchFamily="2" charset="0"/>
              </a:rPr>
              <a:t>marginalized</a:t>
            </a:r>
            <a:r>
              <a:rPr lang="fr-FR" sz="3200" dirty="0">
                <a:solidFill>
                  <a:schemeClr val="bg1"/>
                </a:solidFill>
                <a:effectLst/>
                <a:latin typeface="Helvetica" pitchFamily="2" charset="0"/>
              </a:rPr>
              <a:t> and </a:t>
            </a:r>
            <a:r>
              <a:rPr lang="fr-FR" sz="3200" dirty="0" err="1">
                <a:solidFill>
                  <a:schemeClr val="bg1"/>
                </a:solidFill>
                <a:effectLst/>
                <a:latin typeface="Helvetica" pitchFamily="2" charset="0"/>
              </a:rPr>
              <a:t>vulnerable</a:t>
            </a:r>
            <a:r>
              <a:rPr lang="fr-FR" sz="3200" dirty="0">
                <a:solidFill>
                  <a:schemeClr val="bg1"/>
                </a:solidFill>
                <a:effectLst/>
                <a:latin typeface="Helvetica" pitchFamily="2" charset="0"/>
              </a:rPr>
              <a:t> are </a:t>
            </a:r>
            <a:r>
              <a:rPr lang="fr-FR" sz="3200" dirty="0" err="1">
                <a:solidFill>
                  <a:schemeClr val="bg1"/>
                </a:solidFill>
                <a:effectLst/>
                <a:latin typeface="Helvetica" pitchFamily="2" charset="0"/>
              </a:rPr>
              <a:t>hurt</a:t>
            </a:r>
            <a:r>
              <a:rPr lang="fr-FR" sz="3200" dirty="0">
                <a:solidFill>
                  <a:schemeClr val="bg1"/>
                </a:solidFill>
                <a:effectLst/>
                <a:latin typeface="Helvetica" pitchFamily="2" charset="0"/>
              </a:rPr>
              <a:t> the </a:t>
            </a:r>
            <a:r>
              <a:rPr lang="fr-FR" sz="3200" dirty="0" err="1">
                <a:solidFill>
                  <a:schemeClr val="bg1"/>
                </a:solidFill>
                <a:effectLst/>
                <a:latin typeface="Helvetica" pitchFamily="2" charset="0"/>
              </a:rPr>
              <a:t>most</a:t>
            </a:r>
            <a:r>
              <a:rPr lang="fr-FR" sz="3200" dirty="0">
                <a:solidFill>
                  <a:schemeClr val="bg1"/>
                </a:solidFill>
                <a:effectLst/>
                <a:latin typeface="Helvetica" pitchFamily="2" charset="0"/>
              </a:rPr>
              <a:t> and </a:t>
            </a:r>
            <a:r>
              <a:rPr lang="fr-FR" sz="3200" dirty="0" err="1">
                <a:solidFill>
                  <a:schemeClr val="bg1"/>
                </a:solidFill>
                <a:effectLst/>
                <a:latin typeface="Helvetica" pitchFamily="2" charset="0"/>
              </a:rPr>
              <a:t>vast</a:t>
            </a:r>
            <a:r>
              <a:rPr lang="fr-FR" sz="3200" dirty="0">
                <a:solidFill>
                  <a:schemeClr val="bg1"/>
                </a:solidFill>
                <a:effectLst/>
                <a:latin typeface="Helvetica" pitchFamily="2" charset="0"/>
              </a:rPr>
              <a:t> </a:t>
            </a:r>
            <a:r>
              <a:rPr lang="fr-FR" sz="3200" dirty="0" err="1">
                <a:solidFill>
                  <a:schemeClr val="bg1"/>
                </a:solidFill>
                <a:effectLst/>
                <a:latin typeface="Helvetica" pitchFamily="2" charset="0"/>
              </a:rPr>
              <a:t>disparities</a:t>
            </a:r>
            <a:r>
              <a:rPr lang="fr-FR" sz="3200" dirty="0">
                <a:solidFill>
                  <a:schemeClr val="bg1"/>
                </a:solidFill>
                <a:effectLst/>
                <a:latin typeface="Helvetica" pitchFamily="2" charset="0"/>
              </a:rPr>
              <a:t> in </a:t>
            </a:r>
            <a:r>
              <a:rPr lang="fr-FR" sz="3200" dirty="0" err="1">
                <a:solidFill>
                  <a:schemeClr val="bg1"/>
                </a:solidFill>
                <a:effectLst/>
                <a:latin typeface="Helvetica" pitchFamily="2" charset="0"/>
              </a:rPr>
              <a:t>health</a:t>
            </a:r>
            <a:r>
              <a:rPr lang="fr-FR" sz="3200" dirty="0">
                <a:solidFill>
                  <a:schemeClr val="bg1"/>
                </a:solidFill>
                <a:effectLst/>
                <a:latin typeface="Helvetica" pitchFamily="2" charset="0"/>
              </a:rPr>
              <a:t>, </a:t>
            </a:r>
            <a:r>
              <a:rPr lang="fr-FR" sz="3200" dirty="0" err="1">
                <a:solidFill>
                  <a:schemeClr val="bg1"/>
                </a:solidFill>
                <a:effectLst/>
                <a:latin typeface="Helvetica" pitchFamily="2" charset="0"/>
              </a:rPr>
              <a:t>education</a:t>
            </a:r>
            <a:r>
              <a:rPr lang="fr-FR" sz="3200" dirty="0">
                <a:solidFill>
                  <a:schemeClr val="bg1"/>
                </a:solidFill>
                <a:effectLst/>
                <a:latin typeface="Helvetica" pitchFamily="2" charset="0"/>
              </a:rPr>
              <a:t>, mental </a:t>
            </a:r>
            <a:r>
              <a:rPr lang="fr-FR" sz="3200" dirty="0" err="1">
                <a:solidFill>
                  <a:schemeClr val="bg1"/>
                </a:solidFill>
                <a:effectLst/>
                <a:latin typeface="Helvetica" pitchFamily="2" charset="0"/>
              </a:rPr>
              <a:t>health</a:t>
            </a:r>
            <a:r>
              <a:rPr lang="fr-FR" sz="3200" dirty="0">
                <a:solidFill>
                  <a:schemeClr val="bg1"/>
                </a:solidFill>
                <a:effectLst/>
                <a:latin typeface="Helvetica" pitchFamily="2" charset="0"/>
              </a:rPr>
              <a:t>, </a:t>
            </a:r>
            <a:r>
              <a:rPr lang="fr-FR" sz="3200" dirty="0" err="1">
                <a:solidFill>
                  <a:schemeClr val="bg1"/>
                </a:solidFill>
                <a:effectLst/>
                <a:latin typeface="Helvetica" pitchFamily="2" charset="0"/>
              </a:rPr>
              <a:t>poverty</a:t>
            </a:r>
            <a:r>
              <a:rPr lang="fr-FR" sz="3200" dirty="0">
                <a:solidFill>
                  <a:schemeClr val="bg1"/>
                </a:solidFill>
                <a:effectLst/>
                <a:latin typeface="Helvetica" pitchFamily="2" charset="0"/>
              </a:rPr>
              <a:t> and migrants </a:t>
            </a:r>
            <a:r>
              <a:rPr lang="fr-FR" sz="3200" dirty="0" err="1">
                <a:solidFill>
                  <a:schemeClr val="bg1"/>
                </a:solidFill>
                <a:effectLst/>
                <a:latin typeface="Helvetica" pitchFamily="2" charset="0"/>
              </a:rPr>
              <a:t>remain</a:t>
            </a:r>
            <a:endParaRPr lang="fr-FR" sz="3200" dirty="0">
              <a:solidFill>
                <a:schemeClr val="bg1"/>
              </a:solidFill>
              <a:effectLst/>
              <a:latin typeface="Helvetica" pitchFamily="2" charset="0"/>
            </a:endParaRPr>
          </a:p>
          <a:p>
            <a:endParaRPr lang="fr-FR" sz="3200" dirty="0">
              <a:solidFill>
                <a:schemeClr val="bg1"/>
              </a:solidFill>
              <a:effectLst/>
              <a:latin typeface="Helvetica" pitchFamily="2" charset="0"/>
            </a:endParaRPr>
          </a:p>
          <a:p>
            <a:endParaRPr lang="en-GB" sz="3200" dirty="0">
              <a:solidFill>
                <a:schemeClr val="bg1"/>
              </a:solidFill>
            </a:endParaRPr>
          </a:p>
        </p:txBody>
      </p:sp>
      <p:sp>
        <p:nvSpPr>
          <p:cNvPr id="5" name="ZoneTexte 4">
            <a:extLst>
              <a:ext uri="{FF2B5EF4-FFF2-40B4-BE49-F238E27FC236}">
                <a16:creationId xmlns:a16="http://schemas.microsoft.com/office/drawing/2014/main" id="{BCEE0731-7413-DBC9-F0E8-BA3B685A9695}"/>
              </a:ext>
            </a:extLst>
          </p:cNvPr>
          <p:cNvSpPr txBox="1"/>
          <p:nvPr/>
        </p:nvSpPr>
        <p:spPr>
          <a:xfrm rot="20426661">
            <a:off x="7832174" y="5135628"/>
            <a:ext cx="4219256" cy="923330"/>
          </a:xfrm>
          <a:prstGeom prst="rect">
            <a:avLst/>
          </a:prstGeom>
          <a:noFill/>
        </p:spPr>
        <p:txBody>
          <a:bodyPr wrap="square">
            <a:spAutoFit/>
          </a:bodyPr>
          <a:lstStyle/>
          <a:p>
            <a:pPr algn="ctr"/>
            <a:r>
              <a:rPr lang="en-GB" i="1" dirty="0">
                <a:solidFill>
                  <a:schemeClr val="accent2">
                    <a:lumMod val="20000"/>
                    <a:lumOff val="80000"/>
                  </a:schemeClr>
                </a:solidFill>
              </a:rPr>
              <a:t>"It's between six months and a year of waiting": shortage of staff in child psychiatry jeopardises the care of children</a:t>
            </a:r>
          </a:p>
        </p:txBody>
      </p:sp>
    </p:spTree>
    <p:extLst>
      <p:ext uri="{BB962C8B-B14F-4D97-AF65-F5344CB8AC3E}">
        <p14:creationId xmlns:p14="http://schemas.microsoft.com/office/powerpoint/2010/main" val="5858837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3CEEF91-8B32-5BEE-D88A-EB3BF0E23999}"/>
              </a:ext>
            </a:extLst>
          </p:cNvPr>
          <p:cNvSpPr>
            <a:spLocks noGrp="1"/>
          </p:cNvSpPr>
          <p:nvPr>
            <p:ph type="title"/>
          </p:nvPr>
        </p:nvSpPr>
        <p:spPr/>
        <p:txBody>
          <a:bodyPr/>
          <a:lstStyle/>
          <a:p>
            <a:r>
              <a:rPr lang="en-GB" sz="4400" b="1" dirty="0">
                <a:solidFill>
                  <a:srgbClr val="FFFF00"/>
                </a:solidFill>
                <a:latin typeface="Candara" panose="020E0502030303020204" pitchFamily="34" charset="0"/>
              </a:rPr>
              <a:t>A widening of inequalities</a:t>
            </a:r>
            <a:endParaRPr lang="en-GB" dirty="0"/>
          </a:p>
        </p:txBody>
      </p:sp>
      <p:sp>
        <p:nvSpPr>
          <p:cNvPr id="3" name="Espace réservé du contenu 2">
            <a:extLst>
              <a:ext uri="{FF2B5EF4-FFF2-40B4-BE49-F238E27FC236}">
                <a16:creationId xmlns:a16="http://schemas.microsoft.com/office/drawing/2014/main" id="{5F8DEABC-7A5D-3F03-3490-D81F87A61BB5}"/>
              </a:ext>
            </a:extLst>
          </p:cNvPr>
          <p:cNvSpPr>
            <a:spLocks noGrp="1"/>
          </p:cNvSpPr>
          <p:nvPr>
            <p:ph idx="1"/>
          </p:nvPr>
        </p:nvSpPr>
        <p:spPr/>
        <p:txBody>
          <a:bodyPr>
            <a:noAutofit/>
          </a:bodyPr>
          <a:lstStyle/>
          <a:p>
            <a:r>
              <a:rPr lang="fr-FR" sz="3200" dirty="0" err="1">
                <a:solidFill>
                  <a:schemeClr val="bg1"/>
                </a:solidFill>
                <a:latin typeface="+mj-lt"/>
              </a:rPr>
              <a:t>Socioeonomic</a:t>
            </a:r>
            <a:r>
              <a:rPr lang="fr-FR" sz="3200" dirty="0">
                <a:solidFill>
                  <a:schemeClr val="bg1"/>
                </a:solidFill>
                <a:latin typeface="+mj-lt"/>
              </a:rPr>
              <a:t> </a:t>
            </a:r>
            <a:r>
              <a:rPr lang="fr-FR" sz="3200" dirty="0" err="1">
                <a:solidFill>
                  <a:schemeClr val="bg1"/>
                </a:solidFill>
                <a:latin typeface="+mj-lt"/>
              </a:rPr>
              <a:t>inequalities</a:t>
            </a:r>
            <a:endParaRPr lang="fr-FR" sz="3200" dirty="0">
              <a:solidFill>
                <a:schemeClr val="bg1"/>
              </a:solidFill>
              <a:latin typeface="+mj-lt"/>
            </a:endParaRPr>
          </a:p>
          <a:p>
            <a:r>
              <a:rPr lang="fr-FR" sz="3200" dirty="0" err="1">
                <a:solidFill>
                  <a:schemeClr val="bg1"/>
                </a:solidFill>
                <a:latin typeface="+mj-lt"/>
              </a:rPr>
              <a:t>I</a:t>
            </a:r>
            <a:r>
              <a:rPr lang="fr-FR" sz="3200" dirty="0" err="1">
                <a:solidFill>
                  <a:schemeClr val="bg1"/>
                </a:solidFill>
                <a:effectLst/>
                <a:latin typeface="+mj-lt"/>
              </a:rPr>
              <a:t>nequalities</a:t>
            </a:r>
            <a:r>
              <a:rPr lang="fr-FR" sz="3200" dirty="0">
                <a:solidFill>
                  <a:schemeClr val="bg1"/>
                </a:solidFill>
                <a:effectLst/>
                <a:latin typeface="+mj-lt"/>
              </a:rPr>
              <a:t> in internet (2.2 billion </a:t>
            </a:r>
            <a:r>
              <a:rPr lang="fr-FR" sz="3200" dirty="0" err="1">
                <a:solidFill>
                  <a:schemeClr val="bg1"/>
                </a:solidFill>
                <a:effectLst/>
                <a:latin typeface="+mj-lt"/>
              </a:rPr>
              <a:t>children</a:t>
            </a:r>
            <a:r>
              <a:rPr lang="fr-FR" sz="3200" dirty="0">
                <a:solidFill>
                  <a:schemeClr val="bg1"/>
                </a:solidFill>
                <a:effectLst/>
                <a:latin typeface="+mj-lt"/>
              </a:rPr>
              <a:t> and </a:t>
            </a:r>
            <a:r>
              <a:rPr lang="fr-FR" sz="3200" dirty="0" err="1">
                <a:solidFill>
                  <a:schemeClr val="bg1"/>
                </a:solidFill>
                <a:effectLst/>
                <a:latin typeface="+mj-lt"/>
              </a:rPr>
              <a:t>young</a:t>
            </a:r>
            <a:r>
              <a:rPr lang="fr-FR" sz="3200" dirty="0">
                <a:solidFill>
                  <a:schemeClr val="bg1"/>
                </a:solidFill>
                <a:effectLst/>
                <a:latin typeface="+mj-lt"/>
              </a:rPr>
              <a:t> people </a:t>
            </a:r>
            <a:r>
              <a:rPr lang="fr-FR" sz="3200" dirty="0" err="1">
                <a:solidFill>
                  <a:schemeClr val="bg1"/>
                </a:solidFill>
                <a:effectLst/>
                <a:latin typeface="+mj-lt"/>
              </a:rPr>
              <a:t>aged</a:t>
            </a:r>
            <a:r>
              <a:rPr lang="fr-FR" sz="3200" dirty="0">
                <a:solidFill>
                  <a:schemeClr val="bg1"/>
                </a:solidFill>
                <a:effectLst/>
                <a:latin typeface="+mj-lt"/>
              </a:rPr>
              <a:t> 25 </a:t>
            </a:r>
            <a:r>
              <a:rPr lang="fr-FR" sz="3200" dirty="0" err="1">
                <a:solidFill>
                  <a:schemeClr val="bg1"/>
                </a:solidFill>
                <a:effectLst/>
                <a:latin typeface="+mj-lt"/>
              </a:rPr>
              <a:t>years</a:t>
            </a:r>
            <a:r>
              <a:rPr lang="fr-FR" sz="3200" dirty="0">
                <a:solidFill>
                  <a:schemeClr val="bg1"/>
                </a:solidFill>
                <a:effectLst/>
                <a:latin typeface="+mj-lt"/>
              </a:rPr>
              <a:t> or </a:t>
            </a:r>
            <a:r>
              <a:rPr lang="fr-FR" sz="3200" dirty="0" err="1">
                <a:solidFill>
                  <a:schemeClr val="bg1"/>
                </a:solidFill>
                <a:effectLst/>
                <a:latin typeface="+mj-lt"/>
              </a:rPr>
              <a:t>less</a:t>
            </a:r>
            <a:r>
              <a:rPr lang="fr-FR" sz="3200" dirty="0">
                <a:solidFill>
                  <a:schemeClr val="bg1"/>
                </a:solidFill>
                <a:effectLst/>
                <a:latin typeface="+mj-lt"/>
              </a:rPr>
              <a:t> do not have an internet </a:t>
            </a:r>
            <a:r>
              <a:rPr lang="fr-FR" sz="3200" dirty="0" err="1">
                <a:solidFill>
                  <a:schemeClr val="bg1"/>
                </a:solidFill>
                <a:effectLst/>
                <a:latin typeface="+mj-lt"/>
              </a:rPr>
              <a:t>connection</a:t>
            </a:r>
            <a:r>
              <a:rPr lang="fr-FR" sz="3200" dirty="0">
                <a:solidFill>
                  <a:schemeClr val="bg1"/>
                </a:solidFill>
                <a:effectLst/>
                <a:latin typeface="+mj-lt"/>
              </a:rPr>
              <a:t> at home)</a:t>
            </a:r>
          </a:p>
          <a:p>
            <a:r>
              <a:rPr lang="fr-FR" sz="3200" dirty="0" err="1">
                <a:solidFill>
                  <a:schemeClr val="bg1"/>
                </a:solidFill>
                <a:effectLst/>
                <a:latin typeface="+mj-lt"/>
              </a:rPr>
              <a:t>Children</a:t>
            </a:r>
            <a:r>
              <a:rPr lang="fr-FR" sz="3200" dirty="0">
                <a:solidFill>
                  <a:schemeClr val="bg1"/>
                </a:solidFill>
                <a:effectLst/>
                <a:latin typeface="+mj-lt"/>
              </a:rPr>
              <a:t> have </a:t>
            </a:r>
            <a:r>
              <a:rPr lang="fr-FR" sz="3200" dirty="0" err="1">
                <a:solidFill>
                  <a:schemeClr val="bg1"/>
                </a:solidFill>
                <a:effectLst/>
                <a:latin typeface="+mj-lt"/>
              </a:rPr>
              <a:t>witnessed</a:t>
            </a:r>
            <a:r>
              <a:rPr lang="fr-FR" sz="3200" dirty="0">
                <a:solidFill>
                  <a:schemeClr val="bg1"/>
                </a:solidFill>
                <a:effectLst/>
                <a:latin typeface="+mj-lt"/>
              </a:rPr>
              <a:t> more </a:t>
            </a:r>
            <a:r>
              <a:rPr lang="fr-FR" sz="3200" b="1" dirty="0" err="1">
                <a:solidFill>
                  <a:schemeClr val="bg1"/>
                </a:solidFill>
                <a:effectLst/>
                <a:latin typeface="+mj-lt"/>
              </a:rPr>
              <a:t>ads</a:t>
            </a:r>
            <a:r>
              <a:rPr lang="fr-FR" sz="3200" b="1" dirty="0">
                <a:solidFill>
                  <a:schemeClr val="bg1"/>
                </a:solidFill>
                <a:effectLst/>
                <a:latin typeface="+mj-lt"/>
              </a:rPr>
              <a:t> for </a:t>
            </a:r>
            <a:r>
              <a:rPr lang="fr-FR" sz="3200" b="1" dirty="0" err="1">
                <a:solidFill>
                  <a:schemeClr val="bg1"/>
                </a:solidFill>
                <a:effectLst/>
                <a:latin typeface="+mj-lt"/>
              </a:rPr>
              <a:t>unhealthy</a:t>
            </a:r>
            <a:r>
              <a:rPr lang="fr-FR" sz="3200" b="1" dirty="0">
                <a:solidFill>
                  <a:schemeClr val="bg1"/>
                </a:solidFill>
                <a:effectLst/>
                <a:latin typeface="+mj-lt"/>
              </a:rPr>
              <a:t> </a:t>
            </a:r>
            <a:r>
              <a:rPr lang="fr-FR" sz="3200" b="1" dirty="0" err="1">
                <a:solidFill>
                  <a:schemeClr val="bg1"/>
                </a:solidFill>
                <a:effectLst/>
                <a:latin typeface="+mj-lt"/>
              </a:rPr>
              <a:t>products</a:t>
            </a:r>
            <a:r>
              <a:rPr lang="fr-FR" sz="3200" b="1" dirty="0">
                <a:solidFill>
                  <a:schemeClr val="bg1"/>
                </a:solidFill>
                <a:effectLst/>
                <a:latin typeface="+mj-lt"/>
              </a:rPr>
              <a:t> </a:t>
            </a:r>
            <a:r>
              <a:rPr lang="fr-FR" sz="3200" dirty="0">
                <a:solidFill>
                  <a:schemeClr val="bg1"/>
                </a:solidFill>
                <a:effectLst/>
                <a:latin typeface="+mj-lt"/>
              </a:rPr>
              <a:t>in the media </a:t>
            </a:r>
            <a:r>
              <a:rPr lang="fr-FR" sz="3200" dirty="0" err="1">
                <a:solidFill>
                  <a:schemeClr val="bg1"/>
                </a:solidFill>
                <a:effectLst/>
                <a:latin typeface="+mj-lt"/>
              </a:rPr>
              <a:t>during</a:t>
            </a:r>
            <a:r>
              <a:rPr lang="fr-FR" sz="3200" dirty="0">
                <a:solidFill>
                  <a:schemeClr val="bg1"/>
                </a:solidFill>
                <a:effectLst/>
                <a:latin typeface="+mj-lt"/>
              </a:rPr>
              <a:t> the </a:t>
            </a:r>
            <a:r>
              <a:rPr lang="fr-FR" sz="3200" dirty="0" err="1">
                <a:solidFill>
                  <a:schemeClr val="bg1"/>
                </a:solidFill>
                <a:effectLst/>
                <a:latin typeface="+mj-lt"/>
              </a:rPr>
              <a:t>pandemic</a:t>
            </a:r>
            <a:endParaRPr lang="fr-FR" sz="3200" dirty="0">
              <a:solidFill>
                <a:schemeClr val="bg1"/>
              </a:solidFill>
              <a:effectLst/>
              <a:latin typeface="+mj-lt"/>
            </a:endParaRPr>
          </a:p>
          <a:p>
            <a:r>
              <a:rPr lang="fr-FR" sz="3200" dirty="0">
                <a:solidFill>
                  <a:schemeClr val="bg1"/>
                </a:solidFill>
                <a:effectLst/>
                <a:latin typeface="+mj-lt"/>
              </a:rPr>
              <a:t>Disruption of violence </a:t>
            </a:r>
            <a:r>
              <a:rPr lang="fr-FR" sz="3200" dirty="0" err="1">
                <a:solidFill>
                  <a:schemeClr val="bg1"/>
                </a:solidFill>
                <a:effectLst/>
                <a:latin typeface="+mj-lt"/>
              </a:rPr>
              <a:t>prevention</a:t>
            </a:r>
            <a:r>
              <a:rPr lang="fr-FR" sz="3200" dirty="0">
                <a:solidFill>
                  <a:schemeClr val="bg1"/>
                </a:solidFill>
                <a:effectLst/>
                <a:latin typeface="+mj-lt"/>
              </a:rPr>
              <a:t> and </a:t>
            </a:r>
            <a:r>
              <a:rPr lang="fr-FR" sz="3200" dirty="0" err="1">
                <a:solidFill>
                  <a:schemeClr val="bg1"/>
                </a:solidFill>
                <a:effectLst/>
                <a:latin typeface="+mj-lt"/>
              </a:rPr>
              <a:t>response</a:t>
            </a:r>
            <a:r>
              <a:rPr lang="fr-FR" sz="3200" dirty="0">
                <a:solidFill>
                  <a:schemeClr val="bg1"/>
                </a:solidFill>
                <a:effectLst/>
                <a:latin typeface="+mj-lt"/>
              </a:rPr>
              <a:t> services</a:t>
            </a:r>
          </a:p>
          <a:p>
            <a:r>
              <a:rPr lang="en-GB" sz="3200" dirty="0">
                <a:solidFill>
                  <a:schemeClr val="bg1"/>
                </a:solidFill>
                <a:latin typeface="+mj-lt"/>
              </a:rPr>
              <a:t>Disruption in family planning</a:t>
            </a:r>
          </a:p>
          <a:p>
            <a:r>
              <a:rPr lang="en-GB" sz="3200" dirty="0">
                <a:solidFill>
                  <a:schemeClr val="bg1"/>
                </a:solidFill>
                <a:latin typeface="+mj-lt"/>
              </a:rPr>
              <a:t>…</a:t>
            </a:r>
          </a:p>
          <a:p>
            <a:endParaRPr lang="fr-FR" sz="3200" dirty="0">
              <a:solidFill>
                <a:schemeClr val="bg1"/>
              </a:solidFill>
              <a:effectLst/>
              <a:latin typeface="+mj-lt"/>
            </a:endParaRPr>
          </a:p>
          <a:p>
            <a:endParaRPr lang="en-GB" sz="3200" dirty="0">
              <a:solidFill>
                <a:schemeClr val="bg1"/>
              </a:solidFill>
              <a:latin typeface="+mj-lt"/>
            </a:endParaRPr>
          </a:p>
        </p:txBody>
      </p:sp>
    </p:spTree>
    <p:extLst>
      <p:ext uri="{BB962C8B-B14F-4D97-AF65-F5344CB8AC3E}">
        <p14:creationId xmlns:p14="http://schemas.microsoft.com/office/powerpoint/2010/main" val="13383611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7394" y="178023"/>
            <a:ext cx="10515600" cy="1325563"/>
          </a:xfrm>
        </p:spPr>
        <p:txBody>
          <a:bodyPr>
            <a:normAutofit fontScale="90000"/>
          </a:bodyPr>
          <a:lstStyle/>
          <a:p>
            <a:r>
              <a:rPr lang="en-GB" sz="5400" b="1" dirty="0">
                <a:solidFill>
                  <a:schemeClr val="accent4"/>
                </a:solidFill>
              </a:rPr>
              <a:t>Key factors to build healthy and resilient schools in the post-Covid era</a:t>
            </a:r>
            <a:endParaRPr lang="en-GB" sz="4800" b="1" dirty="0">
              <a:solidFill>
                <a:schemeClr val="accent4"/>
              </a:solidFill>
            </a:endParaRPr>
          </a:p>
        </p:txBody>
      </p:sp>
      <p:sp>
        <p:nvSpPr>
          <p:cNvPr id="7" name="ZoneTexte 6">
            <a:extLst>
              <a:ext uri="{FF2B5EF4-FFF2-40B4-BE49-F238E27FC236}">
                <a16:creationId xmlns:a16="http://schemas.microsoft.com/office/drawing/2014/main" id="{9BA09076-80CB-234B-A074-470944FA4380}"/>
              </a:ext>
            </a:extLst>
          </p:cNvPr>
          <p:cNvSpPr txBox="1"/>
          <p:nvPr/>
        </p:nvSpPr>
        <p:spPr>
          <a:xfrm>
            <a:off x="3597526" y="1970143"/>
            <a:ext cx="8594474" cy="4031873"/>
          </a:xfrm>
          <a:prstGeom prst="rect">
            <a:avLst/>
          </a:prstGeom>
          <a:noFill/>
        </p:spPr>
        <p:txBody>
          <a:bodyPr wrap="square" rtlCol="0">
            <a:spAutoFit/>
          </a:bodyPr>
          <a:lstStyle/>
          <a:p>
            <a:pPr marL="514350" indent="-514350">
              <a:buFont typeface="+mj-lt"/>
              <a:buAutoNum type="arabicPeriod"/>
            </a:pPr>
            <a:r>
              <a:rPr lang="en-GB" sz="3200" dirty="0">
                <a:solidFill>
                  <a:schemeClr val="bg1"/>
                </a:solidFill>
                <a:latin typeface="Candara" panose="020E0502030303020204" pitchFamily="34" charset="0"/>
              </a:rPr>
              <a:t>The multidimensional impact of the Covid crisis on children and young people</a:t>
            </a:r>
          </a:p>
          <a:p>
            <a:pPr marL="514350" indent="-514350">
              <a:buFont typeface="+mj-lt"/>
              <a:buAutoNum type="arabicPeriod"/>
            </a:pPr>
            <a:r>
              <a:rPr lang="en-GB" sz="3200" dirty="0">
                <a:solidFill>
                  <a:schemeClr val="bg1"/>
                </a:solidFill>
                <a:latin typeface="Candara" panose="020E0502030303020204" pitchFamily="34" charset="0"/>
              </a:rPr>
              <a:t>A widening of inequalities</a:t>
            </a:r>
          </a:p>
          <a:p>
            <a:pPr marL="514350" indent="-514350">
              <a:buFont typeface="+mj-lt"/>
              <a:buAutoNum type="arabicPeriod"/>
            </a:pPr>
            <a:r>
              <a:rPr lang="en-GB" sz="3200" b="1" dirty="0">
                <a:solidFill>
                  <a:srgbClr val="FFFF00"/>
                </a:solidFill>
                <a:latin typeface="Candara" panose="020E0502030303020204" pitchFamily="34" charset="0"/>
              </a:rPr>
              <a:t>The central role of Mental Health Promotion in the post-covid era</a:t>
            </a:r>
          </a:p>
          <a:p>
            <a:pPr marL="514350" indent="-514350">
              <a:buFont typeface="+mj-lt"/>
              <a:buAutoNum type="arabicPeriod"/>
            </a:pPr>
            <a:r>
              <a:rPr lang="en-GB" sz="3200" dirty="0">
                <a:solidFill>
                  <a:schemeClr val="bg1"/>
                </a:solidFill>
                <a:latin typeface="Candara" panose="020E0502030303020204" pitchFamily="34" charset="0"/>
              </a:rPr>
              <a:t>Underpinning principles of the HPS approach</a:t>
            </a:r>
          </a:p>
          <a:p>
            <a:pPr marL="514350" indent="-514350">
              <a:buFont typeface="+mj-lt"/>
              <a:buAutoNum type="arabicPeriod"/>
            </a:pPr>
            <a:r>
              <a:rPr lang="en-GB" sz="3200" dirty="0">
                <a:solidFill>
                  <a:schemeClr val="bg1"/>
                </a:solidFill>
                <a:latin typeface="Candara" panose="020E0502030303020204" pitchFamily="34" charset="0"/>
              </a:rPr>
              <a:t>Five key questions for the translation of HPS principles in the </a:t>
            </a:r>
            <a:r>
              <a:rPr lang="en-GB" sz="3200" u="sng" dirty="0">
                <a:solidFill>
                  <a:schemeClr val="bg1"/>
                </a:solidFill>
                <a:latin typeface="Candara" panose="020E0502030303020204" pitchFamily="34" charset="0"/>
              </a:rPr>
              <a:t>real life</a:t>
            </a:r>
          </a:p>
        </p:txBody>
      </p:sp>
      <p:pic>
        <p:nvPicPr>
          <p:cNvPr id="3" name="Image 2">
            <a:extLst>
              <a:ext uri="{FF2B5EF4-FFF2-40B4-BE49-F238E27FC236}">
                <a16:creationId xmlns:a16="http://schemas.microsoft.com/office/drawing/2014/main" id="{FF61BAB0-9423-32EF-919B-259B4628E351}"/>
              </a:ext>
            </a:extLst>
          </p:cNvPr>
          <p:cNvPicPr>
            <a:picLocks noChangeAspect="1"/>
          </p:cNvPicPr>
          <p:nvPr/>
        </p:nvPicPr>
        <p:blipFill rotWithShape="1">
          <a:blip r:embed="rId2">
            <a:extLst>
              <a:ext uri="{28A0092B-C50C-407E-A947-70E740481C1C}">
                <a14:useLocalDpi xmlns:a14="http://schemas.microsoft.com/office/drawing/2010/main" val="0"/>
              </a:ext>
            </a:extLst>
          </a:blip>
          <a:srcRect l="14876" r="10969" b="1"/>
          <a:stretch/>
        </p:blipFill>
        <p:spPr>
          <a:xfrm>
            <a:off x="0" y="1503586"/>
            <a:ext cx="3606344" cy="2482494"/>
          </a:xfrm>
          <a:custGeom>
            <a:avLst/>
            <a:gdLst/>
            <a:ahLst/>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a:effectLst>
            <a:softEdge rad="343984"/>
          </a:effectLst>
        </p:spPr>
      </p:pic>
    </p:spTree>
    <p:extLst>
      <p:ext uri="{BB962C8B-B14F-4D97-AF65-F5344CB8AC3E}">
        <p14:creationId xmlns:p14="http://schemas.microsoft.com/office/powerpoint/2010/main" val="6343189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3059" name="Oval 3">
            <a:extLst>
              <a:ext uri="{FF2B5EF4-FFF2-40B4-BE49-F238E27FC236}">
                <a16:creationId xmlns:a16="http://schemas.microsoft.com/office/drawing/2014/main" id="{EE35BC94-6F23-C042-8106-A08F5F0A0C87}"/>
              </a:ext>
            </a:extLst>
          </p:cNvPr>
          <p:cNvSpPr>
            <a:spLocks noChangeArrowheads="1"/>
          </p:cNvSpPr>
          <p:nvPr/>
        </p:nvSpPr>
        <p:spPr bwMode="auto">
          <a:xfrm>
            <a:off x="39716" y="126779"/>
            <a:ext cx="4127500" cy="3600450"/>
          </a:xfrm>
          <a:prstGeom prst="ellipse">
            <a:avLst/>
          </a:prstGeom>
          <a:noFill/>
          <a:ln w="38100">
            <a:solidFill>
              <a:schemeClr val="bg1"/>
            </a:solidFill>
            <a:round/>
            <a:headEnd/>
            <a:tailEnd/>
          </a:ln>
          <a:effectLst/>
          <a:extLst>
            <a:ext uri="{909E8E84-426E-40dd-AFC4-6F175D3DCCD1}">
              <a14:hiddenFill xmlns:a14="http://schemas.microsoft.com/office/drawing/2010/main" xmlns="">
                <a:solidFill>
                  <a:srgbClr val="0066FF"/>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fr-FR">
              <a:solidFill>
                <a:schemeClr val="bg1"/>
              </a:solidFill>
              <a:latin typeface="Tahoma" charset="0"/>
              <a:ea typeface="ＭＳ Ｐゴシック" charset="0"/>
            </a:endParaRPr>
          </a:p>
        </p:txBody>
      </p:sp>
      <p:sp>
        <p:nvSpPr>
          <p:cNvPr id="813060" name="Text Box 4">
            <a:extLst>
              <a:ext uri="{FF2B5EF4-FFF2-40B4-BE49-F238E27FC236}">
                <a16:creationId xmlns:a16="http://schemas.microsoft.com/office/drawing/2014/main" id="{7B38CD37-D6ED-7942-AFFD-D9B36ADF299A}"/>
              </a:ext>
            </a:extLst>
          </p:cNvPr>
          <p:cNvSpPr txBox="1">
            <a:spLocks noChangeArrowheads="1"/>
          </p:cNvSpPr>
          <p:nvPr/>
        </p:nvSpPr>
        <p:spPr bwMode="auto">
          <a:xfrm>
            <a:off x="679478" y="1600720"/>
            <a:ext cx="2847975"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381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fr-FR" sz="3200" b="1" dirty="0">
                <a:solidFill>
                  <a:schemeClr val="bg1"/>
                </a:solidFill>
                <a:latin typeface="Arial" charset="0"/>
                <a:ea typeface="ＭＳ Ｐゴシック" charset="0"/>
              </a:rPr>
              <a:t>PROTECTION</a:t>
            </a:r>
          </a:p>
        </p:txBody>
      </p:sp>
      <p:grpSp>
        <p:nvGrpSpPr>
          <p:cNvPr id="813065" name="Group 9">
            <a:extLst>
              <a:ext uri="{FF2B5EF4-FFF2-40B4-BE49-F238E27FC236}">
                <a16:creationId xmlns:a16="http://schemas.microsoft.com/office/drawing/2014/main" id="{BB09D0A5-B089-E24B-91E6-FA353285F81B}"/>
              </a:ext>
            </a:extLst>
          </p:cNvPr>
          <p:cNvGrpSpPr>
            <a:grpSpLocks/>
          </p:cNvGrpSpPr>
          <p:nvPr/>
        </p:nvGrpSpPr>
        <p:grpSpPr bwMode="auto">
          <a:xfrm>
            <a:off x="7792150" y="3186749"/>
            <a:ext cx="4127500" cy="3600450"/>
            <a:chOff x="1450" y="481"/>
            <a:chExt cx="2600" cy="2268"/>
          </a:xfrm>
        </p:grpSpPr>
        <p:sp>
          <p:nvSpPr>
            <p:cNvPr id="813066" name="Oval 10">
              <a:extLst>
                <a:ext uri="{FF2B5EF4-FFF2-40B4-BE49-F238E27FC236}">
                  <a16:creationId xmlns:a16="http://schemas.microsoft.com/office/drawing/2014/main" id="{B4C3AA79-5835-314E-AD5A-8C7F2FCF66EA}"/>
                </a:ext>
              </a:extLst>
            </p:cNvPr>
            <p:cNvSpPr>
              <a:spLocks noChangeArrowheads="1"/>
            </p:cNvSpPr>
            <p:nvPr/>
          </p:nvSpPr>
          <p:spPr bwMode="auto">
            <a:xfrm>
              <a:off x="1450" y="481"/>
              <a:ext cx="2600" cy="2268"/>
            </a:xfrm>
            <a:prstGeom prst="ellipse">
              <a:avLst/>
            </a:prstGeom>
            <a:noFill/>
            <a:ln w="38100">
              <a:solidFill>
                <a:schemeClr val="bg1"/>
              </a:solidFill>
              <a:round/>
              <a:headEnd/>
              <a:tailEnd/>
            </a:ln>
            <a:effectLst/>
            <a:extLst>
              <a:ext uri="{909E8E84-426E-40dd-AFC4-6F175D3DCCD1}">
                <a14:hiddenFill xmlns:a14="http://schemas.microsoft.com/office/drawing/2010/main" xmlns="">
                  <a:solidFill>
                    <a:schemeClr val="bg2"/>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fr-FR">
                <a:solidFill>
                  <a:schemeClr val="bg1"/>
                </a:solidFill>
                <a:latin typeface="Tahoma" charset="0"/>
                <a:ea typeface="ＭＳ Ｐゴシック" charset="0"/>
              </a:endParaRPr>
            </a:p>
          </p:txBody>
        </p:sp>
        <p:sp>
          <p:nvSpPr>
            <p:cNvPr id="813067" name="Text Box 11">
              <a:extLst>
                <a:ext uri="{FF2B5EF4-FFF2-40B4-BE49-F238E27FC236}">
                  <a16:creationId xmlns:a16="http://schemas.microsoft.com/office/drawing/2014/main" id="{E9A37D36-E81C-4840-883D-D681074BEEEF}"/>
                </a:ext>
              </a:extLst>
            </p:cNvPr>
            <p:cNvSpPr txBox="1">
              <a:spLocks noChangeArrowheads="1"/>
            </p:cNvSpPr>
            <p:nvPr/>
          </p:nvSpPr>
          <p:spPr bwMode="auto">
            <a:xfrm>
              <a:off x="1914" y="1322"/>
              <a:ext cx="1638" cy="365"/>
            </a:xfrm>
            <a:prstGeom prst="rect">
              <a:avLst/>
            </a:prstGeom>
            <a:noFill/>
            <a:ln>
              <a:noFill/>
            </a:ln>
            <a:effectLst/>
            <a:extLst>
              <a:ext uri="{909E8E84-426E-40dd-AFC4-6F175D3DCCD1}">
                <a14:hiddenFill xmlns:a14="http://schemas.microsoft.com/office/drawing/2010/main" xmlns="">
                  <a:solidFill>
                    <a:schemeClr val="bg2"/>
                  </a:solidFill>
                </a14:hiddenFill>
              </a:ext>
              <a:ext uri="{91240B29-F687-4f45-9708-019B960494DF}">
                <a14:hiddenLine xmlns:a14="http://schemas.microsoft.com/office/drawing/2010/main" xmlns="" w="381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fr-FR" sz="3200" b="1" dirty="0">
                  <a:solidFill>
                    <a:schemeClr val="bg1"/>
                  </a:solidFill>
                  <a:latin typeface="Arial" charset="0"/>
                  <a:ea typeface="ＭＳ Ｐゴシック" charset="0"/>
                </a:rPr>
                <a:t>EDUCATION</a:t>
              </a:r>
            </a:p>
          </p:txBody>
        </p:sp>
      </p:grpSp>
      <p:sp>
        <p:nvSpPr>
          <p:cNvPr id="2" name="Double flèche horizontale 1">
            <a:extLst>
              <a:ext uri="{FF2B5EF4-FFF2-40B4-BE49-F238E27FC236}">
                <a16:creationId xmlns:a16="http://schemas.microsoft.com/office/drawing/2014/main" id="{24039B64-B80A-B24F-AB6F-5C1ED1480A35}"/>
              </a:ext>
            </a:extLst>
          </p:cNvPr>
          <p:cNvSpPr/>
          <p:nvPr/>
        </p:nvSpPr>
        <p:spPr>
          <a:xfrm rot="1587681">
            <a:off x="4279126" y="2852214"/>
            <a:ext cx="3633746" cy="1240403"/>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3" name="Image 12">
            <a:extLst>
              <a:ext uri="{FF2B5EF4-FFF2-40B4-BE49-F238E27FC236}">
                <a16:creationId xmlns:a16="http://schemas.microsoft.com/office/drawing/2014/main" id="{4FE72AB4-6C19-6D41-9F4B-CD99B0B0870A}"/>
              </a:ext>
            </a:extLst>
          </p:cNvPr>
          <p:cNvPicPr>
            <a:picLocks noChangeAspect="1"/>
          </p:cNvPicPr>
          <p:nvPr/>
        </p:nvPicPr>
        <p:blipFill rotWithShape="1">
          <a:blip r:embed="rId2">
            <a:extLst>
              <a:ext uri="{28A0092B-C50C-407E-A947-70E740481C1C}">
                <a14:useLocalDpi xmlns:a14="http://schemas.microsoft.com/office/drawing/2010/main" val="0"/>
              </a:ext>
            </a:extLst>
          </a:blip>
          <a:srcRect l="6511" r="2693" b="-1"/>
          <a:stretch/>
        </p:blipFill>
        <p:spPr>
          <a:xfrm>
            <a:off x="1478089" y="3837617"/>
            <a:ext cx="4284887" cy="2949582"/>
          </a:xfrm>
          <a:custGeom>
            <a:avLst/>
            <a:gdLst/>
            <a:ahLst/>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p:spPr>
      </p:pic>
      <p:sp>
        <p:nvSpPr>
          <p:cNvPr id="5" name="ZoneTexte 4">
            <a:extLst>
              <a:ext uri="{FF2B5EF4-FFF2-40B4-BE49-F238E27FC236}">
                <a16:creationId xmlns:a16="http://schemas.microsoft.com/office/drawing/2014/main" id="{C6B79B24-529B-5815-8147-0227DC29A2FA}"/>
              </a:ext>
            </a:extLst>
          </p:cNvPr>
          <p:cNvSpPr txBox="1"/>
          <p:nvPr/>
        </p:nvSpPr>
        <p:spPr>
          <a:xfrm>
            <a:off x="5823650" y="353275"/>
            <a:ext cx="6096000" cy="1754326"/>
          </a:xfrm>
          <a:prstGeom prst="rect">
            <a:avLst/>
          </a:prstGeom>
          <a:noFill/>
        </p:spPr>
        <p:txBody>
          <a:bodyPr wrap="square">
            <a:spAutoFit/>
          </a:bodyPr>
          <a:lstStyle/>
          <a:p>
            <a:r>
              <a:rPr lang="en-GB" sz="3600" dirty="0">
                <a:solidFill>
                  <a:schemeClr val="bg1"/>
                </a:solidFill>
              </a:rPr>
              <a:t>Creating the conditions for the </a:t>
            </a:r>
            <a:r>
              <a:rPr lang="en-GB" sz="3600" b="1" dirty="0">
                <a:solidFill>
                  <a:srgbClr val="FFFF00"/>
                </a:solidFill>
              </a:rPr>
              <a:t>development </a:t>
            </a:r>
            <a:r>
              <a:rPr lang="en-GB" sz="3600" dirty="0">
                <a:solidFill>
                  <a:schemeClr val="bg1"/>
                </a:solidFill>
              </a:rPr>
              <a:t>of all children and young people </a:t>
            </a:r>
          </a:p>
        </p:txBody>
      </p:sp>
    </p:spTree>
    <p:extLst>
      <p:ext uri="{BB962C8B-B14F-4D97-AF65-F5344CB8AC3E}">
        <p14:creationId xmlns:p14="http://schemas.microsoft.com/office/powerpoint/2010/main" val="1203700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305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306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3059" grpId="0" animBg="1"/>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A1095732-873D-B577-6DF3-95D2C1B416DA}"/>
              </a:ext>
            </a:extLst>
          </p:cNvPr>
          <p:cNvSpPr>
            <a:spLocks noGrp="1"/>
          </p:cNvSpPr>
          <p:nvPr>
            <p:ph type="title"/>
          </p:nvPr>
        </p:nvSpPr>
        <p:spPr>
          <a:xfrm>
            <a:off x="838200" y="90372"/>
            <a:ext cx="10845800" cy="1325563"/>
          </a:xfrm>
        </p:spPr>
        <p:txBody>
          <a:bodyPr/>
          <a:lstStyle/>
          <a:p>
            <a:r>
              <a:rPr lang="en-GB" dirty="0">
                <a:solidFill>
                  <a:srgbClr val="FFFF00"/>
                </a:solidFill>
              </a:rPr>
              <a:t>Changing world for children and young people</a:t>
            </a:r>
          </a:p>
        </p:txBody>
      </p:sp>
      <p:sp>
        <p:nvSpPr>
          <p:cNvPr id="6" name="Espace réservé du contenu 5">
            <a:extLst>
              <a:ext uri="{FF2B5EF4-FFF2-40B4-BE49-F238E27FC236}">
                <a16:creationId xmlns:a16="http://schemas.microsoft.com/office/drawing/2014/main" id="{9EB0A17C-63CF-A1DB-CEC4-5201E5111311}"/>
              </a:ext>
            </a:extLst>
          </p:cNvPr>
          <p:cNvSpPr>
            <a:spLocks noGrp="1"/>
          </p:cNvSpPr>
          <p:nvPr>
            <p:ph idx="1"/>
          </p:nvPr>
        </p:nvSpPr>
        <p:spPr/>
        <p:txBody>
          <a:bodyPr>
            <a:normAutofit/>
          </a:bodyPr>
          <a:lstStyle/>
          <a:p>
            <a:r>
              <a:rPr lang="en-GB" sz="3200" dirty="0">
                <a:solidFill>
                  <a:schemeClr val="bg1"/>
                </a:solidFill>
              </a:rPr>
              <a:t>Post-covid damage and recovery but also …</a:t>
            </a:r>
          </a:p>
          <a:p>
            <a:r>
              <a:rPr lang="en-GB" sz="3200" dirty="0">
                <a:solidFill>
                  <a:schemeClr val="bg1"/>
                </a:solidFill>
              </a:rPr>
              <a:t>Global megatrends</a:t>
            </a:r>
          </a:p>
          <a:p>
            <a:pPr lvl="1"/>
            <a:r>
              <a:rPr lang="en-GB" dirty="0">
                <a:solidFill>
                  <a:schemeClr val="bg1"/>
                </a:solidFill>
              </a:rPr>
              <a:t>Change in planetary ecosystems</a:t>
            </a:r>
          </a:p>
          <a:p>
            <a:pPr lvl="1"/>
            <a:r>
              <a:rPr lang="en-GB" dirty="0">
                <a:solidFill>
                  <a:schemeClr val="bg1"/>
                </a:solidFill>
              </a:rPr>
              <a:t>Digital technologies</a:t>
            </a:r>
          </a:p>
          <a:p>
            <a:pPr lvl="1"/>
            <a:r>
              <a:rPr lang="en-GB" dirty="0">
                <a:solidFill>
                  <a:schemeClr val="bg1"/>
                </a:solidFill>
              </a:rPr>
              <a:t>Urbanisation</a:t>
            </a:r>
          </a:p>
          <a:p>
            <a:pPr lvl="1"/>
            <a:r>
              <a:rPr lang="en-GB" dirty="0">
                <a:solidFill>
                  <a:schemeClr val="bg1"/>
                </a:solidFill>
              </a:rPr>
              <a:t>Nutrition transition</a:t>
            </a:r>
          </a:p>
          <a:p>
            <a:pPr lvl="1"/>
            <a:r>
              <a:rPr lang="en-GB" dirty="0">
                <a:solidFill>
                  <a:schemeClr val="bg1"/>
                </a:solidFill>
              </a:rPr>
              <a:t>Globalized commercial interests</a:t>
            </a:r>
          </a:p>
          <a:p>
            <a:pPr lvl="1"/>
            <a:r>
              <a:rPr lang="en-GB" dirty="0">
                <a:solidFill>
                  <a:schemeClr val="bg1"/>
                </a:solidFill>
              </a:rPr>
              <a:t>Demographic changes</a:t>
            </a:r>
          </a:p>
          <a:p>
            <a:pPr lvl="1"/>
            <a:r>
              <a:rPr lang="en-GB" dirty="0">
                <a:solidFill>
                  <a:schemeClr val="bg1"/>
                </a:solidFill>
              </a:rPr>
              <a:t>War and conflict</a:t>
            </a:r>
          </a:p>
        </p:txBody>
      </p:sp>
      <p:sp>
        <p:nvSpPr>
          <p:cNvPr id="8" name="ZoneTexte 7">
            <a:extLst>
              <a:ext uri="{FF2B5EF4-FFF2-40B4-BE49-F238E27FC236}">
                <a16:creationId xmlns:a16="http://schemas.microsoft.com/office/drawing/2014/main" id="{3305BB77-1190-D833-7A14-DD1D5329CDDA}"/>
              </a:ext>
            </a:extLst>
          </p:cNvPr>
          <p:cNvSpPr txBox="1"/>
          <p:nvPr/>
        </p:nvSpPr>
        <p:spPr>
          <a:xfrm>
            <a:off x="9174350" y="2191666"/>
            <a:ext cx="3017650" cy="3046988"/>
          </a:xfrm>
          <a:prstGeom prst="rect">
            <a:avLst/>
          </a:prstGeom>
          <a:noFill/>
        </p:spPr>
        <p:txBody>
          <a:bodyPr wrap="square" rtlCol="0">
            <a:spAutoFit/>
          </a:bodyPr>
          <a:lstStyle/>
          <a:p>
            <a:r>
              <a:rPr lang="en-GB" sz="2400" dirty="0">
                <a:solidFill>
                  <a:srgbClr val="FFFF00"/>
                </a:solidFill>
              </a:rPr>
              <a:t>Children and young people Most affected</a:t>
            </a:r>
          </a:p>
          <a:p>
            <a:endParaRPr lang="en-GB" sz="2400" dirty="0">
              <a:solidFill>
                <a:srgbClr val="FFFF00"/>
              </a:solidFill>
            </a:endParaRPr>
          </a:p>
          <a:p>
            <a:endParaRPr lang="en-GB" sz="2400" dirty="0">
              <a:solidFill>
                <a:srgbClr val="FFFF00"/>
              </a:solidFill>
            </a:endParaRPr>
          </a:p>
          <a:p>
            <a:endParaRPr lang="en-GB" sz="2400" dirty="0">
              <a:solidFill>
                <a:srgbClr val="FFFF00"/>
              </a:solidFill>
            </a:endParaRPr>
          </a:p>
          <a:p>
            <a:r>
              <a:rPr lang="en-GB" sz="2400" dirty="0">
                <a:solidFill>
                  <a:srgbClr val="FFFF00"/>
                </a:solidFill>
              </a:rPr>
              <a:t>Children and young people Key agent of response</a:t>
            </a:r>
          </a:p>
        </p:txBody>
      </p:sp>
      <p:sp>
        <p:nvSpPr>
          <p:cNvPr id="9" name="ZoneTexte 8">
            <a:extLst>
              <a:ext uri="{FF2B5EF4-FFF2-40B4-BE49-F238E27FC236}">
                <a16:creationId xmlns:a16="http://schemas.microsoft.com/office/drawing/2014/main" id="{012C7022-C02D-33DC-9C50-36547BFE6D0F}"/>
              </a:ext>
            </a:extLst>
          </p:cNvPr>
          <p:cNvSpPr txBox="1"/>
          <p:nvPr/>
        </p:nvSpPr>
        <p:spPr>
          <a:xfrm>
            <a:off x="10340623" y="6398296"/>
            <a:ext cx="1539204" cy="369332"/>
          </a:xfrm>
          <a:prstGeom prst="rect">
            <a:avLst/>
          </a:prstGeom>
          <a:noFill/>
        </p:spPr>
        <p:txBody>
          <a:bodyPr wrap="none" rtlCol="0">
            <a:spAutoFit/>
          </a:bodyPr>
          <a:lstStyle/>
          <a:p>
            <a:r>
              <a:rPr lang="en-GB" dirty="0">
                <a:solidFill>
                  <a:schemeClr val="bg1"/>
                </a:solidFill>
              </a:rPr>
              <a:t>Jon Klein 2022</a:t>
            </a:r>
          </a:p>
        </p:txBody>
      </p:sp>
      <p:sp>
        <p:nvSpPr>
          <p:cNvPr id="10" name="Accolade fermante 9">
            <a:extLst>
              <a:ext uri="{FF2B5EF4-FFF2-40B4-BE49-F238E27FC236}">
                <a16:creationId xmlns:a16="http://schemas.microsoft.com/office/drawing/2014/main" id="{AA1F5C1F-B827-20D9-1D2A-9734CAECE850}"/>
              </a:ext>
            </a:extLst>
          </p:cNvPr>
          <p:cNvSpPr/>
          <p:nvPr/>
        </p:nvSpPr>
        <p:spPr>
          <a:xfrm>
            <a:off x="8297333" y="1889453"/>
            <a:ext cx="485423" cy="3651414"/>
          </a:xfrm>
          <a:prstGeom prst="rightBrace">
            <a:avLst/>
          </a:prstGeom>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20047413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67853E6C-BEA3-6CD9-0909-8AC4ED8FE6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4616" y="841742"/>
            <a:ext cx="10282767" cy="6016258"/>
          </a:xfrm>
          <a:prstGeom prst="rect">
            <a:avLst/>
          </a:prstGeom>
        </p:spPr>
      </p:pic>
      <p:sp>
        <p:nvSpPr>
          <p:cNvPr id="6" name="ZoneTexte 5">
            <a:extLst>
              <a:ext uri="{FF2B5EF4-FFF2-40B4-BE49-F238E27FC236}">
                <a16:creationId xmlns:a16="http://schemas.microsoft.com/office/drawing/2014/main" id="{EAFC6AF0-7B85-CE80-E9DB-E32CF7E3DEDF}"/>
              </a:ext>
            </a:extLst>
          </p:cNvPr>
          <p:cNvSpPr txBox="1"/>
          <p:nvPr/>
        </p:nvSpPr>
        <p:spPr>
          <a:xfrm>
            <a:off x="2366434" y="170513"/>
            <a:ext cx="8602134" cy="584775"/>
          </a:xfrm>
          <a:prstGeom prst="rect">
            <a:avLst/>
          </a:prstGeom>
          <a:noFill/>
        </p:spPr>
        <p:txBody>
          <a:bodyPr wrap="square">
            <a:spAutoFit/>
          </a:bodyPr>
          <a:lstStyle/>
          <a:p>
            <a:r>
              <a:rPr lang="fr-FR" sz="3200" b="1" dirty="0">
                <a:solidFill>
                  <a:schemeClr val="bg1"/>
                </a:solidFill>
              </a:rPr>
              <a:t>A </a:t>
            </a:r>
            <a:r>
              <a:rPr lang="fr-FR" sz="3200" b="1" dirty="0" err="1">
                <a:solidFill>
                  <a:schemeClr val="bg1"/>
                </a:solidFill>
              </a:rPr>
              <a:t>developmentally</a:t>
            </a:r>
            <a:r>
              <a:rPr lang="fr-FR" sz="3200" b="1" dirty="0">
                <a:solidFill>
                  <a:schemeClr val="bg1"/>
                </a:solidFill>
              </a:rPr>
              <a:t> </a:t>
            </a:r>
            <a:r>
              <a:rPr lang="fr-FR" sz="3200" b="1" dirty="0" err="1">
                <a:solidFill>
                  <a:schemeClr val="bg1"/>
                </a:solidFill>
              </a:rPr>
              <a:t>appropriate</a:t>
            </a:r>
            <a:r>
              <a:rPr lang="fr-FR" sz="3200" b="1" dirty="0">
                <a:solidFill>
                  <a:schemeClr val="bg1"/>
                </a:solidFill>
              </a:rPr>
              <a:t> </a:t>
            </a:r>
            <a:r>
              <a:rPr lang="fr-FR" sz="3200" b="1" dirty="0" err="1">
                <a:solidFill>
                  <a:schemeClr val="bg1"/>
                </a:solidFill>
              </a:rPr>
              <a:t>approach</a:t>
            </a:r>
            <a:endParaRPr lang="en-GB" sz="3200" b="1" dirty="0">
              <a:solidFill>
                <a:schemeClr val="bg1"/>
              </a:solidFill>
            </a:endParaRPr>
          </a:p>
        </p:txBody>
      </p:sp>
    </p:spTree>
    <p:extLst>
      <p:ext uri="{BB962C8B-B14F-4D97-AF65-F5344CB8AC3E}">
        <p14:creationId xmlns:p14="http://schemas.microsoft.com/office/powerpoint/2010/main" val="4256566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C1203674-C276-3FBD-1A14-05EE68013FA5}"/>
              </a:ext>
            </a:extLst>
          </p:cNvPr>
          <p:cNvSpPr>
            <a:spLocks noGrp="1"/>
          </p:cNvSpPr>
          <p:nvPr>
            <p:ph type="title"/>
          </p:nvPr>
        </p:nvSpPr>
        <p:spPr>
          <a:xfrm>
            <a:off x="838199" y="365125"/>
            <a:ext cx="10778067" cy="1325563"/>
          </a:xfrm>
        </p:spPr>
        <p:txBody>
          <a:bodyPr/>
          <a:lstStyle/>
          <a:p>
            <a:r>
              <a:rPr lang="en-GB" dirty="0">
                <a:solidFill>
                  <a:srgbClr val="FFFF00"/>
                </a:solidFill>
              </a:rPr>
              <a:t>Changing world for children and young people</a:t>
            </a:r>
            <a:endParaRPr lang="en-GB" dirty="0"/>
          </a:p>
        </p:txBody>
      </p:sp>
      <p:sp>
        <p:nvSpPr>
          <p:cNvPr id="4" name="Espace réservé du contenu 3">
            <a:extLst>
              <a:ext uri="{FF2B5EF4-FFF2-40B4-BE49-F238E27FC236}">
                <a16:creationId xmlns:a16="http://schemas.microsoft.com/office/drawing/2014/main" id="{4A374170-9B2A-375C-DAE6-E9A8EAE23EE6}"/>
              </a:ext>
            </a:extLst>
          </p:cNvPr>
          <p:cNvSpPr>
            <a:spLocks noGrp="1"/>
          </p:cNvSpPr>
          <p:nvPr>
            <p:ph idx="1"/>
          </p:nvPr>
        </p:nvSpPr>
        <p:spPr/>
        <p:txBody>
          <a:bodyPr>
            <a:normAutofit/>
          </a:bodyPr>
          <a:lstStyle/>
          <a:p>
            <a:r>
              <a:rPr lang="en-GB" sz="4000" dirty="0">
                <a:solidFill>
                  <a:schemeClr val="bg1"/>
                </a:solidFill>
              </a:rPr>
              <a:t>A new adolescence</a:t>
            </a:r>
          </a:p>
          <a:p>
            <a:r>
              <a:rPr lang="en-GB" sz="4000" dirty="0">
                <a:solidFill>
                  <a:schemeClr val="bg1"/>
                </a:solidFill>
              </a:rPr>
              <a:t>Mental health and NCDs</a:t>
            </a:r>
          </a:p>
          <a:p>
            <a:r>
              <a:rPr lang="en-GB" sz="4000" dirty="0">
                <a:solidFill>
                  <a:schemeClr val="bg1"/>
                </a:solidFill>
              </a:rPr>
              <a:t>Empowerement and participation</a:t>
            </a:r>
          </a:p>
          <a:p>
            <a:r>
              <a:rPr lang="en-GB" sz="4000" dirty="0">
                <a:solidFill>
                  <a:schemeClr val="bg1"/>
                </a:solidFill>
              </a:rPr>
              <a:t>Young people as key agent of change </a:t>
            </a:r>
          </a:p>
        </p:txBody>
      </p:sp>
      <p:sp>
        <p:nvSpPr>
          <p:cNvPr id="5" name="ZoneTexte 4">
            <a:extLst>
              <a:ext uri="{FF2B5EF4-FFF2-40B4-BE49-F238E27FC236}">
                <a16:creationId xmlns:a16="http://schemas.microsoft.com/office/drawing/2014/main" id="{5852FF00-1FEC-913C-07DC-32F999986E28}"/>
              </a:ext>
            </a:extLst>
          </p:cNvPr>
          <p:cNvSpPr txBox="1"/>
          <p:nvPr/>
        </p:nvSpPr>
        <p:spPr>
          <a:xfrm>
            <a:off x="3854291" y="5415657"/>
            <a:ext cx="7255934" cy="1077218"/>
          </a:xfrm>
          <a:prstGeom prst="rect">
            <a:avLst/>
          </a:prstGeom>
          <a:noFill/>
        </p:spPr>
        <p:txBody>
          <a:bodyPr wrap="square" rtlCol="0">
            <a:spAutoFit/>
          </a:bodyPr>
          <a:lstStyle/>
          <a:p>
            <a:r>
              <a:rPr lang="en-GB" sz="3200" dirty="0">
                <a:solidFill>
                  <a:schemeClr val="bg1"/>
                </a:solidFill>
              </a:rPr>
              <a:t>Unifying themes for young people: environment, health and well being </a:t>
            </a:r>
          </a:p>
        </p:txBody>
      </p:sp>
      <p:sp>
        <p:nvSpPr>
          <p:cNvPr id="6" name="ZoneTexte 5">
            <a:extLst>
              <a:ext uri="{FF2B5EF4-FFF2-40B4-BE49-F238E27FC236}">
                <a16:creationId xmlns:a16="http://schemas.microsoft.com/office/drawing/2014/main" id="{90D2D041-EFE8-E428-4D2A-F6D097820674}"/>
              </a:ext>
            </a:extLst>
          </p:cNvPr>
          <p:cNvSpPr txBox="1"/>
          <p:nvPr/>
        </p:nvSpPr>
        <p:spPr>
          <a:xfrm>
            <a:off x="10340623" y="6398296"/>
            <a:ext cx="1539204" cy="369332"/>
          </a:xfrm>
          <a:prstGeom prst="rect">
            <a:avLst/>
          </a:prstGeom>
          <a:noFill/>
        </p:spPr>
        <p:txBody>
          <a:bodyPr wrap="none" rtlCol="0">
            <a:spAutoFit/>
          </a:bodyPr>
          <a:lstStyle/>
          <a:p>
            <a:r>
              <a:rPr lang="en-GB" dirty="0">
                <a:solidFill>
                  <a:schemeClr val="bg1"/>
                </a:solidFill>
              </a:rPr>
              <a:t>Jon Klein 2022</a:t>
            </a:r>
          </a:p>
        </p:txBody>
      </p:sp>
      <p:sp>
        <p:nvSpPr>
          <p:cNvPr id="7" name="Flèche vers la droite 6">
            <a:extLst>
              <a:ext uri="{FF2B5EF4-FFF2-40B4-BE49-F238E27FC236}">
                <a16:creationId xmlns:a16="http://schemas.microsoft.com/office/drawing/2014/main" id="{F717FBA6-413D-8578-8B89-FF0BEDD4C91A}"/>
              </a:ext>
            </a:extLst>
          </p:cNvPr>
          <p:cNvSpPr/>
          <p:nvPr/>
        </p:nvSpPr>
        <p:spPr>
          <a:xfrm>
            <a:off x="3084689" y="5500323"/>
            <a:ext cx="695480" cy="8768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a:p>
        </p:txBody>
      </p:sp>
    </p:spTree>
    <p:extLst>
      <p:ext uri="{BB962C8B-B14F-4D97-AF65-F5344CB8AC3E}">
        <p14:creationId xmlns:p14="http://schemas.microsoft.com/office/powerpoint/2010/main" val="18913481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2742C07-A216-5BA8-5209-1089C2BAEF51}"/>
              </a:ext>
            </a:extLst>
          </p:cNvPr>
          <p:cNvSpPr>
            <a:spLocks noGrp="1"/>
          </p:cNvSpPr>
          <p:nvPr>
            <p:ph type="title"/>
          </p:nvPr>
        </p:nvSpPr>
        <p:spPr/>
        <p:txBody>
          <a:bodyPr/>
          <a:lstStyle/>
          <a:p>
            <a:r>
              <a:rPr lang="en-GB" sz="4400" b="1" dirty="0">
                <a:solidFill>
                  <a:srgbClr val="FFFF00"/>
                </a:solidFill>
                <a:latin typeface="Candara" panose="020E0502030303020204" pitchFamily="34" charset="0"/>
              </a:rPr>
              <a:t>Children and adolescents today</a:t>
            </a:r>
            <a:br>
              <a:rPr lang="en-GB" sz="4400" b="1" dirty="0">
                <a:solidFill>
                  <a:srgbClr val="FFFF00"/>
                </a:solidFill>
                <a:latin typeface="Candara" panose="020E0502030303020204" pitchFamily="34" charset="0"/>
              </a:rPr>
            </a:br>
            <a:endParaRPr lang="en-GB" dirty="0"/>
          </a:p>
        </p:txBody>
      </p:sp>
      <p:sp>
        <p:nvSpPr>
          <p:cNvPr id="3" name="Espace réservé du contenu 2">
            <a:extLst>
              <a:ext uri="{FF2B5EF4-FFF2-40B4-BE49-F238E27FC236}">
                <a16:creationId xmlns:a16="http://schemas.microsoft.com/office/drawing/2014/main" id="{5B1B843C-EA5B-319C-6A35-5E0A2564E04B}"/>
              </a:ext>
            </a:extLst>
          </p:cNvPr>
          <p:cNvSpPr>
            <a:spLocks noGrp="1"/>
          </p:cNvSpPr>
          <p:nvPr>
            <p:ph idx="1"/>
          </p:nvPr>
        </p:nvSpPr>
        <p:spPr/>
        <p:txBody>
          <a:bodyPr>
            <a:normAutofit/>
          </a:bodyPr>
          <a:lstStyle/>
          <a:p>
            <a:r>
              <a:rPr lang="en-GB" sz="3200" dirty="0">
                <a:solidFill>
                  <a:schemeClr val="bg1"/>
                </a:solidFill>
              </a:rPr>
              <a:t>One cannot implement public health measures without, or indeed against, the goodwill of the population. </a:t>
            </a:r>
          </a:p>
          <a:p>
            <a:r>
              <a:rPr lang="en-GB" sz="3200" dirty="0">
                <a:solidFill>
                  <a:schemeClr val="bg1"/>
                </a:solidFill>
              </a:rPr>
              <a:t>Children and young people are not the “problem”, they are part of the solution!</a:t>
            </a:r>
          </a:p>
          <a:p>
            <a:endParaRPr lang="en-GB" sz="3200" dirty="0">
              <a:solidFill>
                <a:schemeClr val="bg1"/>
              </a:solidFill>
            </a:endParaRPr>
          </a:p>
        </p:txBody>
      </p:sp>
    </p:spTree>
    <p:extLst>
      <p:ext uri="{BB962C8B-B14F-4D97-AF65-F5344CB8AC3E}">
        <p14:creationId xmlns:p14="http://schemas.microsoft.com/office/powerpoint/2010/main" val="35372400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33FBDC27-362D-B30B-EEBA-E9878C67CA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7140135"/>
          </a:xfrm>
          <a:prstGeom prst="rect">
            <a:avLst/>
          </a:prstGeom>
        </p:spPr>
      </p:pic>
    </p:spTree>
    <p:extLst>
      <p:ext uri="{BB962C8B-B14F-4D97-AF65-F5344CB8AC3E}">
        <p14:creationId xmlns:p14="http://schemas.microsoft.com/office/powerpoint/2010/main" val="18886383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73CD3B1-D7A9-68CD-EBAF-60AD7E531BDF}"/>
              </a:ext>
            </a:extLst>
          </p:cNvPr>
          <p:cNvSpPr>
            <a:spLocks noGrp="1"/>
          </p:cNvSpPr>
          <p:nvPr>
            <p:ph type="title"/>
          </p:nvPr>
        </p:nvSpPr>
        <p:spPr>
          <a:xfrm>
            <a:off x="293511" y="365125"/>
            <a:ext cx="11060289" cy="1325563"/>
          </a:xfrm>
        </p:spPr>
        <p:txBody>
          <a:bodyPr>
            <a:normAutofit/>
          </a:bodyPr>
          <a:lstStyle/>
          <a:p>
            <a:r>
              <a:rPr lang="en-GB" sz="4400" b="1" dirty="0">
                <a:solidFill>
                  <a:srgbClr val="FFFF00"/>
                </a:solidFill>
                <a:latin typeface="Candara" panose="020E0502030303020204" pitchFamily="34" charset="0"/>
              </a:rPr>
              <a:t>Design developmentally appropriate policies </a:t>
            </a:r>
            <a:endParaRPr lang="en-GB" dirty="0"/>
          </a:p>
        </p:txBody>
      </p:sp>
      <p:sp>
        <p:nvSpPr>
          <p:cNvPr id="3" name="Espace réservé du contenu 2">
            <a:extLst>
              <a:ext uri="{FF2B5EF4-FFF2-40B4-BE49-F238E27FC236}">
                <a16:creationId xmlns:a16="http://schemas.microsoft.com/office/drawing/2014/main" id="{2E39889C-8150-8DAA-1E21-030ED5FC2BBD}"/>
              </a:ext>
            </a:extLst>
          </p:cNvPr>
          <p:cNvSpPr>
            <a:spLocks noGrp="1"/>
          </p:cNvSpPr>
          <p:nvPr>
            <p:ph idx="1"/>
          </p:nvPr>
        </p:nvSpPr>
        <p:spPr/>
        <p:txBody>
          <a:bodyPr>
            <a:normAutofit fontScale="92500" lnSpcReduction="20000"/>
          </a:bodyPr>
          <a:lstStyle/>
          <a:p>
            <a:r>
              <a:rPr lang="fr-FR" dirty="0" err="1">
                <a:solidFill>
                  <a:schemeClr val="bg1"/>
                </a:solidFill>
              </a:rPr>
              <a:t>Applying</a:t>
            </a:r>
            <a:r>
              <a:rPr lang="fr-FR" dirty="0">
                <a:solidFill>
                  <a:schemeClr val="bg1"/>
                </a:solidFill>
              </a:rPr>
              <a:t> a </a:t>
            </a:r>
            <a:r>
              <a:rPr lang="fr-FR" dirty="0" err="1">
                <a:solidFill>
                  <a:schemeClr val="bg1"/>
                </a:solidFill>
              </a:rPr>
              <a:t>youth</a:t>
            </a:r>
            <a:r>
              <a:rPr lang="fr-FR" dirty="0">
                <a:solidFill>
                  <a:schemeClr val="bg1"/>
                </a:solidFill>
              </a:rPr>
              <a:t> and </a:t>
            </a:r>
            <a:r>
              <a:rPr lang="fr-FR" dirty="0" err="1">
                <a:solidFill>
                  <a:schemeClr val="bg1"/>
                </a:solidFill>
              </a:rPr>
              <a:t>intergenerational</a:t>
            </a:r>
            <a:r>
              <a:rPr lang="fr-FR" dirty="0">
                <a:solidFill>
                  <a:schemeClr val="bg1"/>
                </a:solidFill>
              </a:rPr>
              <a:t> </a:t>
            </a:r>
            <a:r>
              <a:rPr lang="fr-FR" dirty="0" err="1">
                <a:solidFill>
                  <a:schemeClr val="bg1"/>
                </a:solidFill>
              </a:rPr>
              <a:t>lens</a:t>
            </a:r>
            <a:r>
              <a:rPr lang="fr-FR" dirty="0">
                <a:solidFill>
                  <a:schemeClr val="bg1"/>
                </a:solidFill>
              </a:rPr>
              <a:t> in </a:t>
            </a:r>
            <a:r>
              <a:rPr lang="fr-FR" dirty="0" err="1">
                <a:solidFill>
                  <a:schemeClr val="bg1"/>
                </a:solidFill>
              </a:rPr>
              <a:t>crisis</a:t>
            </a:r>
            <a:r>
              <a:rPr lang="fr-FR" dirty="0">
                <a:solidFill>
                  <a:schemeClr val="bg1"/>
                </a:solidFill>
              </a:rPr>
              <a:t> </a:t>
            </a:r>
            <a:r>
              <a:rPr lang="fr-FR" dirty="0" err="1">
                <a:solidFill>
                  <a:schemeClr val="bg1"/>
                </a:solidFill>
              </a:rPr>
              <a:t>response</a:t>
            </a:r>
            <a:r>
              <a:rPr lang="fr-FR" dirty="0">
                <a:solidFill>
                  <a:schemeClr val="bg1"/>
                </a:solidFill>
              </a:rPr>
              <a:t> and </a:t>
            </a:r>
            <a:r>
              <a:rPr lang="fr-FR" dirty="0" err="1">
                <a:solidFill>
                  <a:schemeClr val="bg1"/>
                </a:solidFill>
              </a:rPr>
              <a:t>recovery</a:t>
            </a:r>
            <a:r>
              <a:rPr lang="fr-FR" dirty="0">
                <a:solidFill>
                  <a:schemeClr val="bg1"/>
                </a:solidFill>
              </a:rPr>
              <a:t> </a:t>
            </a:r>
            <a:r>
              <a:rPr lang="fr-FR" dirty="0" err="1">
                <a:solidFill>
                  <a:schemeClr val="bg1"/>
                </a:solidFill>
              </a:rPr>
              <a:t>measures</a:t>
            </a:r>
            <a:r>
              <a:rPr lang="fr-FR" dirty="0">
                <a:solidFill>
                  <a:schemeClr val="bg1"/>
                </a:solidFill>
              </a:rPr>
              <a:t> </a:t>
            </a:r>
          </a:p>
          <a:p>
            <a:r>
              <a:rPr lang="fr-FR" dirty="0" err="1">
                <a:solidFill>
                  <a:schemeClr val="bg1"/>
                </a:solidFill>
              </a:rPr>
              <a:t>Supporting</a:t>
            </a:r>
            <a:r>
              <a:rPr lang="fr-FR" dirty="0">
                <a:solidFill>
                  <a:schemeClr val="bg1"/>
                </a:solidFill>
              </a:rPr>
              <a:t> </a:t>
            </a:r>
            <a:r>
              <a:rPr lang="fr-FR" dirty="0" err="1">
                <a:solidFill>
                  <a:schemeClr val="bg1"/>
                </a:solidFill>
              </a:rPr>
              <a:t>young</a:t>
            </a:r>
            <a:r>
              <a:rPr lang="fr-FR" dirty="0">
                <a:solidFill>
                  <a:schemeClr val="bg1"/>
                </a:solidFill>
              </a:rPr>
              <a:t> people initiatives</a:t>
            </a:r>
          </a:p>
          <a:p>
            <a:r>
              <a:rPr lang="en-GB" dirty="0">
                <a:solidFill>
                  <a:schemeClr val="bg1"/>
                </a:solidFill>
              </a:rPr>
              <a:t>Build back stronger by ensuring quality education, protection and good mental health for every child</a:t>
            </a:r>
          </a:p>
          <a:p>
            <a:r>
              <a:rPr lang="en-GB" dirty="0">
                <a:solidFill>
                  <a:schemeClr val="bg1"/>
                </a:solidFill>
              </a:rPr>
              <a:t>Invest in the mental health and well-being of children and young people. </a:t>
            </a:r>
          </a:p>
          <a:p>
            <a:r>
              <a:rPr lang="en-GB" dirty="0">
                <a:solidFill>
                  <a:schemeClr val="bg1"/>
                </a:solidFill>
              </a:rPr>
              <a:t>Build resilience to better prevent, respond to and protect children from crises</a:t>
            </a:r>
          </a:p>
          <a:p>
            <a:r>
              <a:rPr lang="en-GB" dirty="0">
                <a:solidFill>
                  <a:schemeClr val="bg1"/>
                </a:solidFill>
              </a:rPr>
              <a:t>Take urgent action to protect children from climate change and slow the devastating rise in global temperatures </a:t>
            </a:r>
          </a:p>
          <a:p>
            <a:r>
              <a:rPr lang="en-GB" dirty="0">
                <a:solidFill>
                  <a:schemeClr val="bg1"/>
                </a:solidFill>
              </a:rPr>
              <a:t>…</a:t>
            </a:r>
            <a:br>
              <a:rPr lang="en-GB" dirty="0">
                <a:solidFill>
                  <a:schemeClr val="bg1"/>
                </a:solidFill>
              </a:rPr>
            </a:br>
            <a:endParaRPr lang="en-GB" dirty="0">
              <a:solidFill>
                <a:schemeClr val="bg1"/>
              </a:solidFill>
            </a:endParaRPr>
          </a:p>
          <a:p>
            <a:endParaRPr lang="en-GB" sz="1400" dirty="0">
              <a:solidFill>
                <a:schemeClr val="bg1"/>
              </a:solidFill>
            </a:endParaRPr>
          </a:p>
        </p:txBody>
      </p:sp>
      <p:pic>
        <p:nvPicPr>
          <p:cNvPr id="4" name="Image 3">
            <a:extLst>
              <a:ext uri="{FF2B5EF4-FFF2-40B4-BE49-F238E27FC236}">
                <a16:creationId xmlns:a16="http://schemas.microsoft.com/office/drawing/2014/main" id="{D0E6BB1C-AFCB-3EB7-E764-A641367518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16521" y="5238044"/>
            <a:ext cx="2835302" cy="1391070"/>
          </a:xfrm>
          <a:prstGeom prst="rect">
            <a:avLst/>
          </a:prstGeom>
        </p:spPr>
      </p:pic>
    </p:spTree>
    <p:extLst>
      <p:ext uri="{BB962C8B-B14F-4D97-AF65-F5344CB8AC3E}">
        <p14:creationId xmlns:p14="http://schemas.microsoft.com/office/powerpoint/2010/main" val="18310352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9">
            <a:extLst>
              <a:ext uri="{FF2B5EF4-FFF2-40B4-BE49-F238E27FC236}">
                <a16:creationId xmlns:a16="http://schemas.microsoft.com/office/drawing/2014/main" id="{6541BC37-AF1B-1C1A-FB53-CBB2E04B0B23}"/>
              </a:ext>
            </a:extLst>
          </p:cNvPr>
          <p:cNvSpPr txBox="1">
            <a:spLocks/>
          </p:cNvSpPr>
          <p:nvPr/>
        </p:nvSpPr>
        <p:spPr>
          <a:xfrm>
            <a:off x="1546164" y="-153824"/>
            <a:ext cx="8444502" cy="4874149"/>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br>
              <a:rPr kumimoji="0" lang="fr-FR" sz="5300" b="1" i="1" u="none" strike="noStrike" kern="1200" cap="none" spc="0" normalizeH="0" baseline="0" noProof="0" dirty="0">
                <a:ln>
                  <a:noFill/>
                </a:ln>
                <a:solidFill>
                  <a:srgbClr val="FFFF00"/>
                </a:solidFill>
                <a:effectLst/>
                <a:uLnTx/>
                <a:uFillTx/>
                <a:latin typeface="Calibri Light" panose="020F0302020204030204"/>
                <a:ea typeface="+mj-ea"/>
                <a:cs typeface="+mj-cs"/>
              </a:rPr>
            </a:br>
            <a:br>
              <a:rPr kumimoji="0" lang="fr-FR" sz="6000" b="1" i="0" u="none" strike="noStrike" kern="1200" cap="none" spc="0" normalizeH="0" baseline="0" noProof="0" dirty="0">
                <a:ln>
                  <a:noFill/>
                </a:ln>
                <a:solidFill>
                  <a:sysClr val="window" lastClr="FFFFFF"/>
                </a:solidFill>
                <a:effectLst/>
                <a:uLnTx/>
                <a:uFillTx/>
                <a:latin typeface="Calibri Light" panose="020F0302020204030204"/>
                <a:ea typeface="+mj-ea"/>
                <a:cs typeface="+mj-cs"/>
              </a:rPr>
            </a:br>
            <a:r>
              <a:rPr kumimoji="0" lang="fr-FR" sz="6000" b="1" i="0" u="none" strike="noStrike" kern="1200" cap="none" spc="0" normalizeH="0" baseline="0" noProof="0" dirty="0">
                <a:ln>
                  <a:noFill/>
                </a:ln>
                <a:solidFill>
                  <a:sysClr val="window" lastClr="FFFFFF"/>
                </a:solidFill>
                <a:effectLst/>
                <a:uLnTx/>
                <a:uFillTx/>
                <a:latin typeface="Calibri Light" panose="020F0302020204030204"/>
                <a:ea typeface="+mj-ea"/>
                <a:cs typeface="+mj-cs"/>
              </a:rPr>
              <a:t>Key </a:t>
            </a:r>
            <a:r>
              <a:rPr kumimoji="0" lang="fr-FR" sz="6000" b="1" i="0" u="none" strike="noStrike" kern="1200" cap="none" spc="0" normalizeH="0" baseline="0" noProof="0" dirty="0" err="1">
                <a:ln>
                  <a:noFill/>
                </a:ln>
                <a:solidFill>
                  <a:sysClr val="window" lastClr="FFFFFF"/>
                </a:solidFill>
                <a:effectLst/>
                <a:uLnTx/>
                <a:uFillTx/>
                <a:latin typeface="Calibri Light" panose="020F0302020204030204"/>
                <a:ea typeface="+mj-ea"/>
                <a:cs typeface="+mj-cs"/>
              </a:rPr>
              <a:t>factors</a:t>
            </a:r>
            <a:r>
              <a:rPr kumimoji="0" lang="fr-FR" sz="6000" b="1" i="0" u="none" strike="noStrike" kern="1200" cap="none" spc="0" normalizeH="0" baseline="0" noProof="0" dirty="0">
                <a:ln>
                  <a:noFill/>
                </a:ln>
                <a:solidFill>
                  <a:sysClr val="window" lastClr="FFFFFF"/>
                </a:solidFill>
                <a:effectLst/>
                <a:uLnTx/>
                <a:uFillTx/>
                <a:latin typeface="Calibri Light" panose="020F0302020204030204"/>
                <a:ea typeface="+mj-ea"/>
                <a:cs typeface="+mj-cs"/>
              </a:rPr>
              <a:t> to </a:t>
            </a:r>
            <a:r>
              <a:rPr kumimoji="0" lang="fr-FR" sz="6000" b="1" i="0" u="none" strike="noStrike" kern="1200" cap="none" spc="0" normalizeH="0" baseline="0" noProof="0" dirty="0" err="1">
                <a:ln>
                  <a:noFill/>
                </a:ln>
                <a:solidFill>
                  <a:sysClr val="window" lastClr="FFFFFF"/>
                </a:solidFill>
                <a:effectLst/>
                <a:uLnTx/>
                <a:uFillTx/>
                <a:latin typeface="Calibri Light" panose="020F0302020204030204"/>
                <a:ea typeface="+mj-ea"/>
                <a:cs typeface="+mj-cs"/>
              </a:rPr>
              <a:t>build</a:t>
            </a:r>
            <a:r>
              <a:rPr kumimoji="0" lang="fr-FR" sz="6000" b="1" i="0" u="none" strike="noStrike" kern="1200" cap="none" spc="0" normalizeH="0" baseline="0" noProof="0" dirty="0">
                <a:ln>
                  <a:noFill/>
                </a:ln>
                <a:solidFill>
                  <a:sysClr val="window" lastClr="FFFFFF"/>
                </a:solidFill>
                <a:effectLst/>
                <a:uLnTx/>
                <a:uFillTx/>
                <a:latin typeface="Calibri Light" panose="020F0302020204030204"/>
                <a:ea typeface="+mj-ea"/>
                <a:cs typeface="+mj-cs"/>
              </a:rPr>
              <a:t> </a:t>
            </a:r>
            <a:r>
              <a:rPr kumimoji="0" lang="fr-FR" sz="6000" b="1" i="0" u="none" strike="noStrike" kern="1200" cap="none" spc="0" normalizeH="0" baseline="0" noProof="0" dirty="0" err="1">
                <a:ln>
                  <a:noFill/>
                </a:ln>
                <a:solidFill>
                  <a:sysClr val="window" lastClr="FFFFFF"/>
                </a:solidFill>
                <a:effectLst/>
                <a:uLnTx/>
                <a:uFillTx/>
                <a:latin typeface="Calibri Light" panose="020F0302020204030204"/>
                <a:ea typeface="+mj-ea"/>
                <a:cs typeface="+mj-cs"/>
              </a:rPr>
              <a:t>healthy</a:t>
            </a:r>
            <a:r>
              <a:rPr kumimoji="0" lang="fr-FR" sz="6000" b="1" i="0" u="none" strike="noStrike" kern="1200" cap="none" spc="0" normalizeH="0" baseline="0" noProof="0" dirty="0">
                <a:ln>
                  <a:noFill/>
                </a:ln>
                <a:solidFill>
                  <a:sysClr val="window" lastClr="FFFFFF"/>
                </a:solidFill>
                <a:effectLst/>
                <a:uLnTx/>
                <a:uFillTx/>
                <a:latin typeface="Calibri Light" panose="020F0302020204030204"/>
                <a:ea typeface="+mj-ea"/>
                <a:cs typeface="+mj-cs"/>
              </a:rPr>
              <a:t> and </a:t>
            </a:r>
            <a:r>
              <a:rPr kumimoji="0" lang="fr-FR" sz="6000" b="1" i="0" u="none" strike="noStrike" kern="1200" cap="none" spc="0" normalizeH="0" baseline="0" noProof="0" dirty="0" err="1">
                <a:ln>
                  <a:noFill/>
                </a:ln>
                <a:solidFill>
                  <a:sysClr val="window" lastClr="FFFFFF"/>
                </a:solidFill>
                <a:effectLst/>
                <a:uLnTx/>
                <a:uFillTx/>
                <a:latin typeface="Calibri Light" panose="020F0302020204030204"/>
                <a:ea typeface="+mj-ea"/>
                <a:cs typeface="+mj-cs"/>
              </a:rPr>
              <a:t>resilient</a:t>
            </a:r>
            <a:r>
              <a:rPr kumimoji="0" lang="fr-FR" sz="6000" b="1" i="0" u="none" strike="noStrike" kern="1200" cap="none" spc="0" normalizeH="0" baseline="0" noProof="0" dirty="0">
                <a:ln>
                  <a:noFill/>
                </a:ln>
                <a:solidFill>
                  <a:sysClr val="window" lastClr="FFFFFF"/>
                </a:solidFill>
                <a:effectLst/>
                <a:uLnTx/>
                <a:uFillTx/>
                <a:latin typeface="Calibri Light" panose="020F0302020204030204"/>
                <a:ea typeface="+mj-ea"/>
                <a:cs typeface="+mj-cs"/>
              </a:rPr>
              <a:t> </a:t>
            </a:r>
            <a:r>
              <a:rPr kumimoji="0" lang="fr-FR" sz="6000" b="1" i="0" u="none" strike="noStrike" kern="1200" cap="none" spc="0" normalizeH="0" baseline="0" noProof="0" dirty="0" err="1">
                <a:ln>
                  <a:noFill/>
                </a:ln>
                <a:solidFill>
                  <a:sysClr val="window" lastClr="FFFFFF"/>
                </a:solidFill>
                <a:effectLst/>
                <a:uLnTx/>
                <a:uFillTx/>
                <a:latin typeface="Calibri Light" panose="020F0302020204030204"/>
                <a:ea typeface="+mj-ea"/>
                <a:cs typeface="+mj-cs"/>
              </a:rPr>
              <a:t>schools</a:t>
            </a:r>
            <a:r>
              <a:rPr kumimoji="0" lang="fr-FR" sz="6000" b="1" i="0" u="none" strike="noStrike" kern="1200" cap="none" spc="0" normalizeH="0" baseline="0" noProof="0" dirty="0">
                <a:ln>
                  <a:noFill/>
                </a:ln>
                <a:solidFill>
                  <a:sysClr val="window" lastClr="FFFFFF"/>
                </a:solidFill>
                <a:effectLst/>
                <a:uLnTx/>
                <a:uFillTx/>
                <a:latin typeface="Calibri Light" panose="020F0302020204030204"/>
                <a:ea typeface="+mj-ea"/>
                <a:cs typeface="+mj-cs"/>
              </a:rPr>
              <a:t> in the post-Covid </a:t>
            </a:r>
            <a:r>
              <a:rPr kumimoji="0" lang="fr-FR" sz="6000" b="1" i="0" u="none" strike="noStrike" kern="1200" cap="none" spc="0" normalizeH="0" baseline="0" noProof="0" dirty="0" err="1">
                <a:ln>
                  <a:noFill/>
                </a:ln>
                <a:solidFill>
                  <a:sysClr val="window" lastClr="FFFFFF"/>
                </a:solidFill>
                <a:effectLst/>
                <a:uLnTx/>
                <a:uFillTx/>
                <a:latin typeface="Calibri Light" panose="020F0302020204030204"/>
                <a:ea typeface="+mj-ea"/>
                <a:cs typeface="+mj-cs"/>
              </a:rPr>
              <a:t>era</a:t>
            </a:r>
            <a:r>
              <a:rPr kumimoji="0" lang="fr-FR" sz="6000" b="1" i="0" u="none" strike="noStrike" kern="1200" cap="none" spc="0" normalizeH="0" baseline="0" noProof="0" dirty="0">
                <a:ln>
                  <a:noFill/>
                </a:ln>
                <a:solidFill>
                  <a:sysClr val="window" lastClr="FFFFFF"/>
                </a:solidFill>
                <a:effectLst/>
                <a:uLnTx/>
                <a:uFillTx/>
                <a:latin typeface="Calibri Light" panose="020F0302020204030204"/>
                <a:ea typeface="+mj-ea"/>
                <a:cs typeface="+mj-cs"/>
              </a:rPr>
              <a:t> </a:t>
            </a:r>
            <a:endParaRPr kumimoji="0" lang="en-US" sz="4800" b="1" i="0" u="none" strike="noStrike" kern="1200" cap="none" spc="0" normalizeH="0" baseline="0" noProof="0" dirty="0">
              <a:ln>
                <a:noFill/>
              </a:ln>
              <a:solidFill>
                <a:sysClr val="window" lastClr="FFFFFF"/>
              </a:solidFill>
              <a:effectLst/>
              <a:uLnTx/>
              <a:uFillTx/>
              <a:latin typeface="Candara" panose="020E0502030303020204" pitchFamily="34" charset="0"/>
              <a:ea typeface="+mj-ea"/>
              <a:cs typeface="+mj-cs"/>
            </a:endParaRPr>
          </a:p>
        </p:txBody>
      </p:sp>
      <p:sp>
        <p:nvSpPr>
          <p:cNvPr id="7" name="Subtitle 10">
            <a:extLst>
              <a:ext uri="{FF2B5EF4-FFF2-40B4-BE49-F238E27FC236}">
                <a16:creationId xmlns:a16="http://schemas.microsoft.com/office/drawing/2014/main" id="{34C1B5A1-28D0-967E-1448-CD7D40A37DC9}"/>
              </a:ext>
            </a:extLst>
          </p:cNvPr>
          <p:cNvSpPr txBox="1">
            <a:spLocks/>
          </p:cNvSpPr>
          <p:nvPr/>
        </p:nvSpPr>
        <p:spPr>
          <a:xfrm>
            <a:off x="2159718" y="5263174"/>
            <a:ext cx="6962797" cy="730312"/>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1" i="0" u="none" strike="noStrike" kern="1200" cap="none" spc="0" normalizeH="0" baseline="0" noProof="0" dirty="0">
                <a:ln>
                  <a:noFill/>
                </a:ln>
                <a:solidFill>
                  <a:srgbClr val="ED7D31"/>
                </a:solidFill>
                <a:effectLst/>
                <a:uLnTx/>
                <a:uFillTx/>
                <a:latin typeface="Calibri" panose="020F0502020204030204"/>
                <a:ea typeface="+mn-ea"/>
                <a:cs typeface="+mn-cs"/>
              </a:rPr>
              <a:t>Pr. Didier Jourdan</a:t>
            </a:r>
            <a:endParaRPr lang="en-US" sz="1800" b="1" dirty="0">
              <a:solidFill>
                <a:srgbClr val="ED7D31"/>
              </a:solidFill>
              <a:latin typeface="Calibri" panose="020F0502020204030204"/>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800" b="1" dirty="0">
                <a:solidFill>
                  <a:srgbClr val="ED7D31"/>
                </a:solidFill>
                <a:latin typeface="Calibri" panose="020F0502020204030204"/>
              </a:rPr>
              <a:t>University of Clermont-Auvergne, France</a:t>
            </a:r>
            <a:endParaRPr kumimoji="0" lang="en-US" sz="1800" b="1" i="0" u="none" strike="noStrike" kern="1200" cap="none" spc="0" normalizeH="0" baseline="0" noProof="0" dirty="0">
              <a:ln>
                <a:noFill/>
              </a:ln>
              <a:solidFill>
                <a:srgbClr val="ED7D31"/>
              </a:solidFill>
              <a:effectLst/>
              <a:uLnTx/>
              <a:uFillTx/>
              <a:latin typeface="Calibri" panose="020F0502020204030204"/>
              <a:ea typeface="+mn-ea"/>
              <a:cs typeface="+mn-cs"/>
            </a:endParaRPr>
          </a:p>
        </p:txBody>
      </p:sp>
      <p:sp>
        <p:nvSpPr>
          <p:cNvPr id="9" name="ZoneTexte 8">
            <a:extLst>
              <a:ext uri="{FF2B5EF4-FFF2-40B4-BE49-F238E27FC236}">
                <a16:creationId xmlns:a16="http://schemas.microsoft.com/office/drawing/2014/main" id="{64937FA3-352A-2CEA-DC7C-5C218906C764}"/>
              </a:ext>
            </a:extLst>
          </p:cNvPr>
          <p:cNvSpPr txBox="1"/>
          <p:nvPr/>
        </p:nvSpPr>
        <p:spPr>
          <a:xfrm>
            <a:off x="2878667" y="4362773"/>
            <a:ext cx="6096000" cy="523220"/>
          </a:xfrm>
          <a:prstGeom prst="rect">
            <a:avLst/>
          </a:prstGeom>
          <a:noFill/>
        </p:spPr>
        <p:txBody>
          <a:bodyPr wrap="square">
            <a:spAutoFit/>
          </a:bodyPr>
          <a:lstStyle/>
          <a:p>
            <a:pPr algn="ctr"/>
            <a:r>
              <a:rPr lang="fr-FR" sz="2800" b="1" i="1" dirty="0" err="1">
                <a:solidFill>
                  <a:srgbClr val="FFFF00"/>
                </a:solidFill>
                <a:latin typeface="+mn-lt"/>
              </a:rPr>
              <a:t>Preventing</a:t>
            </a:r>
            <a:r>
              <a:rPr lang="fr-FR" sz="2800" b="1" i="1" dirty="0">
                <a:solidFill>
                  <a:srgbClr val="FFFF00"/>
                </a:solidFill>
                <a:latin typeface="+mn-lt"/>
              </a:rPr>
              <a:t> a </a:t>
            </a:r>
            <a:r>
              <a:rPr lang="fr-FR" sz="2800" b="1" i="1" dirty="0" err="1">
                <a:solidFill>
                  <a:srgbClr val="FFFF00"/>
                </a:solidFill>
                <a:latin typeface="+mn-lt"/>
              </a:rPr>
              <a:t>lost</a:t>
            </a:r>
            <a:r>
              <a:rPr lang="fr-FR" sz="2800" b="1" i="1" dirty="0">
                <a:solidFill>
                  <a:srgbClr val="FFFF00"/>
                </a:solidFill>
                <a:latin typeface="+mn-lt"/>
              </a:rPr>
              <a:t> </a:t>
            </a:r>
            <a:r>
              <a:rPr lang="fr-FR" sz="2800" b="1" i="1" dirty="0" err="1">
                <a:solidFill>
                  <a:srgbClr val="FFFF00"/>
                </a:solidFill>
                <a:latin typeface="+mn-lt"/>
              </a:rPr>
              <a:t>decade</a:t>
            </a:r>
            <a:endParaRPr lang="en-GB" sz="2800" dirty="0">
              <a:solidFill>
                <a:srgbClr val="FFFF00"/>
              </a:solidFill>
            </a:endParaRPr>
          </a:p>
        </p:txBody>
      </p:sp>
    </p:spTree>
    <p:extLst>
      <p:ext uri="{BB962C8B-B14F-4D97-AF65-F5344CB8AC3E}">
        <p14:creationId xmlns:p14="http://schemas.microsoft.com/office/powerpoint/2010/main" val="33611773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7394" y="178023"/>
            <a:ext cx="10515600" cy="1325563"/>
          </a:xfrm>
        </p:spPr>
        <p:txBody>
          <a:bodyPr>
            <a:normAutofit fontScale="90000"/>
          </a:bodyPr>
          <a:lstStyle/>
          <a:p>
            <a:r>
              <a:rPr lang="en-GB" sz="5400" b="1" dirty="0">
                <a:solidFill>
                  <a:schemeClr val="accent4"/>
                </a:solidFill>
              </a:rPr>
              <a:t>Key factors to build healthy and resilient schools in the post-Covid era</a:t>
            </a:r>
            <a:endParaRPr lang="en-GB" sz="4800" b="1" dirty="0">
              <a:solidFill>
                <a:schemeClr val="accent4"/>
              </a:solidFill>
            </a:endParaRPr>
          </a:p>
        </p:txBody>
      </p:sp>
      <p:sp>
        <p:nvSpPr>
          <p:cNvPr id="7" name="ZoneTexte 6">
            <a:extLst>
              <a:ext uri="{FF2B5EF4-FFF2-40B4-BE49-F238E27FC236}">
                <a16:creationId xmlns:a16="http://schemas.microsoft.com/office/drawing/2014/main" id="{9BA09076-80CB-234B-A074-470944FA4380}"/>
              </a:ext>
            </a:extLst>
          </p:cNvPr>
          <p:cNvSpPr txBox="1"/>
          <p:nvPr/>
        </p:nvSpPr>
        <p:spPr>
          <a:xfrm>
            <a:off x="3597526" y="1970143"/>
            <a:ext cx="8594474" cy="4031873"/>
          </a:xfrm>
          <a:prstGeom prst="rect">
            <a:avLst/>
          </a:prstGeom>
          <a:noFill/>
        </p:spPr>
        <p:txBody>
          <a:bodyPr wrap="square" rtlCol="0">
            <a:spAutoFit/>
          </a:bodyPr>
          <a:lstStyle/>
          <a:p>
            <a:pPr marL="514350" indent="-514350">
              <a:buFont typeface="+mj-lt"/>
              <a:buAutoNum type="arabicPeriod"/>
            </a:pPr>
            <a:r>
              <a:rPr lang="en-GB" sz="3200" dirty="0">
                <a:solidFill>
                  <a:schemeClr val="bg1"/>
                </a:solidFill>
                <a:latin typeface="Candara" panose="020E0502030303020204" pitchFamily="34" charset="0"/>
              </a:rPr>
              <a:t>The multidimensional impact of the Covid crisis on children and young people</a:t>
            </a:r>
          </a:p>
          <a:p>
            <a:pPr marL="514350" indent="-514350">
              <a:buFont typeface="+mj-lt"/>
              <a:buAutoNum type="arabicPeriod"/>
            </a:pPr>
            <a:r>
              <a:rPr lang="en-GB" sz="3200" dirty="0">
                <a:solidFill>
                  <a:schemeClr val="bg1"/>
                </a:solidFill>
                <a:latin typeface="Candara" panose="020E0502030303020204" pitchFamily="34" charset="0"/>
              </a:rPr>
              <a:t>A widening of inequalities</a:t>
            </a:r>
          </a:p>
          <a:p>
            <a:pPr marL="514350" indent="-514350">
              <a:buFont typeface="+mj-lt"/>
              <a:buAutoNum type="arabicPeriod"/>
            </a:pPr>
            <a:r>
              <a:rPr lang="en-GB" sz="3200" dirty="0">
                <a:solidFill>
                  <a:schemeClr val="bg1"/>
                </a:solidFill>
                <a:latin typeface="Candara" panose="020E0502030303020204" pitchFamily="34" charset="0"/>
              </a:rPr>
              <a:t>The central role of Mental Health Promotion in the post-covid era</a:t>
            </a:r>
          </a:p>
          <a:p>
            <a:pPr marL="514350" indent="-514350">
              <a:buFont typeface="+mj-lt"/>
              <a:buAutoNum type="arabicPeriod"/>
            </a:pPr>
            <a:r>
              <a:rPr lang="en-GB" sz="3200" b="1" dirty="0">
                <a:solidFill>
                  <a:srgbClr val="FFFF00"/>
                </a:solidFill>
                <a:latin typeface="Candara" panose="020E0502030303020204" pitchFamily="34" charset="0"/>
              </a:rPr>
              <a:t>Underpinning principles of the HPS approach</a:t>
            </a:r>
          </a:p>
          <a:p>
            <a:pPr marL="514350" indent="-514350">
              <a:buFont typeface="+mj-lt"/>
              <a:buAutoNum type="arabicPeriod"/>
            </a:pPr>
            <a:r>
              <a:rPr lang="en-GB" sz="3200" dirty="0">
                <a:solidFill>
                  <a:schemeClr val="bg1"/>
                </a:solidFill>
                <a:latin typeface="Candara" panose="020E0502030303020204" pitchFamily="34" charset="0"/>
              </a:rPr>
              <a:t>Five key questions for the translation of HPS principles in the </a:t>
            </a:r>
            <a:r>
              <a:rPr lang="en-GB" sz="3200" u="sng" dirty="0">
                <a:solidFill>
                  <a:schemeClr val="bg1"/>
                </a:solidFill>
                <a:latin typeface="Candara" panose="020E0502030303020204" pitchFamily="34" charset="0"/>
              </a:rPr>
              <a:t>real life</a:t>
            </a:r>
          </a:p>
        </p:txBody>
      </p:sp>
      <p:pic>
        <p:nvPicPr>
          <p:cNvPr id="3" name="Image 2">
            <a:extLst>
              <a:ext uri="{FF2B5EF4-FFF2-40B4-BE49-F238E27FC236}">
                <a16:creationId xmlns:a16="http://schemas.microsoft.com/office/drawing/2014/main" id="{FF61BAB0-9423-32EF-919B-259B4628E351}"/>
              </a:ext>
            </a:extLst>
          </p:cNvPr>
          <p:cNvPicPr>
            <a:picLocks noChangeAspect="1"/>
          </p:cNvPicPr>
          <p:nvPr/>
        </p:nvPicPr>
        <p:blipFill rotWithShape="1">
          <a:blip r:embed="rId2">
            <a:extLst>
              <a:ext uri="{28A0092B-C50C-407E-A947-70E740481C1C}">
                <a14:useLocalDpi xmlns:a14="http://schemas.microsoft.com/office/drawing/2010/main" val="0"/>
              </a:ext>
            </a:extLst>
          </a:blip>
          <a:srcRect l="14876" r="10969" b="1"/>
          <a:stretch/>
        </p:blipFill>
        <p:spPr>
          <a:xfrm>
            <a:off x="0" y="1503586"/>
            <a:ext cx="3606344" cy="2482494"/>
          </a:xfrm>
          <a:custGeom>
            <a:avLst/>
            <a:gdLst/>
            <a:ahLst/>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a:effectLst>
            <a:softEdge rad="343984"/>
          </a:effectLst>
        </p:spPr>
      </p:pic>
    </p:spTree>
    <p:extLst>
      <p:ext uri="{BB962C8B-B14F-4D97-AF65-F5344CB8AC3E}">
        <p14:creationId xmlns:p14="http://schemas.microsoft.com/office/powerpoint/2010/main" val="11656798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53A4C5B-B925-A047-1FB9-465576FDD2D0}"/>
              </a:ext>
            </a:extLst>
          </p:cNvPr>
          <p:cNvSpPr>
            <a:spLocks noGrp="1"/>
          </p:cNvSpPr>
          <p:nvPr>
            <p:ph type="title"/>
          </p:nvPr>
        </p:nvSpPr>
        <p:spPr/>
        <p:txBody>
          <a:bodyPr>
            <a:normAutofit/>
          </a:bodyPr>
          <a:lstStyle/>
          <a:p>
            <a:r>
              <a:rPr lang="fr-FR" sz="4000" dirty="0" err="1">
                <a:solidFill>
                  <a:srgbClr val="FFFF00"/>
                </a:solidFill>
                <a:latin typeface="Tahoma" panose="020B0604030504040204" pitchFamily="34" charset="0"/>
                <a:ea typeface="ＭＳ Ｐゴシック" panose="020B0600070205080204" pitchFamily="34" charset="-128"/>
              </a:rPr>
              <a:t>Health</a:t>
            </a:r>
            <a:r>
              <a:rPr lang="fr-FR" sz="4000" dirty="0">
                <a:solidFill>
                  <a:srgbClr val="FFFF00"/>
                </a:solidFill>
                <a:latin typeface="Tahoma" panose="020B0604030504040204" pitchFamily="34" charset="0"/>
                <a:ea typeface="ＭＳ Ｐゴシック" panose="020B0600070205080204" pitchFamily="34" charset="-128"/>
              </a:rPr>
              <a:t> </a:t>
            </a:r>
            <a:r>
              <a:rPr lang="fr-FR" sz="4000" dirty="0" err="1">
                <a:solidFill>
                  <a:srgbClr val="FFFF00"/>
                </a:solidFill>
                <a:latin typeface="Tahoma" panose="020B0604030504040204" pitchFamily="34" charset="0"/>
                <a:ea typeface="ＭＳ Ｐゴシック" panose="020B0600070205080204" pitchFamily="34" charset="-128"/>
              </a:rPr>
              <a:t>promoting</a:t>
            </a:r>
            <a:r>
              <a:rPr lang="fr-FR" sz="4000" dirty="0">
                <a:solidFill>
                  <a:srgbClr val="FFFF00"/>
                </a:solidFill>
                <a:latin typeface="Tahoma" panose="020B0604030504040204" pitchFamily="34" charset="0"/>
                <a:ea typeface="ＭＳ Ｐゴシック" panose="020B0600070205080204" pitchFamily="34" charset="-128"/>
              </a:rPr>
              <a:t> </a:t>
            </a:r>
            <a:r>
              <a:rPr lang="fr-FR" sz="4000" dirty="0" err="1">
                <a:solidFill>
                  <a:srgbClr val="FFFF00"/>
                </a:solidFill>
                <a:latin typeface="Tahoma" panose="020B0604030504040204" pitchFamily="34" charset="0"/>
                <a:ea typeface="ＭＳ Ｐゴシック" panose="020B0600070205080204" pitchFamily="34" charset="-128"/>
              </a:rPr>
              <a:t>schools</a:t>
            </a:r>
            <a:endParaRPr lang="en-GB" sz="4000" dirty="0">
              <a:solidFill>
                <a:srgbClr val="FFFF00"/>
              </a:solidFill>
            </a:endParaRPr>
          </a:p>
        </p:txBody>
      </p:sp>
      <p:sp>
        <p:nvSpPr>
          <p:cNvPr id="3" name="Espace réservé du contenu 2">
            <a:extLst>
              <a:ext uri="{FF2B5EF4-FFF2-40B4-BE49-F238E27FC236}">
                <a16:creationId xmlns:a16="http://schemas.microsoft.com/office/drawing/2014/main" id="{E6ABDD26-CE1C-9501-240B-490AB91828EF}"/>
              </a:ext>
            </a:extLst>
          </p:cNvPr>
          <p:cNvSpPr>
            <a:spLocks noGrp="1"/>
          </p:cNvSpPr>
          <p:nvPr>
            <p:ph idx="1"/>
          </p:nvPr>
        </p:nvSpPr>
        <p:spPr>
          <a:xfrm>
            <a:off x="838201" y="1825625"/>
            <a:ext cx="6540610" cy="4351338"/>
          </a:xfrm>
        </p:spPr>
        <p:txBody>
          <a:bodyPr>
            <a:normAutofit/>
          </a:bodyPr>
          <a:lstStyle/>
          <a:p>
            <a:r>
              <a:rPr lang="fr-FR" sz="3200" dirty="0" err="1">
                <a:solidFill>
                  <a:schemeClr val="bg1"/>
                </a:solidFill>
                <a:latin typeface="Tahoma" panose="020B0604030504040204" pitchFamily="34" charset="0"/>
                <a:ea typeface="ＭＳ Ｐゴシック" panose="020B0600070205080204" pitchFamily="34" charset="-128"/>
              </a:rPr>
              <a:t>Children</a:t>
            </a:r>
            <a:r>
              <a:rPr lang="fr-FR" sz="3200" dirty="0">
                <a:solidFill>
                  <a:schemeClr val="bg1"/>
                </a:solidFill>
                <a:latin typeface="Tahoma" panose="020B0604030504040204" pitchFamily="34" charset="0"/>
                <a:ea typeface="ＭＳ Ｐゴシック" panose="020B0600070205080204" pitchFamily="34" charset="-128"/>
              </a:rPr>
              <a:t> and </a:t>
            </a:r>
            <a:r>
              <a:rPr lang="fr-FR" sz="3200" dirty="0" err="1">
                <a:solidFill>
                  <a:schemeClr val="bg1"/>
                </a:solidFill>
                <a:latin typeface="Tahoma" panose="020B0604030504040204" pitchFamily="34" charset="0"/>
                <a:ea typeface="ＭＳ Ｐゴシック" panose="020B0600070205080204" pitchFamily="34" charset="-128"/>
              </a:rPr>
              <a:t>young</a:t>
            </a:r>
            <a:r>
              <a:rPr lang="fr-FR" sz="3200" dirty="0">
                <a:solidFill>
                  <a:schemeClr val="bg1"/>
                </a:solidFill>
                <a:latin typeface="Tahoma" panose="020B0604030504040204" pitchFamily="34" charset="0"/>
                <a:ea typeface="ＭＳ Ｐゴシック" panose="020B0600070205080204" pitchFamily="34" charset="-128"/>
              </a:rPr>
              <a:t> people </a:t>
            </a:r>
            <a:r>
              <a:rPr lang="fr-FR" sz="3200" dirty="0" err="1">
                <a:solidFill>
                  <a:schemeClr val="bg1"/>
                </a:solidFill>
                <a:latin typeface="Tahoma" panose="020B0604030504040204" pitchFamily="34" charset="0"/>
                <a:ea typeface="ＭＳ Ｐゴシック" panose="020B0600070205080204" pitchFamily="34" charset="-128"/>
              </a:rPr>
              <a:t>spend</a:t>
            </a:r>
            <a:r>
              <a:rPr lang="fr-FR" sz="3200" dirty="0">
                <a:solidFill>
                  <a:schemeClr val="bg1"/>
                </a:solidFill>
                <a:latin typeface="Tahoma" panose="020B0604030504040204" pitchFamily="34" charset="0"/>
                <a:ea typeface="ＭＳ Ｐゴシック" panose="020B0600070205080204" pitchFamily="34" charset="-128"/>
              </a:rPr>
              <a:t> 40 % of </a:t>
            </a:r>
            <a:r>
              <a:rPr lang="fr-FR" sz="3200" dirty="0" err="1">
                <a:solidFill>
                  <a:schemeClr val="bg1"/>
                </a:solidFill>
                <a:latin typeface="Tahoma" panose="020B0604030504040204" pitchFamily="34" charset="0"/>
                <a:ea typeface="ＭＳ Ｐゴシック" panose="020B0600070205080204" pitchFamily="34" charset="-128"/>
              </a:rPr>
              <a:t>their</a:t>
            </a:r>
            <a:r>
              <a:rPr lang="fr-FR" sz="3200" dirty="0">
                <a:solidFill>
                  <a:schemeClr val="bg1"/>
                </a:solidFill>
                <a:latin typeface="Tahoma" panose="020B0604030504040204" pitchFamily="34" charset="0"/>
                <a:ea typeface="ＭＳ Ｐゴシック" panose="020B0600070205080204" pitchFamily="34" charset="-128"/>
              </a:rPr>
              <a:t> </a:t>
            </a:r>
            <a:r>
              <a:rPr lang="fr-FR" sz="3200" dirty="0" err="1">
                <a:solidFill>
                  <a:schemeClr val="bg1"/>
                </a:solidFill>
                <a:latin typeface="Tahoma" panose="020B0604030504040204" pitchFamily="34" charset="0"/>
                <a:ea typeface="ＭＳ Ｐゴシック" panose="020B0600070205080204" pitchFamily="34" charset="-128"/>
              </a:rPr>
              <a:t>waking</a:t>
            </a:r>
            <a:r>
              <a:rPr lang="fr-FR" sz="3200" dirty="0">
                <a:solidFill>
                  <a:schemeClr val="bg1"/>
                </a:solidFill>
                <a:latin typeface="Tahoma" panose="020B0604030504040204" pitchFamily="34" charset="0"/>
                <a:ea typeface="ＭＳ Ｐゴシック" panose="020B0600070205080204" pitchFamily="34" charset="-128"/>
              </a:rPr>
              <a:t> </a:t>
            </a:r>
            <a:r>
              <a:rPr lang="fr-FR" sz="3200" dirty="0" err="1">
                <a:solidFill>
                  <a:schemeClr val="bg1"/>
                </a:solidFill>
                <a:latin typeface="Tahoma" panose="020B0604030504040204" pitchFamily="34" charset="0"/>
                <a:ea typeface="ＭＳ Ｐゴシック" panose="020B0600070205080204" pitchFamily="34" charset="-128"/>
              </a:rPr>
              <a:t>hours</a:t>
            </a:r>
            <a:r>
              <a:rPr lang="fr-FR" sz="3200" dirty="0">
                <a:solidFill>
                  <a:schemeClr val="bg1"/>
                </a:solidFill>
                <a:latin typeface="Tahoma" panose="020B0604030504040204" pitchFamily="34" charset="0"/>
                <a:ea typeface="ＭＳ Ｐゴシック" panose="020B0600070205080204" pitchFamily="34" charset="-128"/>
              </a:rPr>
              <a:t> at </a:t>
            </a:r>
            <a:r>
              <a:rPr lang="fr-FR" sz="3200" dirty="0" err="1">
                <a:solidFill>
                  <a:schemeClr val="bg1"/>
                </a:solidFill>
                <a:latin typeface="Tahoma" panose="020B0604030504040204" pitchFamily="34" charset="0"/>
                <a:ea typeface="ＭＳ Ｐゴシック" panose="020B0600070205080204" pitchFamily="34" charset="-128"/>
              </a:rPr>
              <a:t>school</a:t>
            </a:r>
            <a:endParaRPr lang="fr-FR" sz="3200" dirty="0">
              <a:solidFill>
                <a:schemeClr val="bg1"/>
              </a:solidFill>
              <a:latin typeface="Tahoma" panose="020B0604030504040204" pitchFamily="34" charset="0"/>
              <a:ea typeface="ＭＳ Ｐゴシック" panose="020B0600070205080204" pitchFamily="34" charset="-128"/>
            </a:endParaRPr>
          </a:p>
          <a:p>
            <a:r>
              <a:rPr lang="fr-FR" sz="3200" dirty="0" err="1">
                <a:solidFill>
                  <a:schemeClr val="bg1"/>
                </a:solidFill>
                <a:latin typeface="Tahoma" panose="020B0604030504040204" pitchFamily="34" charset="0"/>
                <a:ea typeface="ＭＳ Ｐゴシック" panose="020B0600070205080204" pitchFamily="34" charset="-128"/>
              </a:rPr>
              <a:t>Influencing</a:t>
            </a:r>
            <a:r>
              <a:rPr lang="fr-FR" sz="3200" dirty="0">
                <a:solidFill>
                  <a:schemeClr val="bg1"/>
                </a:solidFill>
                <a:latin typeface="Tahoma" panose="020B0604030504040204" pitchFamily="34" charset="0"/>
                <a:ea typeface="ＭＳ Ｐゴシック" panose="020B0600070205080204" pitchFamily="34" charset="-128"/>
              </a:rPr>
              <a:t> all the </a:t>
            </a:r>
            <a:r>
              <a:rPr lang="fr-FR" sz="3200" dirty="0" err="1">
                <a:solidFill>
                  <a:schemeClr val="bg1"/>
                </a:solidFill>
                <a:latin typeface="Tahoma" panose="020B0604030504040204" pitchFamily="34" charset="0"/>
                <a:ea typeface="ＭＳ Ｐゴシック" panose="020B0600070205080204" pitchFamily="34" charset="-128"/>
              </a:rPr>
              <a:t>determinants</a:t>
            </a:r>
            <a:r>
              <a:rPr lang="fr-FR" sz="3200" dirty="0">
                <a:solidFill>
                  <a:schemeClr val="bg1"/>
                </a:solidFill>
                <a:latin typeface="Tahoma" panose="020B0604030504040204" pitchFamily="34" charset="0"/>
                <a:ea typeface="ＭＳ Ｐゴシック" panose="020B0600070205080204" pitchFamily="34" charset="-128"/>
              </a:rPr>
              <a:t> of </a:t>
            </a:r>
            <a:r>
              <a:rPr lang="fr-FR" sz="3200" dirty="0" err="1">
                <a:solidFill>
                  <a:schemeClr val="bg1"/>
                </a:solidFill>
                <a:latin typeface="Tahoma" panose="020B0604030504040204" pitchFamily="34" charset="0"/>
                <a:ea typeface="ＭＳ Ｐゴシック" panose="020B0600070205080204" pitchFamily="34" charset="-128"/>
              </a:rPr>
              <a:t>health</a:t>
            </a:r>
            <a:r>
              <a:rPr lang="fr-FR" sz="3200" dirty="0">
                <a:solidFill>
                  <a:schemeClr val="bg1"/>
                </a:solidFill>
                <a:latin typeface="Tahoma" panose="020B0604030504040204" pitchFamily="34" charset="0"/>
                <a:ea typeface="ＭＳ Ｐゴシック" panose="020B0600070205080204" pitchFamily="34" charset="-128"/>
              </a:rPr>
              <a:t>: </a:t>
            </a:r>
            <a:r>
              <a:rPr lang="fr-FR" sz="3200" dirty="0" err="1">
                <a:solidFill>
                  <a:schemeClr val="bg1"/>
                </a:solidFill>
                <a:latin typeface="Tahoma" panose="020B0604030504040204" pitchFamily="34" charset="0"/>
                <a:ea typeface="ＭＳ Ｐゴシック" panose="020B0600070205080204" pitchFamily="34" charset="-128"/>
              </a:rPr>
              <a:t>school</a:t>
            </a:r>
            <a:r>
              <a:rPr lang="fr-FR" sz="3200" dirty="0">
                <a:solidFill>
                  <a:schemeClr val="bg1"/>
                </a:solidFill>
                <a:latin typeface="Tahoma" panose="020B0604030504040204" pitchFamily="34" charset="0"/>
                <a:ea typeface="ＭＳ Ｐゴシック" panose="020B0600070205080204" pitchFamily="34" charset="-128"/>
              </a:rPr>
              <a:t> as a setting, </a:t>
            </a:r>
            <a:r>
              <a:rPr lang="fr-FR" sz="3200" dirty="0" err="1">
                <a:solidFill>
                  <a:schemeClr val="bg1"/>
                </a:solidFill>
                <a:latin typeface="Tahoma" panose="020B0604030504040204" pitchFamily="34" charset="0"/>
                <a:ea typeface="ＭＳ Ｐゴシック" panose="020B0600070205080204" pitchFamily="34" charset="-128"/>
              </a:rPr>
              <a:t>school</a:t>
            </a:r>
            <a:r>
              <a:rPr lang="fr-FR" sz="3200" dirty="0">
                <a:solidFill>
                  <a:schemeClr val="bg1"/>
                </a:solidFill>
                <a:latin typeface="Tahoma" panose="020B0604030504040204" pitchFamily="34" charset="0"/>
                <a:ea typeface="ＭＳ Ｐゴシック" panose="020B0600070205080204" pitchFamily="34" charset="-128"/>
              </a:rPr>
              <a:t> as a place </a:t>
            </a:r>
            <a:r>
              <a:rPr lang="fr-FR" sz="3200" dirty="0" err="1">
                <a:solidFill>
                  <a:schemeClr val="bg1"/>
                </a:solidFill>
                <a:latin typeface="Tahoma" panose="020B0604030504040204" pitchFamily="34" charset="0"/>
                <a:ea typeface="ＭＳ Ｐゴシック" panose="020B0600070205080204" pitchFamily="34" charset="-128"/>
              </a:rPr>
              <a:t>where</a:t>
            </a:r>
            <a:r>
              <a:rPr lang="fr-FR" sz="3200" dirty="0">
                <a:solidFill>
                  <a:schemeClr val="bg1"/>
                </a:solidFill>
                <a:latin typeface="Tahoma" panose="020B0604030504040204" pitchFamily="34" charset="0"/>
                <a:ea typeface="ＭＳ Ｐゴシック" panose="020B0600070205080204" pitchFamily="34" charset="-128"/>
              </a:rPr>
              <a:t> people </a:t>
            </a:r>
            <a:r>
              <a:rPr lang="fr-FR" sz="3200" dirty="0" err="1">
                <a:solidFill>
                  <a:schemeClr val="bg1"/>
                </a:solidFill>
                <a:latin typeface="Tahoma" panose="020B0604030504040204" pitchFamily="34" charset="0"/>
                <a:ea typeface="ＭＳ Ｐゴシック" panose="020B0600070205080204" pitchFamily="34" charset="-128"/>
              </a:rPr>
              <a:t>learn</a:t>
            </a:r>
            <a:endParaRPr lang="fr-FR" sz="3200" dirty="0">
              <a:solidFill>
                <a:schemeClr val="bg1"/>
              </a:solidFill>
              <a:latin typeface="Tahoma" panose="020B0604030504040204" pitchFamily="34" charset="0"/>
              <a:ea typeface="ＭＳ Ｐゴシック" panose="020B0600070205080204" pitchFamily="34" charset="-128"/>
            </a:endParaRPr>
          </a:p>
          <a:p>
            <a:r>
              <a:rPr lang="fr-FR" sz="3200" dirty="0" err="1">
                <a:solidFill>
                  <a:schemeClr val="bg1"/>
                </a:solidFill>
                <a:latin typeface="Tahoma" panose="020B0604030504040204" pitchFamily="34" charset="0"/>
                <a:ea typeface="ＭＳ Ｐゴシック" panose="020B0600070205080204" pitchFamily="34" charset="-128"/>
              </a:rPr>
              <a:t>Making</a:t>
            </a:r>
            <a:r>
              <a:rPr lang="fr-FR" sz="3200" dirty="0">
                <a:solidFill>
                  <a:schemeClr val="bg1"/>
                </a:solidFill>
                <a:latin typeface="Tahoma" panose="020B0604030504040204" pitchFamily="34" charset="0"/>
                <a:ea typeface="ＭＳ Ｐゴシック" panose="020B0600070205080204" pitchFamily="34" charset="-128"/>
              </a:rPr>
              <a:t> </a:t>
            </a:r>
            <a:r>
              <a:rPr lang="fr-FR" sz="3200" dirty="0" err="1">
                <a:solidFill>
                  <a:schemeClr val="bg1"/>
                </a:solidFill>
                <a:latin typeface="Tahoma" panose="020B0604030504040204" pitchFamily="34" charset="0"/>
                <a:ea typeface="ＭＳ Ｐゴシック" panose="020B0600070205080204" pitchFamily="34" charset="-128"/>
              </a:rPr>
              <a:t>every</a:t>
            </a:r>
            <a:r>
              <a:rPr lang="fr-FR" sz="3200" dirty="0">
                <a:solidFill>
                  <a:schemeClr val="bg1"/>
                </a:solidFill>
                <a:latin typeface="Tahoma" panose="020B0604030504040204" pitchFamily="34" charset="0"/>
                <a:ea typeface="ＭＳ Ｐゴシック" panose="020B0600070205080204" pitchFamily="34" charset="-128"/>
              </a:rPr>
              <a:t> </a:t>
            </a:r>
            <a:r>
              <a:rPr lang="fr-FR" sz="3200" dirty="0" err="1">
                <a:solidFill>
                  <a:schemeClr val="bg1"/>
                </a:solidFill>
                <a:latin typeface="Tahoma" panose="020B0604030504040204" pitchFamily="34" charset="0"/>
                <a:ea typeface="ＭＳ Ｐゴシック" panose="020B0600070205080204" pitchFamily="34" charset="-128"/>
              </a:rPr>
              <a:t>school</a:t>
            </a:r>
            <a:r>
              <a:rPr lang="fr-FR" sz="3200" dirty="0">
                <a:solidFill>
                  <a:schemeClr val="bg1"/>
                </a:solidFill>
                <a:latin typeface="Tahoma" panose="020B0604030504040204" pitchFamily="34" charset="0"/>
                <a:ea typeface="ＭＳ Ｐゴシック" panose="020B0600070205080204" pitchFamily="34" charset="-128"/>
              </a:rPr>
              <a:t> a </a:t>
            </a:r>
            <a:r>
              <a:rPr lang="fr-FR" sz="3200" dirty="0" err="1">
                <a:solidFill>
                  <a:schemeClr val="bg1"/>
                </a:solidFill>
                <a:latin typeface="Tahoma" panose="020B0604030504040204" pitchFamily="34" charset="0"/>
                <a:ea typeface="ＭＳ Ｐゴシック" panose="020B0600070205080204" pitchFamily="34" charset="-128"/>
              </a:rPr>
              <a:t>foundation</a:t>
            </a:r>
            <a:r>
              <a:rPr lang="fr-FR" sz="3200" dirty="0">
                <a:solidFill>
                  <a:schemeClr val="bg1"/>
                </a:solidFill>
                <a:latin typeface="Tahoma" panose="020B0604030504040204" pitchFamily="34" charset="0"/>
                <a:ea typeface="ＭＳ Ｐゴシック" panose="020B0600070205080204" pitchFamily="34" charset="-128"/>
              </a:rPr>
              <a:t> for </a:t>
            </a:r>
            <a:r>
              <a:rPr lang="fr-FR" sz="3200" dirty="0" err="1">
                <a:solidFill>
                  <a:schemeClr val="bg1"/>
                </a:solidFill>
                <a:latin typeface="Tahoma" panose="020B0604030504040204" pitchFamily="34" charset="0"/>
                <a:ea typeface="ＭＳ Ｐゴシック" panose="020B0600070205080204" pitchFamily="34" charset="-128"/>
              </a:rPr>
              <a:t>healthy</a:t>
            </a:r>
            <a:r>
              <a:rPr lang="fr-FR" sz="3200" dirty="0">
                <a:solidFill>
                  <a:schemeClr val="bg1"/>
                </a:solidFill>
                <a:latin typeface="Tahoma" panose="020B0604030504040204" pitchFamily="34" charset="0"/>
                <a:ea typeface="ＭＳ Ｐゴシック" panose="020B0600070205080204" pitchFamily="34" charset="-128"/>
              </a:rPr>
              <a:t> and </a:t>
            </a:r>
            <a:r>
              <a:rPr lang="fr-FR" sz="3200" dirty="0" err="1">
                <a:solidFill>
                  <a:schemeClr val="bg1"/>
                </a:solidFill>
                <a:latin typeface="Tahoma" panose="020B0604030504040204" pitchFamily="34" charset="0"/>
                <a:ea typeface="ＭＳ Ｐゴシック" panose="020B0600070205080204" pitchFamily="34" charset="-128"/>
              </a:rPr>
              <a:t>resillient</a:t>
            </a:r>
            <a:r>
              <a:rPr lang="fr-FR" sz="3200" dirty="0">
                <a:solidFill>
                  <a:schemeClr val="bg1"/>
                </a:solidFill>
                <a:latin typeface="Tahoma" panose="020B0604030504040204" pitchFamily="34" charset="0"/>
                <a:ea typeface="ＭＳ Ｐゴシック" panose="020B0600070205080204" pitchFamily="34" charset="-128"/>
              </a:rPr>
              <a:t> </a:t>
            </a:r>
            <a:r>
              <a:rPr lang="fr-FR" sz="3200" dirty="0" err="1">
                <a:solidFill>
                  <a:schemeClr val="bg1"/>
                </a:solidFill>
                <a:latin typeface="Tahoma" panose="020B0604030504040204" pitchFamily="34" charset="0"/>
                <a:ea typeface="ＭＳ Ｐゴシック" panose="020B0600070205080204" pitchFamily="34" charset="-128"/>
              </a:rPr>
              <a:t>lives</a:t>
            </a:r>
            <a:endParaRPr lang="fr-FR" sz="3200" dirty="0">
              <a:solidFill>
                <a:schemeClr val="bg1"/>
              </a:solidFill>
              <a:latin typeface="Tahoma" panose="020B0604030504040204" pitchFamily="34" charset="0"/>
              <a:ea typeface="ＭＳ Ｐゴシック" panose="020B0600070205080204" pitchFamily="34" charset="-128"/>
            </a:endParaRPr>
          </a:p>
        </p:txBody>
      </p:sp>
      <p:pic>
        <p:nvPicPr>
          <p:cNvPr id="4" name="Image 3">
            <a:extLst>
              <a:ext uri="{FF2B5EF4-FFF2-40B4-BE49-F238E27FC236}">
                <a16:creationId xmlns:a16="http://schemas.microsoft.com/office/drawing/2014/main" id="{FC69702C-F436-B178-0215-0D45C415FA26}"/>
              </a:ext>
            </a:extLst>
          </p:cNvPr>
          <p:cNvPicPr>
            <a:picLocks noChangeAspect="1"/>
          </p:cNvPicPr>
          <p:nvPr/>
        </p:nvPicPr>
        <p:blipFill>
          <a:blip r:embed="rId2"/>
          <a:stretch>
            <a:fillRect/>
          </a:stretch>
        </p:blipFill>
        <p:spPr>
          <a:xfrm>
            <a:off x="7569777" y="681037"/>
            <a:ext cx="4531839" cy="5395046"/>
          </a:xfrm>
          <a:prstGeom prst="rect">
            <a:avLst/>
          </a:prstGeom>
        </p:spPr>
      </p:pic>
    </p:spTree>
    <p:extLst>
      <p:ext uri="{BB962C8B-B14F-4D97-AF65-F5344CB8AC3E}">
        <p14:creationId xmlns:p14="http://schemas.microsoft.com/office/powerpoint/2010/main" val="39914440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7" name="Text Box 5">
            <a:extLst>
              <a:ext uri="{FF2B5EF4-FFF2-40B4-BE49-F238E27FC236}">
                <a16:creationId xmlns:a16="http://schemas.microsoft.com/office/drawing/2014/main" id="{B7CA9C6C-9DBD-A747-8573-562E5D074019}"/>
              </a:ext>
            </a:extLst>
          </p:cNvPr>
          <p:cNvSpPr txBox="1">
            <a:spLocks noChangeArrowheads="1"/>
          </p:cNvSpPr>
          <p:nvPr/>
        </p:nvSpPr>
        <p:spPr bwMode="auto">
          <a:xfrm>
            <a:off x="1847850" y="6308725"/>
            <a:ext cx="8650288" cy="400050"/>
          </a:xfrm>
          <a:prstGeom prst="rect">
            <a:avLst/>
          </a:prstGeom>
          <a:noFill/>
          <a:ln>
            <a:noFill/>
          </a:ln>
          <a:effectLst/>
          <a:extLst>
            <a:ext uri="{909E8E84-426E-40dd-AFC4-6F175D3DCCD1}"/>
            <a:ext uri="{91240B29-F687-4f45-9708-019B960494DF}"/>
            <a:ext uri="{AF507438-7753-43e0-B8FC-AC1667EBCBE1}"/>
          </a:extLst>
        </p:spPr>
        <p:txBody>
          <a:bodyPr wrap="none">
            <a:spAutoFit/>
          </a:bodyPr>
          <a:lstStyle>
            <a:lvl1pPr eaLnBrk="0" hangingPunct="0">
              <a:defRPr sz="2400">
                <a:solidFill>
                  <a:schemeClr val="tx1"/>
                </a:solidFill>
                <a:latin typeface="Tahoma" panose="020B0604030504040204" pitchFamily="34" charset="0"/>
                <a:ea typeface="ＭＳ Ｐゴシック" panose="020B0600070205080204" pitchFamily="34" charset="-128"/>
              </a:defRPr>
            </a:lvl1pPr>
            <a:lvl2pPr marL="742950" indent="-285750" eaLnBrk="0" hangingPunct="0">
              <a:defRPr sz="2400">
                <a:solidFill>
                  <a:schemeClr val="tx1"/>
                </a:solidFill>
                <a:latin typeface="Tahoma" panose="020B0604030504040204" pitchFamily="34" charset="0"/>
                <a:ea typeface="ＭＳ Ｐゴシック" panose="020B0600070205080204" pitchFamily="34" charset="-128"/>
              </a:defRPr>
            </a:lvl2pPr>
            <a:lvl3pPr marL="1143000" indent="-228600" eaLnBrk="0" hangingPunct="0">
              <a:defRPr sz="2400">
                <a:solidFill>
                  <a:schemeClr val="tx1"/>
                </a:solidFill>
                <a:latin typeface="Tahoma" panose="020B0604030504040204" pitchFamily="34" charset="0"/>
                <a:ea typeface="ＭＳ Ｐゴシック" panose="020B0600070205080204" pitchFamily="34" charset="-128"/>
              </a:defRPr>
            </a:lvl3pPr>
            <a:lvl4pPr marL="1600200" indent="-228600" eaLnBrk="0" hangingPunct="0">
              <a:defRPr sz="2400">
                <a:solidFill>
                  <a:schemeClr val="tx1"/>
                </a:solidFill>
                <a:latin typeface="Tahoma" panose="020B0604030504040204" pitchFamily="34" charset="0"/>
                <a:ea typeface="ＭＳ Ｐゴシック" panose="020B0600070205080204" pitchFamily="34" charset="-128"/>
              </a:defRPr>
            </a:lvl4pPr>
            <a:lvl5pPr marL="2057400" indent="-228600" eaLnBrk="0" hangingPunct="0">
              <a:defRPr sz="24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algn="ctr" eaLnBrk="1" hangingPunct="1">
              <a:defRPr/>
            </a:pPr>
            <a:r>
              <a:rPr lang="fr-FR" altLang="fr-FR" sz="2000" b="1" dirty="0" err="1">
                <a:solidFill>
                  <a:schemeClr val="bg1"/>
                </a:solidFill>
                <a:effectLst>
                  <a:outerShdw blurRad="38100" dist="38100" dir="2700000" algn="tl">
                    <a:srgbClr val="282828"/>
                  </a:outerShdw>
                </a:effectLst>
                <a:latin typeface="Arial" panose="020B0604020202020204" pitchFamily="34" charset="0"/>
              </a:rPr>
              <a:t>Health</a:t>
            </a:r>
            <a:r>
              <a:rPr lang="fr-FR" altLang="fr-FR" sz="2000" b="1" dirty="0">
                <a:solidFill>
                  <a:schemeClr val="bg1"/>
                </a:solidFill>
                <a:effectLst>
                  <a:outerShdw blurRad="38100" dist="38100" dir="2700000" algn="tl">
                    <a:srgbClr val="282828"/>
                  </a:outerShdw>
                </a:effectLst>
                <a:latin typeface="Arial" panose="020B0604020202020204" pitchFamily="34" charset="0"/>
              </a:rPr>
              <a:t> as an </a:t>
            </a:r>
            <a:r>
              <a:rPr lang="fr-FR" altLang="fr-FR" sz="2000" b="1" dirty="0" err="1">
                <a:solidFill>
                  <a:schemeClr val="bg1"/>
                </a:solidFill>
                <a:effectLst>
                  <a:outerShdw blurRad="38100" dist="38100" dir="2700000" algn="tl">
                    <a:srgbClr val="282828"/>
                  </a:outerShdw>
                </a:effectLst>
                <a:latin typeface="Arial" panose="020B0604020202020204" pitchFamily="34" charset="0"/>
              </a:rPr>
              <a:t>integral</a:t>
            </a:r>
            <a:r>
              <a:rPr lang="fr-FR" altLang="fr-FR" sz="2000" b="1" dirty="0">
                <a:solidFill>
                  <a:schemeClr val="bg1"/>
                </a:solidFill>
                <a:effectLst>
                  <a:outerShdw blurRad="38100" dist="38100" dir="2700000" algn="tl">
                    <a:srgbClr val="282828"/>
                  </a:outerShdw>
                </a:effectLst>
                <a:latin typeface="Arial" panose="020B0604020202020204" pitchFamily="34" charset="0"/>
              </a:rPr>
              <a:t> part of </a:t>
            </a:r>
            <a:r>
              <a:rPr lang="fr-FR" altLang="fr-FR" sz="2000" b="1" dirty="0" err="1">
                <a:solidFill>
                  <a:schemeClr val="bg1"/>
                </a:solidFill>
                <a:effectLst>
                  <a:outerShdw blurRad="38100" dist="38100" dir="2700000" algn="tl">
                    <a:srgbClr val="282828"/>
                  </a:outerShdw>
                </a:effectLst>
                <a:latin typeface="Arial" panose="020B0604020202020204" pitchFamily="34" charset="0"/>
              </a:rPr>
              <a:t>whole</a:t>
            </a:r>
            <a:r>
              <a:rPr lang="fr-FR" altLang="fr-FR" sz="2000" b="1" dirty="0">
                <a:solidFill>
                  <a:schemeClr val="bg1"/>
                </a:solidFill>
                <a:effectLst>
                  <a:outerShdw blurRad="38100" dist="38100" dir="2700000" algn="tl">
                    <a:srgbClr val="282828"/>
                  </a:outerShdw>
                </a:effectLst>
                <a:latin typeface="Arial" panose="020B0604020202020204" pitchFamily="34" charset="0"/>
              </a:rPr>
              <a:t> </a:t>
            </a:r>
            <a:r>
              <a:rPr lang="fr-FR" altLang="fr-FR" sz="2000" b="1" dirty="0" err="1">
                <a:solidFill>
                  <a:schemeClr val="bg1"/>
                </a:solidFill>
                <a:effectLst>
                  <a:outerShdw blurRad="38100" dist="38100" dir="2700000" algn="tl">
                    <a:srgbClr val="282828"/>
                  </a:outerShdw>
                </a:effectLst>
                <a:latin typeface="Arial" panose="020B0604020202020204" pitchFamily="34" charset="0"/>
              </a:rPr>
              <a:t>school</a:t>
            </a:r>
            <a:r>
              <a:rPr lang="fr-FR" altLang="fr-FR" sz="2000" b="1" dirty="0">
                <a:solidFill>
                  <a:schemeClr val="bg1"/>
                </a:solidFill>
                <a:effectLst>
                  <a:outerShdw blurRad="38100" dist="38100" dir="2700000" algn="tl">
                    <a:srgbClr val="282828"/>
                  </a:outerShdw>
                </a:effectLst>
                <a:latin typeface="Arial" panose="020B0604020202020204" pitchFamily="34" charset="0"/>
              </a:rPr>
              <a:t> management and planning. </a:t>
            </a:r>
          </a:p>
        </p:txBody>
      </p:sp>
      <p:grpSp>
        <p:nvGrpSpPr>
          <p:cNvPr id="22530" name="Groupe 1">
            <a:extLst>
              <a:ext uri="{FF2B5EF4-FFF2-40B4-BE49-F238E27FC236}">
                <a16:creationId xmlns:a16="http://schemas.microsoft.com/office/drawing/2014/main" id="{5C2432D6-1B3A-F64F-8AAF-F590AA5EE9B4}"/>
              </a:ext>
            </a:extLst>
          </p:cNvPr>
          <p:cNvGrpSpPr>
            <a:grpSpLocks/>
          </p:cNvGrpSpPr>
          <p:nvPr/>
        </p:nvGrpSpPr>
        <p:grpSpPr bwMode="auto">
          <a:xfrm>
            <a:off x="2279650" y="1989139"/>
            <a:ext cx="4319588" cy="2376487"/>
            <a:chOff x="755650" y="1989138"/>
            <a:chExt cx="4319588" cy="2376487"/>
          </a:xfrm>
        </p:grpSpPr>
        <p:sp>
          <p:nvSpPr>
            <p:cNvPr id="161794" name="Text Box 2">
              <a:extLst>
                <a:ext uri="{FF2B5EF4-FFF2-40B4-BE49-F238E27FC236}">
                  <a16:creationId xmlns:a16="http://schemas.microsoft.com/office/drawing/2014/main" id="{8C88A64A-8538-B94A-BD3C-771E047C58A4}"/>
                </a:ext>
              </a:extLst>
            </p:cNvPr>
            <p:cNvSpPr txBox="1">
              <a:spLocks noChangeArrowheads="1"/>
            </p:cNvSpPr>
            <p:nvPr/>
          </p:nvSpPr>
          <p:spPr bwMode="auto">
            <a:xfrm>
              <a:off x="1331913" y="2347913"/>
              <a:ext cx="2900362" cy="1570037"/>
            </a:xfrm>
            <a:prstGeom prst="rect">
              <a:avLst/>
            </a:prstGeom>
            <a:noFill/>
            <a:ln>
              <a:noFill/>
            </a:ln>
            <a:effectLst/>
            <a:extLst>
              <a:ext uri="{909E8E84-426E-40dd-AFC4-6F175D3DCCD1}"/>
              <a:ext uri="{91240B29-F687-4f45-9708-019B960494DF}"/>
              <a:ext uri="{AF507438-7753-43e0-B8FC-AC1667EBCBE1}"/>
            </a:extLst>
          </p:spPr>
          <p:txBody>
            <a:bodyPr>
              <a:spAutoFit/>
            </a:bodyPr>
            <a:lstStyle>
              <a:lvl1pPr eaLnBrk="0" hangingPunct="0">
                <a:defRPr sz="2400">
                  <a:solidFill>
                    <a:schemeClr val="tx1"/>
                  </a:solidFill>
                  <a:latin typeface="Tahoma" panose="020B0604030504040204" pitchFamily="34" charset="0"/>
                  <a:ea typeface="ＭＳ Ｐゴシック" panose="020B0600070205080204" pitchFamily="34" charset="-128"/>
                </a:defRPr>
              </a:lvl1pPr>
              <a:lvl2pPr marL="742950" indent="-285750" eaLnBrk="0" hangingPunct="0">
                <a:defRPr sz="2400">
                  <a:solidFill>
                    <a:schemeClr val="tx1"/>
                  </a:solidFill>
                  <a:latin typeface="Tahoma" panose="020B0604030504040204" pitchFamily="34" charset="0"/>
                  <a:ea typeface="ＭＳ Ｐゴシック" panose="020B0600070205080204" pitchFamily="34" charset="-128"/>
                </a:defRPr>
              </a:lvl2pPr>
              <a:lvl3pPr marL="1143000" indent="-228600" eaLnBrk="0" hangingPunct="0">
                <a:defRPr sz="2400">
                  <a:solidFill>
                    <a:schemeClr val="tx1"/>
                  </a:solidFill>
                  <a:latin typeface="Tahoma" panose="020B0604030504040204" pitchFamily="34" charset="0"/>
                  <a:ea typeface="ＭＳ Ｐゴシック" panose="020B0600070205080204" pitchFamily="34" charset="-128"/>
                </a:defRPr>
              </a:lvl3pPr>
              <a:lvl4pPr marL="1600200" indent="-228600" eaLnBrk="0" hangingPunct="0">
                <a:defRPr sz="2400">
                  <a:solidFill>
                    <a:schemeClr val="tx1"/>
                  </a:solidFill>
                  <a:latin typeface="Tahoma" panose="020B0604030504040204" pitchFamily="34" charset="0"/>
                  <a:ea typeface="ＭＳ Ｐゴシック" panose="020B0600070205080204" pitchFamily="34" charset="-128"/>
                </a:defRPr>
              </a:lvl4pPr>
              <a:lvl5pPr marL="2057400" indent="-228600" eaLnBrk="0" hangingPunct="0">
                <a:defRPr sz="24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algn="ctr" eaLnBrk="1" hangingPunct="1">
                <a:defRPr/>
              </a:pPr>
              <a:r>
                <a:rPr lang="en-US" altLang="fr-FR" sz="3200" b="1" dirty="0">
                  <a:solidFill>
                    <a:schemeClr val="bg1"/>
                  </a:solidFill>
                  <a:effectLst>
                    <a:outerShdw blurRad="38100" dist="38100" dir="2700000" algn="tl">
                      <a:srgbClr val="282828"/>
                    </a:outerShdw>
                  </a:effectLst>
                  <a:latin typeface="+mj-lt"/>
                </a:rPr>
                <a:t>Curriculum Teaching and Learning</a:t>
              </a:r>
            </a:p>
          </p:txBody>
        </p:sp>
        <p:sp>
          <p:nvSpPr>
            <p:cNvPr id="34821" name="Oval 6">
              <a:extLst>
                <a:ext uri="{FF2B5EF4-FFF2-40B4-BE49-F238E27FC236}">
                  <a16:creationId xmlns:a16="http://schemas.microsoft.com/office/drawing/2014/main" id="{6AB91A3D-87B3-6848-9E2B-BF37F41990F7}"/>
                </a:ext>
              </a:extLst>
            </p:cNvPr>
            <p:cNvSpPr>
              <a:spLocks noChangeArrowheads="1"/>
            </p:cNvSpPr>
            <p:nvPr/>
          </p:nvSpPr>
          <p:spPr bwMode="auto">
            <a:xfrm>
              <a:off x="755650" y="1989138"/>
              <a:ext cx="4319588" cy="2376487"/>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700"/>
                </a:spcBef>
                <a:buClr>
                  <a:schemeClr val="accent1"/>
                </a:buClr>
                <a:buSzPct val="85000"/>
                <a:buFont typeface="Wingdings 3" pitchFamily="2" charset="2"/>
                <a:buChar char=""/>
                <a:defRPr sz="2000">
                  <a:solidFill>
                    <a:schemeClr val="tx1"/>
                  </a:solidFill>
                  <a:latin typeface="Gill Sans MT" panose="020B0502020104020203" pitchFamily="34" charset="77"/>
                  <a:ea typeface="ＭＳ Ｐゴシック" panose="020B0600070205080204" pitchFamily="34" charset="-128"/>
                </a:defRPr>
              </a:lvl1pPr>
              <a:lvl2pPr marL="742950" indent="-285750">
                <a:spcBef>
                  <a:spcPts val="700"/>
                </a:spcBef>
                <a:buClr>
                  <a:schemeClr val="accent1"/>
                </a:buClr>
                <a:buSzPct val="85000"/>
                <a:buFont typeface="Wingdings 3" pitchFamily="2" charset="2"/>
                <a:buChar char=""/>
                <a:defRPr sz="1600">
                  <a:solidFill>
                    <a:schemeClr val="tx1"/>
                  </a:solidFill>
                  <a:latin typeface="Gill Sans MT" panose="020B0502020104020203" pitchFamily="34" charset="77"/>
                  <a:ea typeface="ＭＳ Ｐゴシック" panose="020B0600070205080204" pitchFamily="34" charset="-128"/>
                </a:defRPr>
              </a:lvl2pPr>
              <a:lvl3pPr marL="1143000" indent="-228600">
                <a:spcBef>
                  <a:spcPts val="700"/>
                </a:spcBef>
                <a:buClr>
                  <a:schemeClr val="accent1"/>
                </a:buClr>
                <a:buSzPct val="85000"/>
                <a:buFont typeface="Wingdings 3" pitchFamily="2" charset="2"/>
                <a:buChar char=""/>
                <a:defRPr sz="1400">
                  <a:solidFill>
                    <a:schemeClr val="tx1"/>
                  </a:solidFill>
                  <a:latin typeface="Gill Sans MT" panose="020B0502020104020203" pitchFamily="34" charset="77"/>
                  <a:ea typeface="ＭＳ Ｐゴシック" panose="020B0600070205080204" pitchFamily="34" charset="-128"/>
                </a:defRPr>
              </a:lvl3pPr>
              <a:lvl4pPr marL="1600200" indent="-228600">
                <a:spcBef>
                  <a:spcPts val="700"/>
                </a:spcBef>
                <a:buClr>
                  <a:schemeClr val="accent1"/>
                </a:buClr>
                <a:buSzPct val="85000"/>
                <a:buFont typeface="Wingdings 3" pitchFamily="2" charset="2"/>
                <a:buChar char=""/>
                <a:defRPr sz="1400">
                  <a:solidFill>
                    <a:schemeClr val="tx1"/>
                  </a:solidFill>
                  <a:latin typeface="Gill Sans MT" panose="020B0502020104020203" pitchFamily="34" charset="77"/>
                  <a:ea typeface="ＭＳ Ｐゴシック" panose="020B0600070205080204" pitchFamily="34" charset="-128"/>
                </a:defRPr>
              </a:lvl4pPr>
              <a:lvl5pPr marL="2057400" indent="-228600">
                <a:spcBef>
                  <a:spcPts val="700"/>
                </a:spcBef>
                <a:buClr>
                  <a:schemeClr val="accent1"/>
                </a:buClr>
                <a:buSzPct val="85000"/>
                <a:buFont typeface="Wingdings 3" pitchFamily="2" charset="2"/>
                <a:buChar char=""/>
                <a:defRPr sz="1400">
                  <a:solidFill>
                    <a:schemeClr val="tx1"/>
                  </a:solidFill>
                  <a:latin typeface="Gill Sans MT" panose="020B0502020104020203" pitchFamily="34" charset="77"/>
                  <a:ea typeface="ＭＳ Ｐゴシック" panose="020B0600070205080204" pitchFamily="34" charset="-128"/>
                </a:defRPr>
              </a:lvl5pPr>
              <a:lvl6pPr marL="2514600" indent="-228600" eaLnBrk="0" fontAlgn="base" hangingPunct="0">
                <a:spcBef>
                  <a:spcPts val="700"/>
                </a:spcBef>
                <a:spcAft>
                  <a:spcPct val="0"/>
                </a:spcAft>
                <a:buClr>
                  <a:schemeClr val="accent1"/>
                </a:buClr>
                <a:buSzPct val="85000"/>
                <a:buFont typeface="Wingdings 3" pitchFamily="2" charset="2"/>
                <a:buChar char=""/>
                <a:defRPr sz="1400">
                  <a:solidFill>
                    <a:schemeClr val="tx1"/>
                  </a:solidFill>
                  <a:latin typeface="Gill Sans MT" panose="020B0502020104020203" pitchFamily="34" charset="77"/>
                  <a:ea typeface="ＭＳ Ｐゴシック" panose="020B0600070205080204" pitchFamily="34" charset="-128"/>
                </a:defRPr>
              </a:lvl6pPr>
              <a:lvl7pPr marL="2971800" indent="-228600" eaLnBrk="0" fontAlgn="base" hangingPunct="0">
                <a:spcBef>
                  <a:spcPts val="700"/>
                </a:spcBef>
                <a:spcAft>
                  <a:spcPct val="0"/>
                </a:spcAft>
                <a:buClr>
                  <a:schemeClr val="accent1"/>
                </a:buClr>
                <a:buSzPct val="85000"/>
                <a:buFont typeface="Wingdings 3" pitchFamily="2" charset="2"/>
                <a:buChar char=""/>
                <a:defRPr sz="1400">
                  <a:solidFill>
                    <a:schemeClr val="tx1"/>
                  </a:solidFill>
                  <a:latin typeface="Gill Sans MT" panose="020B0502020104020203" pitchFamily="34" charset="77"/>
                  <a:ea typeface="ＭＳ Ｐゴシック" panose="020B0600070205080204" pitchFamily="34" charset="-128"/>
                </a:defRPr>
              </a:lvl7pPr>
              <a:lvl8pPr marL="3429000" indent="-228600" eaLnBrk="0" fontAlgn="base" hangingPunct="0">
                <a:spcBef>
                  <a:spcPts val="700"/>
                </a:spcBef>
                <a:spcAft>
                  <a:spcPct val="0"/>
                </a:spcAft>
                <a:buClr>
                  <a:schemeClr val="accent1"/>
                </a:buClr>
                <a:buSzPct val="85000"/>
                <a:buFont typeface="Wingdings 3" pitchFamily="2" charset="2"/>
                <a:buChar char=""/>
                <a:defRPr sz="1400">
                  <a:solidFill>
                    <a:schemeClr val="tx1"/>
                  </a:solidFill>
                  <a:latin typeface="Gill Sans MT" panose="020B0502020104020203" pitchFamily="34" charset="77"/>
                  <a:ea typeface="ＭＳ Ｐゴシック" panose="020B0600070205080204" pitchFamily="34" charset="-128"/>
                </a:defRPr>
              </a:lvl8pPr>
              <a:lvl9pPr marL="3886200" indent="-228600" eaLnBrk="0" fontAlgn="base" hangingPunct="0">
                <a:spcBef>
                  <a:spcPts val="700"/>
                </a:spcBef>
                <a:spcAft>
                  <a:spcPct val="0"/>
                </a:spcAft>
                <a:buClr>
                  <a:schemeClr val="accent1"/>
                </a:buClr>
                <a:buSzPct val="85000"/>
                <a:buFont typeface="Wingdings 3" pitchFamily="2" charset="2"/>
                <a:buChar char=""/>
                <a:defRPr sz="1400">
                  <a:solidFill>
                    <a:schemeClr val="tx1"/>
                  </a:solidFill>
                  <a:latin typeface="Gill Sans MT" panose="020B0502020104020203" pitchFamily="34" charset="77"/>
                  <a:ea typeface="ＭＳ Ｐゴシック" panose="020B0600070205080204" pitchFamily="34" charset="-128"/>
                </a:defRPr>
              </a:lvl9pPr>
            </a:lstStyle>
            <a:p>
              <a:pPr algn="ctr" eaLnBrk="1" hangingPunct="1">
                <a:spcBef>
                  <a:spcPct val="0"/>
                </a:spcBef>
                <a:buClrTx/>
                <a:buSzTx/>
                <a:buFontTx/>
                <a:buNone/>
                <a:defRPr/>
              </a:pPr>
              <a:endParaRPr lang="fr-FR" altLang="fr-FR" sz="1800" b="1">
                <a:solidFill>
                  <a:schemeClr val="bg1"/>
                </a:solidFill>
                <a:latin typeface="+mj-lt"/>
              </a:endParaRPr>
            </a:p>
          </p:txBody>
        </p:sp>
      </p:grpSp>
      <p:grpSp>
        <p:nvGrpSpPr>
          <p:cNvPr id="3" name="Groupe 2">
            <a:extLst>
              <a:ext uri="{FF2B5EF4-FFF2-40B4-BE49-F238E27FC236}">
                <a16:creationId xmlns:a16="http://schemas.microsoft.com/office/drawing/2014/main" id="{A728E053-6354-2B40-A07C-F85224D69B51}"/>
              </a:ext>
            </a:extLst>
          </p:cNvPr>
          <p:cNvGrpSpPr>
            <a:grpSpLocks/>
          </p:cNvGrpSpPr>
          <p:nvPr/>
        </p:nvGrpSpPr>
        <p:grpSpPr bwMode="auto">
          <a:xfrm>
            <a:off x="5808664" y="2060575"/>
            <a:ext cx="4319587" cy="2376488"/>
            <a:chOff x="4284663" y="2060575"/>
            <a:chExt cx="4319587" cy="2376488"/>
          </a:xfrm>
        </p:grpSpPr>
        <p:sp>
          <p:nvSpPr>
            <p:cNvPr id="161796" name="Text Box 4">
              <a:extLst>
                <a:ext uri="{FF2B5EF4-FFF2-40B4-BE49-F238E27FC236}">
                  <a16:creationId xmlns:a16="http://schemas.microsoft.com/office/drawing/2014/main" id="{148615FE-D391-B541-BB9A-78C480F42F65}"/>
                </a:ext>
              </a:extLst>
            </p:cNvPr>
            <p:cNvSpPr txBox="1">
              <a:spLocks noChangeArrowheads="1"/>
            </p:cNvSpPr>
            <p:nvPr/>
          </p:nvSpPr>
          <p:spPr bwMode="auto">
            <a:xfrm>
              <a:off x="5127625" y="2392363"/>
              <a:ext cx="3197225" cy="1570037"/>
            </a:xfrm>
            <a:prstGeom prst="rect">
              <a:avLst/>
            </a:prstGeom>
            <a:noFill/>
            <a:ln>
              <a:noFill/>
            </a:ln>
            <a:effectLst/>
            <a:extLst>
              <a:ext uri="{909E8E84-426E-40dd-AFC4-6F175D3DCCD1}"/>
              <a:ext uri="{91240B29-F687-4f45-9708-019B960494DF}"/>
              <a:ext uri="{AF507438-7753-43e0-B8FC-AC1667EBCBE1}"/>
            </a:extLst>
          </p:spPr>
          <p:txBody>
            <a:bodyPr>
              <a:spAutoFit/>
            </a:bodyPr>
            <a:lstStyle>
              <a:lvl1pPr eaLnBrk="0" hangingPunct="0">
                <a:defRPr sz="2400">
                  <a:solidFill>
                    <a:schemeClr val="tx1"/>
                  </a:solidFill>
                  <a:latin typeface="Tahoma" panose="020B0604030504040204" pitchFamily="34" charset="0"/>
                  <a:ea typeface="ＭＳ Ｐゴシック" panose="020B0600070205080204" pitchFamily="34" charset="-128"/>
                </a:defRPr>
              </a:lvl1pPr>
              <a:lvl2pPr marL="742950" indent="-285750" eaLnBrk="0" hangingPunct="0">
                <a:defRPr sz="2400">
                  <a:solidFill>
                    <a:schemeClr val="tx1"/>
                  </a:solidFill>
                  <a:latin typeface="Tahoma" panose="020B0604030504040204" pitchFamily="34" charset="0"/>
                  <a:ea typeface="ＭＳ Ｐゴシック" panose="020B0600070205080204" pitchFamily="34" charset="-128"/>
                </a:defRPr>
              </a:lvl2pPr>
              <a:lvl3pPr marL="1143000" indent="-228600" eaLnBrk="0" hangingPunct="0">
                <a:defRPr sz="2400">
                  <a:solidFill>
                    <a:schemeClr val="tx1"/>
                  </a:solidFill>
                  <a:latin typeface="Tahoma" panose="020B0604030504040204" pitchFamily="34" charset="0"/>
                  <a:ea typeface="ＭＳ Ｐゴシック" panose="020B0600070205080204" pitchFamily="34" charset="-128"/>
                </a:defRPr>
              </a:lvl3pPr>
              <a:lvl4pPr marL="1600200" indent="-228600" eaLnBrk="0" hangingPunct="0">
                <a:defRPr sz="2400">
                  <a:solidFill>
                    <a:schemeClr val="tx1"/>
                  </a:solidFill>
                  <a:latin typeface="Tahoma" panose="020B0604030504040204" pitchFamily="34" charset="0"/>
                  <a:ea typeface="ＭＳ Ｐゴシック" panose="020B0600070205080204" pitchFamily="34" charset="-128"/>
                </a:defRPr>
              </a:lvl4pPr>
              <a:lvl5pPr marL="2057400" indent="-228600" eaLnBrk="0" hangingPunct="0">
                <a:defRPr sz="24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algn="ctr" eaLnBrk="1" hangingPunct="1">
                <a:defRPr/>
              </a:pPr>
              <a:r>
                <a:rPr lang="en-US" altLang="fr-FR" sz="3200" b="1" dirty="0">
                  <a:solidFill>
                    <a:schemeClr val="bg1"/>
                  </a:solidFill>
                  <a:effectLst>
                    <a:outerShdw blurRad="38100" dist="38100" dir="2700000" algn="tl">
                      <a:srgbClr val="282828"/>
                    </a:outerShdw>
                  </a:effectLst>
                  <a:latin typeface="+mj-lt"/>
                </a:rPr>
                <a:t>School, management health services</a:t>
              </a:r>
            </a:p>
          </p:txBody>
        </p:sp>
        <p:sp>
          <p:nvSpPr>
            <p:cNvPr id="34822" name="Oval 7">
              <a:extLst>
                <a:ext uri="{FF2B5EF4-FFF2-40B4-BE49-F238E27FC236}">
                  <a16:creationId xmlns:a16="http://schemas.microsoft.com/office/drawing/2014/main" id="{84C6F375-A2F1-4D4C-B6B2-105AA6D4EA27}"/>
                </a:ext>
              </a:extLst>
            </p:cNvPr>
            <p:cNvSpPr>
              <a:spLocks noChangeArrowheads="1"/>
            </p:cNvSpPr>
            <p:nvPr/>
          </p:nvSpPr>
          <p:spPr bwMode="auto">
            <a:xfrm>
              <a:off x="4284663" y="2060575"/>
              <a:ext cx="4319587" cy="2376488"/>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700"/>
                </a:spcBef>
                <a:buClr>
                  <a:schemeClr val="accent1"/>
                </a:buClr>
                <a:buSzPct val="85000"/>
                <a:buFont typeface="Wingdings 3" pitchFamily="2" charset="2"/>
                <a:buChar char=""/>
                <a:defRPr sz="2000">
                  <a:solidFill>
                    <a:schemeClr val="tx1"/>
                  </a:solidFill>
                  <a:latin typeface="Gill Sans MT" panose="020B0502020104020203" pitchFamily="34" charset="77"/>
                  <a:ea typeface="ＭＳ Ｐゴシック" panose="020B0600070205080204" pitchFamily="34" charset="-128"/>
                </a:defRPr>
              </a:lvl1pPr>
              <a:lvl2pPr marL="742950" indent="-285750">
                <a:spcBef>
                  <a:spcPts val="700"/>
                </a:spcBef>
                <a:buClr>
                  <a:schemeClr val="accent1"/>
                </a:buClr>
                <a:buSzPct val="85000"/>
                <a:buFont typeface="Wingdings 3" pitchFamily="2" charset="2"/>
                <a:buChar char=""/>
                <a:defRPr sz="1600">
                  <a:solidFill>
                    <a:schemeClr val="tx1"/>
                  </a:solidFill>
                  <a:latin typeface="Gill Sans MT" panose="020B0502020104020203" pitchFamily="34" charset="77"/>
                  <a:ea typeface="ＭＳ Ｐゴシック" panose="020B0600070205080204" pitchFamily="34" charset="-128"/>
                </a:defRPr>
              </a:lvl2pPr>
              <a:lvl3pPr marL="1143000" indent="-228600">
                <a:spcBef>
                  <a:spcPts val="700"/>
                </a:spcBef>
                <a:buClr>
                  <a:schemeClr val="accent1"/>
                </a:buClr>
                <a:buSzPct val="85000"/>
                <a:buFont typeface="Wingdings 3" pitchFamily="2" charset="2"/>
                <a:buChar char=""/>
                <a:defRPr sz="1400">
                  <a:solidFill>
                    <a:schemeClr val="tx1"/>
                  </a:solidFill>
                  <a:latin typeface="Gill Sans MT" panose="020B0502020104020203" pitchFamily="34" charset="77"/>
                  <a:ea typeface="ＭＳ Ｐゴシック" panose="020B0600070205080204" pitchFamily="34" charset="-128"/>
                </a:defRPr>
              </a:lvl3pPr>
              <a:lvl4pPr marL="1600200" indent="-228600">
                <a:spcBef>
                  <a:spcPts val="700"/>
                </a:spcBef>
                <a:buClr>
                  <a:schemeClr val="accent1"/>
                </a:buClr>
                <a:buSzPct val="85000"/>
                <a:buFont typeface="Wingdings 3" pitchFamily="2" charset="2"/>
                <a:buChar char=""/>
                <a:defRPr sz="1400">
                  <a:solidFill>
                    <a:schemeClr val="tx1"/>
                  </a:solidFill>
                  <a:latin typeface="Gill Sans MT" panose="020B0502020104020203" pitchFamily="34" charset="77"/>
                  <a:ea typeface="ＭＳ Ｐゴシック" panose="020B0600070205080204" pitchFamily="34" charset="-128"/>
                </a:defRPr>
              </a:lvl4pPr>
              <a:lvl5pPr marL="2057400" indent="-228600">
                <a:spcBef>
                  <a:spcPts val="700"/>
                </a:spcBef>
                <a:buClr>
                  <a:schemeClr val="accent1"/>
                </a:buClr>
                <a:buSzPct val="85000"/>
                <a:buFont typeface="Wingdings 3" pitchFamily="2" charset="2"/>
                <a:buChar char=""/>
                <a:defRPr sz="1400">
                  <a:solidFill>
                    <a:schemeClr val="tx1"/>
                  </a:solidFill>
                  <a:latin typeface="Gill Sans MT" panose="020B0502020104020203" pitchFamily="34" charset="77"/>
                  <a:ea typeface="ＭＳ Ｐゴシック" panose="020B0600070205080204" pitchFamily="34" charset="-128"/>
                </a:defRPr>
              </a:lvl5pPr>
              <a:lvl6pPr marL="2514600" indent="-228600" eaLnBrk="0" fontAlgn="base" hangingPunct="0">
                <a:spcBef>
                  <a:spcPts val="700"/>
                </a:spcBef>
                <a:spcAft>
                  <a:spcPct val="0"/>
                </a:spcAft>
                <a:buClr>
                  <a:schemeClr val="accent1"/>
                </a:buClr>
                <a:buSzPct val="85000"/>
                <a:buFont typeface="Wingdings 3" pitchFamily="2" charset="2"/>
                <a:buChar char=""/>
                <a:defRPr sz="1400">
                  <a:solidFill>
                    <a:schemeClr val="tx1"/>
                  </a:solidFill>
                  <a:latin typeface="Gill Sans MT" panose="020B0502020104020203" pitchFamily="34" charset="77"/>
                  <a:ea typeface="ＭＳ Ｐゴシック" panose="020B0600070205080204" pitchFamily="34" charset="-128"/>
                </a:defRPr>
              </a:lvl6pPr>
              <a:lvl7pPr marL="2971800" indent="-228600" eaLnBrk="0" fontAlgn="base" hangingPunct="0">
                <a:spcBef>
                  <a:spcPts val="700"/>
                </a:spcBef>
                <a:spcAft>
                  <a:spcPct val="0"/>
                </a:spcAft>
                <a:buClr>
                  <a:schemeClr val="accent1"/>
                </a:buClr>
                <a:buSzPct val="85000"/>
                <a:buFont typeface="Wingdings 3" pitchFamily="2" charset="2"/>
                <a:buChar char=""/>
                <a:defRPr sz="1400">
                  <a:solidFill>
                    <a:schemeClr val="tx1"/>
                  </a:solidFill>
                  <a:latin typeface="Gill Sans MT" panose="020B0502020104020203" pitchFamily="34" charset="77"/>
                  <a:ea typeface="ＭＳ Ｐゴシック" panose="020B0600070205080204" pitchFamily="34" charset="-128"/>
                </a:defRPr>
              </a:lvl7pPr>
              <a:lvl8pPr marL="3429000" indent="-228600" eaLnBrk="0" fontAlgn="base" hangingPunct="0">
                <a:spcBef>
                  <a:spcPts val="700"/>
                </a:spcBef>
                <a:spcAft>
                  <a:spcPct val="0"/>
                </a:spcAft>
                <a:buClr>
                  <a:schemeClr val="accent1"/>
                </a:buClr>
                <a:buSzPct val="85000"/>
                <a:buFont typeface="Wingdings 3" pitchFamily="2" charset="2"/>
                <a:buChar char=""/>
                <a:defRPr sz="1400">
                  <a:solidFill>
                    <a:schemeClr val="tx1"/>
                  </a:solidFill>
                  <a:latin typeface="Gill Sans MT" panose="020B0502020104020203" pitchFamily="34" charset="77"/>
                  <a:ea typeface="ＭＳ Ｐゴシック" panose="020B0600070205080204" pitchFamily="34" charset="-128"/>
                </a:defRPr>
              </a:lvl8pPr>
              <a:lvl9pPr marL="3886200" indent="-228600" eaLnBrk="0" fontAlgn="base" hangingPunct="0">
                <a:spcBef>
                  <a:spcPts val="700"/>
                </a:spcBef>
                <a:spcAft>
                  <a:spcPct val="0"/>
                </a:spcAft>
                <a:buClr>
                  <a:schemeClr val="accent1"/>
                </a:buClr>
                <a:buSzPct val="85000"/>
                <a:buFont typeface="Wingdings 3" pitchFamily="2" charset="2"/>
                <a:buChar char=""/>
                <a:defRPr sz="1400">
                  <a:solidFill>
                    <a:schemeClr val="tx1"/>
                  </a:solidFill>
                  <a:latin typeface="Gill Sans MT" panose="020B0502020104020203" pitchFamily="34" charset="77"/>
                  <a:ea typeface="ＭＳ Ｐゴシック" panose="020B0600070205080204" pitchFamily="34" charset="-128"/>
                </a:defRPr>
              </a:lvl9pPr>
            </a:lstStyle>
            <a:p>
              <a:pPr algn="ctr" eaLnBrk="1" hangingPunct="1">
                <a:spcBef>
                  <a:spcPct val="0"/>
                </a:spcBef>
                <a:buClrTx/>
                <a:buSzTx/>
                <a:buFontTx/>
                <a:buNone/>
                <a:defRPr/>
              </a:pPr>
              <a:endParaRPr lang="fr-FR" altLang="fr-FR" sz="1800" b="1">
                <a:solidFill>
                  <a:schemeClr val="bg1"/>
                </a:solidFill>
                <a:latin typeface="+mj-lt"/>
              </a:endParaRPr>
            </a:p>
          </p:txBody>
        </p:sp>
      </p:grpSp>
      <p:grpSp>
        <p:nvGrpSpPr>
          <p:cNvPr id="4" name="Groupe 3">
            <a:extLst>
              <a:ext uri="{FF2B5EF4-FFF2-40B4-BE49-F238E27FC236}">
                <a16:creationId xmlns:a16="http://schemas.microsoft.com/office/drawing/2014/main" id="{013D9555-8892-1D4D-9910-B18BD872B35E}"/>
              </a:ext>
            </a:extLst>
          </p:cNvPr>
          <p:cNvGrpSpPr>
            <a:grpSpLocks/>
          </p:cNvGrpSpPr>
          <p:nvPr/>
        </p:nvGrpSpPr>
        <p:grpSpPr bwMode="auto">
          <a:xfrm>
            <a:off x="4008439" y="3787775"/>
            <a:ext cx="4319587" cy="2376488"/>
            <a:chOff x="2484438" y="3787775"/>
            <a:chExt cx="4319587" cy="2376488"/>
          </a:xfrm>
        </p:grpSpPr>
        <p:sp>
          <p:nvSpPr>
            <p:cNvPr id="161795" name="Text Box 3">
              <a:extLst>
                <a:ext uri="{FF2B5EF4-FFF2-40B4-BE49-F238E27FC236}">
                  <a16:creationId xmlns:a16="http://schemas.microsoft.com/office/drawing/2014/main" id="{D8C43C14-E117-5442-AE41-76147199081A}"/>
                </a:ext>
              </a:extLst>
            </p:cNvPr>
            <p:cNvSpPr txBox="1">
              <a:spLocks noChangeArrowheads="1"/>
            </p:cNvSpPr>
            <p:nvPr/>
          </p:nvSpPr>
          <p:spPr bwMode="auto">
            <a:xfrm>
              <a:off x="3203575" y="4221163"/>
              <a:ext cx="2900363" cy="1570037"/>
            </a:xfrm>
            <a:prstGeom prst="rect">
              <a:avLst/>
            </a:prstGeom>
            <a:noFill/>
            <a:ln>
              <a:noFill/>
            </a:ln>
            <a:effectLst/>
            <a:extLst>
              <a:ext uri="{909E8E84-426E-40dd-AFC4-6F175D3DCCD1}"/>
              <a:ext uri="{91240B29-F687-4f45-9708-019B960494DF}"/>
              <a:ext uri="{AF507438-7753-43e0-B8FC-AC1667EBCBE1}"/>
            </a:extLst>
          </p:spPr>
          <p:txBody>
            <a:bodyPr>
              <a:spAutoFit/>
            </a:bodyPr>
            <a:lstStyle>
              <a:lvl1pPr eaLnBrk="0" hangingPunct="0">
                <a:defRPr sz="2400">
                  <a:solidFill>
                    <a:schemeClr val="tx1"/>
                  </a:solidFill>
                  <a:latin typeface="Tahoma" panose="020B0604030504040204" pitchFamily="34" charset="0"/>
                  <a:ea typeface="ＭＳ Ｐゴシック" panose="020B0600070205080204" pitchFamily="34" charset="-128"/>
                </a:defRPr>
              </a:lvl1pPr>
              <a:lvl2pPr marL="742950" indent="-285750" eaLnBrk="0" hangingPunct="0">
                <a:defRPr sz="2400">
                  <a:solidFill>
                    <a:schemeClr val="tx1"/>
                  </a:solidFill>
                  <a:latin typeface="Tahoma" panose="020B0604030504040204" pitchFamily="34" charset="0"/>
                  <a:ea typeface="ＭＳ Ｐゴシック" panose="020B0600070205080204" pitchFamily="34" charset="-128"/>
                </a:defRPr>
              </a:lvl2pPr>
              <a:lvl3pPr marL="1143000" indent="-228600" eaLnBrk="0" hangingPunct="0">
                <a:defRPr sz="2400">
                  <a:solidFill>
                    <a:schemeClr val="tx1"/>
                  </a:solidFill>
                  <a:latin typeface="Tahoma" panose="020B0604030504040204" pitchFamily="34" charset="0"/>
                  <a:ea typeface="ＭＳ Ｐゴシック" panose="020B0600070205080204" pitchFamily="34" charset="-128"/>
                </a:defRPr>
              </a:lvl3pPr>
              <a:lvl4pPr marL="1600200" indent="-228600" eaLnBrk="0" hangingPunct="0">
                <a:defRPr sz="2400">
                  <a:solidFill>
                    <a:schemeClr val="tx1"/>
                  </a:solidFill>
                  <a:latin typeface="Tahoma" panose="020B0604030504040204" pitchFamily="34" charset="0"/>
                  <a:ea typeface="ＭＳ Ｐゴシック" panose="020B0600070205080204" pitchFamily="34" charset="-128"/>
                </a:defRPr>
              </a:lvl4pPr>
              <a:lvl5pPr marL="2057400" indent="-228600" eaLnBrk="0" hangingPunct="0">
                <a:defRPr sz="24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algn="ctr" eaLnBrk="1" hangingPunct="1">
                <a:defRPr/>
              </a:pPr>
              <a:r>
                <a:rPr lang="en-US" altLang="fr-FR" sz="3200" b="1">
                  <a:solidFill>
                    <a:schemeClr val="bg1"/>
                  </a:solidFill>
                  <a:effectLst>
                    <a:outerShdw blurRad="38100" dist="38100" dir="2700000" algn="tl">
                      <a:srgbClr val="282828"/>
                    </a:outerShdw>
                  </a:effectLst>
                  <a:latin typeface="+mj-lt"/>
                </a:rPr>
                <a:t>Community links and partnerships</a:t>
              </a:r>
            </a:p>
          </p:txBody>
        </p:sp>
        <p:sp>
          <p:nvSpPr>
            <p:cNvPr id="34823" name="Oval 8">
              <a:extLst>
                <a:ext uri="{FF2B5EF4-FFF2-40B4-BE49-F238E27FC236}">
                  <a16:creationId xmlns:a16="http://schemas.microsoft.com/office/drawing/2014/main" id="{64B617AB-04D9-4F41-9E79-DEBD0864DFED}"/>
                </a:ext>
              </a:extLst>
            </p:cNvPr>
            <p:cNvSpPr>
              <a:spLocks noChangeArrowheads="1"/>
            </p:cNvSpPr>
            <p:nvPr/>
          </p:nvSpPr>
          <p:spPr bwMode="auto">
            <a:xfrm>
              <a:off x="2484438" y="3787775"/>
              <a:ext cx="4319587" cy="2376488"/>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700"/>
                </a:spcBef>
                <a:buClr>
                  <a:schemeClr val="accent1"/>
                </a:buClr>
                <a:buSzPct val="85000"/>
                <a:buFont typeface="Wingdings 3" pitchFamily="2" charset="2"/>
                <a:buChar char=""/>
                <a:defRPr sz="2000">
                  <a:solidFill>
                    <a:schemeClr val="tx1"/>
                  </a:solidFill>
                  <a:latin typeface="Gill Sans MT" panose="020B0502020104020203" pitchFamily="34" charset="77"/>
                  <a:ea typeface="ＭＳ Ｐゴシック" panose="020B0600070205080204" pitchFamily="34" charset="-128"/>
                </a:defRPr>
              </a:lvl1pPr>
              <a:lvl2pPr marL="742950" indent="-285750">
                <a:spcBef>
                  <a:spcPts val="700"/>
                </a:spcBef>
                <a:buClr>
                  <a:schemeClr val="accent1"/>
                </a:buClr>
                <a:buSzPct val="85000"/>
                <a:buFont typeface="Wingdings 3" pitchFamily="2" charset="2"/>
                <a:buChar char=""/>
                <a:defRPr sz="1600">
                  <a:solidFill>
                    <a:schemeClr val="tx1"/>
                  </a:solidFill>
                  <a:latin typeface="Gill Sans MT" panose="020B0502020104020203" pitchFamily="34" charset="77"/>
                  <a:ea typeface="ＭＳ Ｐゴシック" panose="020B0600070205080204" pitchFamily="34" charset="-128"/>
                </a:defRPr>
              </a:lvl2pPr>
              <a:lvl3pPr marL="1143000" indent="-228600">
                <a:spcBef>
                  <a:spcPts val="700"/>
                </a:spcBef>
                <a:buClr>
                  <a:schemeClr val="accent1"/>
                </a:buClr>
                <a:buSzPct val="85000"/>
                <a:buFont typeface="Wingdings 3" pitchFamily="2" charset="2"/>
                <a:buChar char=""/>
                <a:defRPr sz="1400">
                  <a:solidFill>
                    <a:schemeClr val="tx1"/>
                  </a:solidFill>
                  <a:latin typeface="Gill Sans MT" panose="020B0502020104020203" pitchFamily="34" charset="77"/>
                  <a:ea typeface="ＭＳ Ｐゴシック" panose="020B0600070205080204" pitchFamily="34" charset="-128"/>
                </a:defRPr>
              </a:lvl3pPr>
              <a:lvl4pPr marL="1600200" indent="-228600">
                <a:spcBef>
                  <a:spcPts val="700"/>
                </a:spcBef>
                <a:buClr>
                  <a:schemeClr val="accent1"/>
                </a:buClr>
                <a:buSzPct val="85000"/>
                <a:buFont typeface="Wingdings 3" pitchFamily="2" charset="2"/>
                <a:buChar char=""/>
                <a:defRPr sz="1400">
                  <a:solidFill>
                    <a:schemeClr val="tx1"/>
                  </a:solidFill>
                  <a:latin typeface="Gill Sans MT" panose="020B0502020104020203" pitchFamily="34" charset="77"/>
                  <a:ea typeface="ＭＳ Ｐゴシック" panose="020B0600070205080204" pitchFamily="34" charset="-128"/>
                </a:defRPr>
              </a:lvl4pPr>
              <a:lvl5pPr marL="2057400" indent="-228600">
                <a:spcBef>
                  <a:spcPts val="700"/>
                </a:spcBef>
                <a:buClr>
                  <a:schemeClr val="accent1"/>
                </a:buClr>
                <a:buSzPct val="85000"/>
                <a:buFont typeface="Wingdings 3" pitchFamily="2" charset="2"/>
                <a:buChar char=""/>
                <a:defRPr sz="1400">
                  <a:solidFill>
                    <a:schemeClr val="tx1"/>
                  </a:solidFill>
                  <a:latin typeface="Gill Sans MT" panose="020B0502020104020203" pitchFamily="34" charset="77"/>
                  <a:ea typeface="ＭＳ Ｐゴシック" panose="020B0600070205080204" pitchFamily="34" charset="-128"/>
                </a:defRPr>
              </a:lvl5pPr>
              <a:lvl6pPr marL="2514600" indent="-228600" eaLnBrk="0" fontAlgn="base" hangingPunct="0">
                <a:spcBef>
                  <a:spcPts val="700"/>
                </a:spcBef>
                <a:spcAft>
                  <a:spcPct val="0"/>
                </a:spcAft>
                <a:buClr>
                  <a:schemeClr val="accent1"/>
                </a:buClr>
                <a:buSzPct val="85000"/>
                <a:buFont typeface="Wingdings 3" pitchFamily="2" charset="2"/>
                <a:buChar char=""/>
                <a:defRPr sz="1400">
                  <a:solidFill>
                    <a:schemeClr val="tx1"/>
                  </a:solidFill>
                  <a:latin typeface="Gill Sans MT" panose="020B0502020104020203" pitchFamily="34" charset="77"/>
                  <a:ea typeface="ＭＳ Ｐゴシック" panose="020B0600070205080204" pitchFamily="34" charset="-128"/>
                </a:defRPr>
              </a:lvl6pPr>
              <a:lvl7pPr marL="2971800" indent="-228600" eaLnBrk="0" fontAlgn="base" hangingPunct="0">
                <a:spcBef>
                  <a:spcPts val="700"/>
                </a:spcBef>
                <a:spcAft>
                  <a:spcPct val="0"/>
                </a:spcAft>
                <a:buClr>
                  <a:schemeClr val="accent1"/>
                </a:buClr>
                <a:buSzPct val="85000"/>
                <a:buFont typeface="Wingdings 3" pitchFamily="2" charset="2"/>
                <a:buChar char=""/>
                <a:defRPr sz="1400">
                  <a:solidFill>
                    <a:schemeClr val="tx1"/>
                  </a:solidFill>
                  <a:latin typeface="Gill Sans MT" panose="020B0502020104020203" pitchFamily="34" charset="77"/>
                  <a:ea typeface="ＭＳ Ｐゴシック" panose="020B0600070205080204" pitchFamily="34" charset="-128"/>
                </a:defRPr>
              </a:lvl7pPr>
              <a:lvl8pPr marL="3429000" indent="-228600" eaLnBrk="0" fontAlgn="base" hangingPunct="0">
                <a:spcBef>
                  <a:spcPts val="700"/>
                </a:spcBef>
                <a:spcAft>
                  <a:spcPct val="0"/>
                </a:spcAft>
                <a:buClr>
                  <a:schemeClr val="accent1"/>
                </a:buClr>
                <a:buSzPct val="85000"/>
                <a:buFont typeface="Wingdings 3" pitchFamily="2" charset="2"/>
                <a:buChar char=""/>
                <a:defRPr sz="1400">
                  <a:solidFill>
                    <a:schemeClr val="tx1"/>
                  </a:solidFill>
                  <a:latin typeface="Gill Sans MT" panose="020B0502020104020203" pitchFamily="34" charset="77"/>
                  <a:ea typeface="ＭＳ Ｐゴシック" panose="020B0600070205080204" pitchFamily="34" charset="-128"/>
                </a:defRPr>
              </a:lvl8pPr>
              <a:lvl9pPr marL="3886200" indent="-228600" eaLnBrk="0" fontAlgn="base" hangingPunct="0">
                <a:spcBef>
                  <a:spcPts val="700"/>
                </a:spcBef>
                <a:spcAft>
                  <a:spcPct val="0"/>
                </a:spcAft>
                <a:buClr>
                  <a:schemeClr val="accent1"/>
                </a:buClr>
                <a:buSzPct val="85000"/>
                <a:buFont typeface="Wingdings 3" pitchFamily="2" charset="2"/>
                <a:buChar char=""/>
                <a:defRPr sz="1400">
                  <a:solidFill>
                    <a:schemeClr val="tx1"/>
                  </a:solidFill>
                  <a:latin typeface="Gill Sans MT" panose="020B0502020104020203" pitchFamily="34" charset="77"/>
                  <a:ea typeface="ＭＳ Ｐゴシック" panose="020B0600070205080204" pitchFamily="34" charset="-128"/>
                </a:defRPr>
              </a:lvl9pPr>
            </a:lstStyle>
            <a:p>
              <a:pPr algn="ctr" eaLnBrk="1" hangingPunct="1">
                <a:spcBef>
                  <a:spcPct val="0"/>
                </a:spcBef>
                <a:buClrTx/>
                <a:buSzTx/>
                <a:buFontTx/>
                <a:buNone/>
                <a:defRPr/>
              </a:pPr>
              <a:endParaRPr lang="fr-FR" altLang="fr-FR" sz="1800" b="1">
                <a:solidFill>
                  <a:schemeClr val="bg1"/>
                </a:solidFill>
                <a:latin typeface="+mj-lt"/>
              </a:endParaRPr>
            </a:p>
          </p:txBody>
        </p:sp>
      </p:grpSp>
      <p:sp>
        <p:nvSpPr>
          <p:cNvPr id="10" name="Titre 1">
            <a:extLst>
              <a:ext uri="{FF2B5EF4-FFF2-40B4-BE49-F238E27FC236}">
                <a16:creationId xmlns:a16="http://schemas.microsoft.com/office/drawing/2014/main" id="{232484BA-972F-CE4C-844C-AB6A58805FFC}"/>
              </a:ext>
            </a:extLst>
          </p:cNvPr>
          <p:cNvSpPr txBox="1">
            <a:spLocks/>
          </p:cNvSpPr>
          <p:nvPr/>
        </p:nvSpPr>
        <p:spPr>
          <a:xfrm>
            <a:off x="2141538" y="144463"/>
            <a:ext cx="7886700" cy="1325562"/>
          </a:xfrm>
          <a:prstGeom prst="rect">
            <a:avLst/>
          </a:prstGeom>
        </p:spPr>
        <p:txBody>
          <a:bodyP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defRPr/>
            </a:pPr>
            <a:r>
              <a:rPr lang="en-GB" sz="3500" b="1" dirty="0">
                <a:solidFill>
                  <a:schemeClr val="bg1"/>
                </a:solidFill>
                <a:latin typeface="+mn-lt"/>
                <a:ea typeface="ＭＳ Ｐゴシック" panose="020B0600070205080204" pitchFamily="34" charset="-128"/>
              </a:rPr>
              <a:t>What make a difference?</a:t>
            </a:r>
          </a:p>
        </p:txBody>
      </p:sp>
    </p:spTree>
    <p:extLst>
      <p:ext uri="{BB962C8B-B14F-4D97-AF65-F5344CB8AC3E}">
        <p14:creationId xmlns:p14="http://schemas.microsoft.com/office/powerpoint/2010/main" val="31878560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6853F1D4-A0EF-FF49-B932-EF145F0A5049}"/>
              </a:ext>
            </a:extLst>
          </p:cNvPr>
          <p:cNvPicPr>
            <a:picLocks noChangeAspect="1"/>
          </p:cNvPicPr>
          <p:nvPr/>
        </p:nvPicPr>
        <p:blipFill>
          <a:blip r:embed="rId2">
            <a:alphaModFix amt="50000"/>
          </a:blip>
          <a:stretch>
            <a:fillRect/>
          </a:stretch>
        </p:blipFill>
        <p:spPr>
          <a:xfrm>
            <a:off x="1190745" y="1946760"/>
            <a:ext cx="10785475" cy="4494784"/>
          </a:xfrm>
          <a:prstGeom prst="rect">
            <a:avLst/>
          </a:prstGeom>
          <a:noFill/>
        </p:spPr>
      </p:pic>
      <p:sp>
        <p:nvSpPr>
          <p:cNvPr id="4" name="Rectangle 3">
            <a:extLst>
              <a:ext uri="{FF2B5EF4-FFF2-40B4-BE49-F238E27FC236}">
                <a16:creationId xmlns:a16="http://schemas.microsoft.com/office/drawing/2014/main" id="{BFBB6996-5F4A-4340-9844-CEF72936C787}"/>
              </a:ext>
            </a:extLst>
          </p:cNvPr>
          <p:cNvSpPr/>
          <p:nvPr/>
        </p:nvSpPr>
        <p:spPr>
          <a:xfrm>
            <a:off x="1149599" y="1843644"/>
            <a:ext cx="9036000" cy="424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Rectangle 10">
            <a:extLst>
              <a:ext uri="{FF2B5EF4-FFF2-40B4-BE49-F238E27FC236}">
                <a16:creationId xmlns:a16="http://schemas.microsoft.com/office/drawing/2014/main" id="{75DA53AA-4C20-C549-B47F-0ECB5A9A1A52}"/>
              </a:ext>
            </a:extLst>
          </p:cNvPr>
          <p:cNvSpPr/>
          <p:nvPr/>
        </p:nvSpPr>
        <p:spPr>
          <a:xfrm>
            <a:off x="2654709" y="2131644"/>
            <a:ext cx="7530889" cy="3672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Rectangle 11">
            <a:extLst>
              <a:ext uri="{FF2B5EF4-FFF2-40B4-BE49-F238E27FC236}">
                <a16:creationId xmlns:a16="http://schemas.microsoft.com/office/drawing/2014/main" id="{0F97804E-F577-3446-B053-BE88AB636213}"/>
              </a:ext>
            </a:extLst>
          </p:cNvPr>
          <p:cNvSpPr/>
          <p:nvPr/>
        </p:nvSpPr>
        <p:spPr>
          <a:xfrm>
            <a:off x="4119716" y="2383642"/>
            <a:ext cx="6065573" cy="316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8" name="Rectangle 17">
            <a:extLst>
              <a:ext uri="{FF2B5EF4-FFF2-40B4-BE49-F238E27FC236}">
                <a16:creationId xmlns:a16="http://schemas.microsoft.com/office/drawing/2014/main" id="{3857CAE3-12BE-8241-BE2C-0587C4C5D5B4}"/>
              </a:ext>
            </a:extLst>
          </p:cNvPr>
          <p:cNvSpPr/>
          <p:nvPr/>
        </p:nvSpPr>
        <p:spPr>
          <a:xfrm>
            <a:off x="5613599" y="2635644"/>
            <a:ext cx="4571689" cy="266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Rectangle 18">
            <a:extLst>
              <a:ext uri="{FF2B5EF4-FFF2-40B4-BE49-F238E27FC236}">
                <a16:creationId xmlns:a16="http://schemas.microsoft.com/office/drawing/2014/main" id="{8763F00E-57B3-EE46-B7E3-199AE78973D9}"/>
              </a:ext>
            </a:extLst>
          </p:cNvPr>
          <p:cNvSpPr/>
          <p:nvPr/>
        </p:nvSpPr>
        <p:spPr>
          <a:xfrm>
            <a:off x="7098890" y="2887644"/>
            <a:ext cx="3086398" cy="216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112DD7E4-948B-6045-970D-2EC5266C985D}"/>
              </a:ext>
            </a:extLst>
          </p:cNvPr>
          <p:cNvSpPr>
            <a:spLocks noGrp="1"/>
          </p:cNvSpPr>
          <p:nvPr>
            <p:ph type="title"/>
          </p:nvPr>
        </p:nvSpPr>
        <p:spPr>
          <a:xfrm>
            <a:off x="540000" y="288000"/>
            <a:ext cx="10620000" cy="900000"/>
          </a:xfrm>
        </p:spPr>
        <p:txBody>
          <a:bodyPr>
            <a:noAutofit/>
          </a:bodyPr>
          <a:lstStyle/>
          <a:p>
            <a:pPr algn="ctr"/>
            <a:r>
              <a:rPr lang="en-US" b="1" dirty="0">
                <a:solidFill>
                  <a:schemeClr val="bg1"/>
                </a:solidFill>
                <a:cs typeface="Arial" panose="020B0604020202020204" pitchFamily="34" charset="0"/>
              </a:rPr>
              <a:t>The eight global standards for HPS</a:t>
            </a:r>
            <a:br>
              <a:rPr lang="en-US" b="1" dirty="0">
                <a:solidFill>
                  <a:schemeClr val="bg1"/>
                </a:solidFill>
                <a:cs typeface="Arial" panose="020B0604020202020204" pitchFamily="34" charset="0"/>
              </a:rPr>
            </a:br>
            <a:r>
              <a:rPr lang="en-US" b="1" dirty="0">
                <a:solidFill>
                  <a:schemeClr val="bg1"/>
                </a:solidFill>
                <a:cs typeface="Arial" panose="020B0604020202020204" pitchFamily="34" charset="0"/>
              </a:rPr>
              <a:t>intended to function as a system (WHO)</a:t>
            </a:r>
            <a:endParaRPr lang="en-US" b="1" dirty="0">
              <a:solidFill>
                <a:schemeClr val="bg1"/>
              </a:solidFill>
            </a:endParaRPr>
          </a:p>
        </p:txBody>
      </p:sp>
      <p:sp>
        <p:nvSpPr>
          <p:cNvPr id="21" name="Rectangle 20">
            <a:extLst>
              <a:ext uri="{FF2B5EF4-FFF2-40B4-BE49-F238E27FC236}">
                <a16:creationId xmlns:a16="http://schemas.microsoft.com/office/drawing/2014/main" id="{A0979475-BEE7-0541-A0E1-22EDC8212CD0}"/>
              </a:ext>
            </a:extLst>
          </p:cNvPr>
          <p:cNvSpPr/>
          <p:nvPr/>
        </p:nvSpPr>
        <p:spPr>
          <a:xfrm>
            <a:off x="8652386" y="2887644"/>
            <a:ext cx="1532901" cy="2160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 name="Triangle 4">
            <a:extLst>
              <a:ext uri="{FF2B5EF4-FFF2-40B4-BE49-F238E27FC236}">
                <a16:creationId xmlns:a16="http://schemas.microsoft.com/office/drawing/2014/main" id="{423E2342-4FE5-0446-B5E6-88B373B69C96}"/>
              </a:ext>
            </a:extLst>
          </p:cNvPr>
          <p:cNvSpPr/>
          <p:nvPr/>
        </p:nvSpPr>
        <p:spPr>
          <a:xfrm flipV="1">
            <a:off x="7098891" y="2884044"/>
            <a:ext cx="3086398" cy="1080000"/>
          </a:xfrm>
          <a:prstGeom prst="triangle">
            <a:avLst>
              <a:gd name="adj" fmla="val 50319"/>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Triangle 19">
            <a:extLst>
              <a:ext uri="{FF2B5EF4-FFF2-40B4-BE49-F238E27FC236}">
                <a16:creationId xmlns:a16="http://schemas.microsoft.com/office/drawing/2014/main" id="{FCB16B27-4D99-484C-B629-0886487B2230}"/>
              </a:ext>
            </a:extLst>
          </p:cNvPr>
          <p:cNvSpPr/>
          <p:nvPr/>
        </p:nvSpPr>
        <p:spPr>
          <a:xfrm>
            <a:off x="7098891" y="3967645"/>
            <a:ext cx="3086398" cy="1080000"/>
          </a:xfrm>
          <a:prstGeom prst="triangle">
            <a:avLst>
              <a:gd name="adj" fmla="val 50319"/>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TextBox 7">
            <a:extLst>
              <a:ext uri="{FF2B5EF4-FFF2-40B4-BE49-F238E27FC236}">
                <a16:creationId xmlns:a16="http://schemas.microsoft.com/office/drawing/2014/main" id="{5B59D954-4A73-AB4E-A13F-43AA9D25B61F}"/>
              </a:ext>
            </a:extLst>
          </p:cNvPr>
          <p:cNvSpPr txBox="1"/>
          <p:nvPr/>
        </p:nvSpPr>
        <p:spPr>
          <a:xfrm>
            <a:off x="1149599" y="3640878"/>
            <a:ext cx="1504801" cy="646331"/>
          </a:xfrm>
          <a:prstGeom prst="rect">
            <a:avLst/>
          </a:prstGeom>
          <a:noFill/>
        </p:spPr>
        <p:txBody>
          <a:bodyPr wrap="square" lIns="0" tIns="0" rIns="0" bIns="0" rtlCol="0" anchor="ctr">
            <a:noAutofit/>
          </a:bodyPr>
          <a:lstStyle/>
          <a:p>
            <a:pPr algn="ctr"/>
            <a:r>
              <a:rPr lang="en-US" sz="1200" b="1" dirty="0">
                <a:solidFill>
                  <a:schemeClr val="bg1"/>
                </a:solidFill>
              </a:rPr>
              <a:t>1. Government policies and resources</a:t>
            </a:r>
          </a:p>
        </p:txBody>
      </p:sp>
      <p:sp>
        <p:nvSpPr>
          <p:cNvPr id="22" name="TextBox 21">
            <a:extLst>
              <a:ext uri="{FF2B5EF4-FFF2-40B4-BE49-F238E27FC236}">
                <a16:creationId xmlns:a16="http://schemas.microsoft.com/office/drawing/2014/main" id="{27FCC418-902B-0E40-B0DE-8DF5EABC02AC}"/>
              </a:ext>
            </a:extLst>
          </p:cNvPr>
          <p:cNvSpPr txBox="1"/>
          <p:nvPr/>
        </p:nvSpPr>
        <p:spPr>
          <a:xfrm>
            <a:off x="2664714" y="3640878"/>
            <a:ext cx="1454694" cy="646331"/>
          </a:xfrm>
          <a:prstGeom prst="rect">
            <a:avLst/>
          </a:prstGeom>
          <a:noFill/>
        </p:spPr>
        <p:txBody>
          <a:bodyPr wrap="square" lIns="0" tIns="0" rIns="0" bIns="0" rtlCol="0" anchor="ctr">
            <a:noAutofit/>
          </a:bodyPr>
          <a:lstStyle/>
          <a:p>
            <a:pPr algn="ctr"/>
            <a:r>
              <a:rPr lang="en-US" sz="1200" b="1" dirty="0">
                <a:solidFill>
                  <a:schemeClr val="bg1"/>
                </a:solidFill>
              </a:rPr>
              <a:t>2. School policies and resources</a:t>
            </a:r>
          </a:p>
        </p:txBody>
      </p:sp>
      <p:sp>
        <p:nvSpPr>
          <p:cNvPr id="23" name="TextBox 22">
            <a:extLst>
              <a:ext uri="{FF2B5EF4-FFF2-40B4-BE49-F238E27FC236}">
                <a16:creationId xmlns:a16="http://schemas.microsoft.com/office/drawing/2014/main" id="{1833A753-668E-7D43-8277-0F3260204490}"/>
              </a:ext>
            </a:extLst>
          </p:cNvPr>
          <p:cNvSpPr txBox="1"/>
          <p:nvPr/>
        </p:nvSpPr>
        <p:spPr>
          <a:xfrm>
            <a:off x="4112306" y="3640878"/>
            <a:ext cx="1500983" cy="646331"/>
          </a:xfrm>
          <a:prstGeom prst="rect">
            <a:avLst/>
          </a:prstGeom>
          <a:noFill/>
        </p:spPr>
        <p:txBody>
          <a:bodyPr wrap="square" lIns="0" tIns="0" rIns="0" bIns="0" rtlCol="0" anchor="ctr">
            <a:noAutofit/>
          </a:bodyPr>
          <a:lstStyle/>
          <a:p>
            <a:pPr algn="ctr"/>
            <a:r>
              <a:rPr lang="en-US" sz="1200" b="1" dirty="0">
                <a:solidFill>
                  <a:schemeClr val="bg1"/>
                </a:solidFill>
              </a:rPr>
              <a:t>3. School governance and leadership</a:t>
            </a:r>
          </a:p>
        </p:txBody>
      </p:sp>
      <p:sp>
        <p:nvSpPr>
          <p:cNvPr id="24" name="TextBox 23">
            <a:extLst>
              <a:ext uri="{FF2B5EF4-FFF2-40B4-BE49-F238E27FC236}">
                <a16:creationId xmlns:a16="http://schemas.microsoft.com/office/drawing/2014/main" id="{E2FE519A-E4B4-EC41-AF7B-05FA48CECB02}"/>
              </a:ext>
            </a:extLst>
          </p:cNvPr>
          <p:cNvSpPr txBox="1"/>
          <p:nvPr/>
        </p:nvSpPr>
        <p:spPr>
          <a:xfrm>
            <a:off x="5606189" y="3640878"/>
            <a:ext cx="1500983" cy="646331"/>
          </a:xfrm>
          <a:prstGeom prst="rect">
            <a:avLst/>
          </a:prstGeom>
          <a:noFill/>
        </p:spPr>
        <p:txBody>
          <a:bodyPr wrap="square" lIns="0" tIns="0" rIns="0" bIns="0" rtlCol="0" anchor="ctr">
            <a:noAutofit/>
          </a:bodyPr>
          <a:lstStyle/>
          <a:p>
            <a:pPr algn="ctr"/>
            <a:r>
              <a:rPr lang="en-US" sz="1200" b="1" dirty="0">
                <a:solidFill>
                  <a:schemeClr val="bg1"/>
                </a:solidFill>
              </a:rPr>
              <a:t>4. School and community partnerships</a:t>
            </a:r>
          </a:p>
        </p:txBody>
      </p:sp>
      <p:sp>
        <p:nvSpPr>
          <p:cNvPr id="25" name="TextBox 24">
            <a:extLst>
              <a:ext uri="{FF2B5EF4-FFF2-40B4-BE49-F238E27FC236}">
                <a16:creationId xmlns:a16="http://schemas.microsoft.com/office/drawing/2014/main" id="{BCBA32F4-C1F8-1E4B-A01A-D0223809DD1D}"/>
              </a:ext>
            </a:extLst>
          </p:cNvPr>
          <p:cNvSpPr txBox="1"/>
          <p:nvPr/>
        </p:nvSpPr>
        <p:spPr>
          <a:xfrm>
            <a:off x="7100803" y="3640878"/>
            <a:ext cx="1118966" cy="646331"/>
          </a:xfrm>
          <a:prstGeom prst="rect">
            <a:avLst/>
          </a:prstGeom>
          <a:noFill/>
        </p:spPr>
        <p:txBody>
          <a:bodyPr wrap="square" lIns="0" tIns="0" rIns="0" bIns="0" rtlCol="0" anchor="ctr">
            <a:noAutofit/>
          </a:bodyPr>
          <a:lstStyle/>
          <a:p>
            <a:pPr algn="ctr"/>
            <a:r>
              <a:rPr lang="en-US" sz="1200" b="1" dirty="0">
                <a:solidFill>
                  <a:schemeClr val="bg1"/>
                </a:solidFill>
              </a:rPr>
              <a:t>5. School curriculum</a:t>
            </a:r>
          </a:p>
        </p:txBody>
      </p:sp>
      <p:sp>
        <p:nvSpPr>
          <p:cNvPr id="26" name="TextBox 25">
            <a:extLst>
              <a:ext uri="{FF2B5EF4-FFF2-40B4-BE49-F238E27FC236}">
                <a16:creationId xmlns:a16="http://schemas.microsoft.com/office/drawing/2014/main" id="{DE8D5DF4-8151-0540-9DEC-AF66391F38FA}"/>
              </a:ext>
            </a:extLst>
          </p:cNvPr>
          <p:cNvSpPr txBox="1"/>
          <p:nvPr/>
        </p:nvSpPr>
        <p:spPr>
          <a:xfrm>
            <a:off x="9055594" y="3640878"/>
            <a:ext cx="1118966" cy="646331"/>
          </a:xfrm>
          <a:prstGeom prst="rect">
            <a:avLst/>
          </a:prstGeom>
          <a:noFill/>
        </p:spPr>
        <p:txBody>
          <a:bodyPr wrap="square" lIns="0" tIns="0" rIns="0" bIns="0" rtlCol="0" anchor="ctr">
            <a:noAutofit/>
          </a:bodyPr>
          <a:lstStyle/>
          <a:p>
            <a:pPr algn="ctr"/>
            <a:r>
              <a:rPr lang="en-US" sz="1200" b="1" dirty="0">
                <a:solidFill>
                  <a:schemeClr val="bg1"/>
                </a:solidFill>
              </a:rPr>
              <a:t>8. School health </a:t>
            </a:r>
            <a:br>
              <a:rPr lang="en-US" sz="1200" b="1" dirty="0">
                <a:solidFill>
                  <a:schemeClr val="bg1"/>
                </a:solidFill>
              </a:rPr>
            </a:br>
            <a:r>
              <a:rPr lang="en-US" sz="1200" b="1" dirty="0">
                <a:solidFill>
                  <a:schemeClr val="bg1"/>
                </a:solidFill>
              </a:rPr>
              <a:t>services</a:t>
            </a:r>
          </a:p>
        </p:txBody>
      </p:sp>
      <p:sp>
        <p:nvSpPr>
          <p:cNvPr id="27" name="TextBox 26">
            <a:extLst>
              <a:ext uri="{FF2B5EF4-FFF2-40B4-BE49-F238E27FC236}">
                <a16:creationId xmlns:a16="http://schemas.microsoft.com/office/drawing/2014/main" id="{23A7B004-7937-C44A-A4AF-6FD490B77F85}"/>
              </a:ext>
            </a:extLst>
          </p:cNvPr>
          <p:cNvSpPr txBox="1"/>
          <p:nvPr/>
        </p:nvSpPr>
        <p:spPr>
          <a:xfrm>
            <a:off x="8056700" y="4297306"/>
            <a:ext cx="1118966" cy="646331"/>
          </a:xfrm>
          <a:prstGeom prst="rect">
            <a:avLst/>
          </a:prstGeom>
          <a:noFill/>
        </p:spPr>
        <p:txBody>
          <a:bodyPr wrap="square" lIns="0" tIns="0" rIns="0" bIns="0" rtlCol="0" anchor="ctr">
            <a:noAutofit/>
          </a:bodyPr>
          <a:lstStyle/>
          <a:p>
            <a:pPr algn="ctr"/>
            <a:r>
              <a:rPr lang="en-US" sz="1200" b="1" dirty="0">
                <a:solidFill>
                  <a:schemeClr val="bg1"/>
                </a:solidFill>
              </a:rPr>
              <a:t>7. School physical environment</a:t>
            </a:r>
          </a:p>
        </p:txBody>
      </p:sp>
      <p:sp>
        <p:nvSpPr>
          <p:cNvPr id="28" name="TextBox 27">
            <a:extLst>
              <a:ext uri="{FF2B5EF4-FFF2-40B4-BE49-F238E27FC236}">
                <a16:creationId xmlns:a16="http://schemas.microsoft.com/office/drawing/2014/main" id="{96A77255-92A1-5143-A50D-36D166FA6BAF}"/>
              </a:ext>
            </a:extLst>
          </p:cNvPr>
          <p:cNvSpPr txBox="1"/>
          <p:nvPr/>
        </p:nvSpPr>
        <p:spPr>
          <a:xfrm>
            <a:off x="7944309" y="2954403"/>
            <a:ext cx="1415845" cy="646331"/>
          </a:xfrm>
          <a:prstGeom prst="rect">
            <a:avLst/>
          </a:prstGeom>
          <a:noFill/>
        </p:spPr>
        <p:txBody>
          <a:bodyPr wrap="square" lIns="0" tIns="0" rIns="0" bIns="0" rtlCol="0" anchor="ctr">
            <a:noAutofit/>
          </a:bodyPr>
          <a:lstStyle/>
          <a:p>
            <a:pPr algn="ctr"/>
            <a:r>
              <a:rPr lang="en-US" sz="1200" b="1" dirty="0">
                <a:solidFill>
                  <a:schemeClr val="bg1"/>
                </a:solidFill>
              </a:rPr>
              <a:t>6. School social-emotional environment</a:t>
            </a:r>
          </a:p>
        </p:txBody>
      </p:sp>
      <p:sp>
        <p:nvSpPr>
          <p:cNvPr id="6" name="ZoneTexte 5">
            <a:extLst>
              <a:ext uri="{FF2B5EF4-FFF2-40B4-BE49-F238E27FC236}">
                <a16:creationId xmlns:a16="http://schemas.microsoft.com/office/drawing/2014/main" id="{1D3AA939-09FF-B01E-B5AC-30D1C829682C}"/>
              </a:ext>
            </a:extLst>
          </p:cNvPr>
          <p:cNvSpPr txBox="1"/>
          <p:nvPr/>
        </p:nvSpPr>
        <p:spPr>
          <a:xfrm>
            <a:off x="6127666" y="6331479"/>
            <a:ext cx="6096000" cy="369332"/>
          </a:xfrm>
          <a:prstGeom prst="rect">
            <a:avLst/>
          </a:prstGeom>
          <a:noFill/>
        </p:spPr>
        <p:txBody>
          <a:bodyPr wrap="square">
            <a:spAutoFit/>
          </a:bodyPr>
          <a:lstStyle/>
          <a:p>
            <a:r>
              <a:rPr lang="fr-FR" dirty="0" err="1">
                <a:solidFill>
                  <a:schemeClr val="bg1"/>
                </a:solidFill>
                <a:latin typeface="Times New Roman" panose="02020603050405020304" pitchFamily="18" charset="0"/>
              </a:rPr>
              <a:t>S</a:t>
            </a:r>
            <a:r>
              <a:rPr lang="fr-FR" sz="1800" dirty="0" err="1">
                <a:solidFill>
                  <a:schemeClr val="bg1"/>
                </a:solidFill>
                <a:effectLst/>
                <a:latin typeface="Times New Roman" panose="02020603050405020304" pitchFamily="18" charset="0"/>
              </a:rPr>
              <a:t>chools</a:t>
            </a:r>
            <a:r>
              <a:rPr lang="fr-FR" sz="1800" dirty="0">
                <a:solidFill>
                  <a:schemeClr val="bg1"/>
                </a:solidFill>
                <a:effectLst/>
                <a:latin typeface="Times New Roman" panose="02020603050405020304" pitchFamily="18" charset="0"/>
              </a:rPr>
              <a:t> are </a:t>
            </a:r>
            <a:r>
              <a:rPr lang="fr-FR" sz="1800" dirty="0" err="1">
                <a:solidFill>
                  <a:schemeClr val="bg1"/>
                </a:solidFill>
                <a:effectLst/>
                <a:latin typeface="Times New Roman" panose="02020603050405020304" pitchFamily="18" charset="0"/>
              </a:rPr>
              <a:t>seen</a:t>
            </a:r>
            <a:r>
              <a:rPr lang="fr-FR" sz="1800" dirty="0">
                <a:solidFill>
                  <a:schemeClr val="bg1"/>
                </a:solidFill>
                <a:effectLst/>
                <a:latin typeface="Times New Roman" panose="02020603050405020304" pitchFamily="18" charset="0"/>
              </a:rPr>
              <a:t> as active agents for </a:t>
            </a:r>
            <a:r>
              <a:rPr lang="fr-FR" sz="1800" dirty="0" err="1">
                <a:solidFill>
                  <a:schemeClr val="bg1"/>
                </a:solidFill>
                <a:effectLst/>
                <a:latin typeface="Times New Roman" panose="02020603050405020304" pitchFamily="18" charset="0"/>
              </a:rPr>
              <a:t>community</a:t>
            </a:r>
            <a:r>
              <a:rPr lang="fr-FR" sz="1800" dirty="0">
                <a:solidFill>
                  <a:schemeClr val="bg1"/>
                </a:solidFill>
                <a:effectLst/>
                <a:latin typeface="Times New Roman" panose="02020603050405020304" pitchFamily="18" charset="0"/>
              </a:rPr>
              <a:t> </a:t>
            </a:r>
            <a:r>
              <a:rPr lang="fr-FR" sz="1800" dirty="0" err="1">
                <a:solidFill>
                  <a:schemeClr val="bg1"/>
                </a:solidFill>
                <a:effectLst/>
                <a:latin typeface="Times New Roman" panose="02020603050405020304" pitchFamily="18" charset="0"/>
              </a:rPr>
              <a:t>development</a:t>
            </a:r>
            <a:r>
              <a:rPr lang="fr-FR" sz="1800" dirty="0">
                <a:solidFill>
                  <a:schemeClr val="bg1"/>
                </a:solidFill>
                <a:effectLst/>
                <a:latin typeface="Times New Roman" panose="02020603050405020304" pitchFamily="18" charset="0"/>
              </a:rPr>
              <a:t>.</a:t>
            </a:r>
            <a:endParaRPr lang="en-GB" dirty="0"/>
          </a:p>
        </p:txBody>
      </p:sp>
    </p:spTree>
    <p:extLst>
      <p:ext uri="{BB962C8B-B14F-4D97-AF65-F5344CB8AC3E}">
        <p14:creationId xmlns:p14="http://schemas.microsoft.com/office/powerpoint/2010/main" val="26915762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99F72-FA55-4005-9E47-6477ADCE1F9B}"/>
              </a:ext>
            </a:extLst>
          </p:cNvPr>
          <p:cNvSpPr>
            <a:spLocks noGrp="1"/>
          </p:cNvSpPr>
          <p:nvPr>
            <p:ph type="title"/>
          </p:nvPr>
        </p:nvSpPr>
        <p:spPr/>
        <p:txBody>
          <a:bodyPr/>
          <a:lstStyle/>
          <a:p>
            <a:r>
              <a:rPr lang="en-US" altLang="zh-TW" b="1" dirty="0">
                <a:solidFill>
                  <a:schemeClr val="bg1"/>
                </a:solidFill>
              </a:rPr>
              <a:t>Taiwan HPS 3.0</a:t>
            </a:r>
            <a:endParaRPr lang="zh-TW" altLang="en-US" b="1" dirty="0">
              <a:solidFill>
                <a:schemeClr val="bg1"/>
              </a:solidFill>
            </a:endParaRPr>
          </a:p>
        </p:txBody>
      </p:sp>
      <p:pic>
        <p:nvPicPr>
          <p:cNvPr id="3" name="Picture 2">
            <a:extLst>
              <a:ext uri="{FF2B5EF4-FFF2-40B4-BE49-F238E27FC236}">
                <a16:creationId xmlns:a16="http://schemas.microsoft.com/office/drawing/2014/main" id="{2F7B9C5C-5318-49BA-BAC1-FEB744FC5934}"/>
              </a:ext>
            </a:extLst>
          </p:cNvPr>
          <p:cNvPicPr>
            <a:picLocks noChangeAspect="1"/>
          </p:cNvPicPr>
          <p:nvPr/>
        </p:nvPicPr>
        <p:blipFill rotWithShape="1">
          <a:blip r:embed="rId2"/>
          <a:srcRect l="46448" t="9147" b="8818"/>
          <a:stretch/>
        </p:blipFill>
        <p:spPr>
          <a:xfrm>
            <a:off x="2678151" y="1486440"/>
            <a:ext cx="6608975" cy="5006435"/>
          </a:xfrm>
          <a:prstGeom prst="rect">
            <a:avLst/>
          </a:prstGeom>
        </p:spPr>
      </p:pic>
    </p:spTree>
    <p:extLst>
      <p:ext uri="{BB962C8B-B14F-4D97-AF65-F5344CB8AC3E}">
        <p14:creationId xmlns:p14="http://schemas.microsoft.com/office/powerpoint/2010/main" val="3393592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375470" y="1601480"/>
            <a:ext cx="7846200" cy="646331"/>
          </a:xfrm>
          <a:prstGeom prst="rect">
            <a:avLst/>
          </a:prstGeom>
          <a:noFill/>
        </p:spPr>
        <p:txBody>
          <a:bodyPr wrap="square" rtlCol="0">
            <a:spAutoFit/>
          </a:bodyPr>
          <a:lstStyle/>
          <a:p>
            <a:r>
              <a:rPr lang="fr-FR" sz="3600" b="1" dirty="0" err="1">
                <a:solidFill>
                  <a:schemeClr val="accent1">
                    <a:lumMod val="40000"/>
                    <a:lumOff val="60000"/>
                  </a:schemeClr>
                </a:solidFill>
              </a:rPr>
              <a:t>Results</a:t>
            </a:r>
            <a:r>
              <a:rPr lang="fr-FR" sz="3600" b="1" dirty="0">
                <a:solidFill>
                  <a:schemeClr val="accent1">
                    <a:lumMod val="40000"/>
                    <a:lumOff val="60000"/>
                  </a:schemeClr>
                </a:solidFill>
              </a:rPr>
              <a:t>: </a:t>
            </a:r>
            <a:r>
              <a:rPr lang="fr-FR" sz="3600" b="1" dirty="0" err="1">
                <a:solidFill>
                  <a:schemeClr val="accent1">
                    <a:lumMod val="40000"/>
                    <a:lumOff val="60000"/>
                  </a:schemeClr>
                </a:solidFill>
              </a:rPr>
              <a:t>universal</a:t>
            </a:r>
            <a:r>
              <a:rPr lang="fr-FR" sz="3600" b="1" dirty="0">
                <a:solidFill>
                  <a:schemeClr val="accent1">
                    <a:lumMod val="40000"/>
                    <a:lumOff val="60000"/>
                  </a:schemeClr>
                </a:solidFill>
              </a:rPr>
              <a:t> </a:t>
            </a:r>
            <a:r>
              <a:rPr lang="fr-FR" sz="3600" b="1" dirty="0" err="1">
                <a:solidFill>
                  <a:schemeClr val="accent1">
                    <a:lumMod val="40000"/>
                    <a:lumOff val="60000"/>
                  </a:schemeClr>
                </a:solidFill>
              </a:rPr>
              <a:t>approaches</a:t>
            </a:r>
            <a:endParaRPr lang="en-US" sz="3600" b="1" dirty="0">
              <a:solidFill>
                <a:schemeClr val="accent1">
                  <a:lumMod val="40000"/>
                  <a:lumOff val="60000"/>
                </a:schemeClr>
              </a:solidFill>
              <a:latin typeface="Calibri" panose="020F0502020204030204" pitchFamily="34" charset="0"/>
              <a:cs typeface="Calibri" panose="020F0502020204030204" pitchFamily="34" charset="0"/>
            </a:endParaRPr>
          </a:p>
        </p:txBody>
      </p:sp>
      <p:sp>
        <p:nvSpPr>
          <p:cNvPr id="16" name="Content Placeholder 4"/>
          <p:cNvSpPr txBox="1">
            <a:spLocks noChangeArrowheads="1"/>
          </p:cNvSpPr>
          <p:nvPr/>
        </p:nvSpPr>
        <p:spPr>
          <a:xfrm>
            <a:off x="1879794" y="2093077"/>
            <a:ext cx="8424936" cy="4525962"/>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90000"/>
              </a:lnSpc>
            </a:pPr>
            <a:endParaRPr lang="en-US" altLang="ja-JP" b="1" dirty="0">
              <a:solidFill>
                <a:srgbClr val="002060"/>
              </a:solidFill>
              <a:cs typeface="Segoe UI" pitchFamily="34" charset="0"/>
            </a:endParaRPr>
          </a:p>
        </p:txBody>
      </p:sp>
      <p:sp>
        <p:nvSpPr>
          <p:cNvPr id="3" name="Content Placeholder 2"/>
          <p:cNvSpPr>
            <a:spLocks noGrp="1"/>
          </p:cNvSpPr>
          <p:nvPr>
            <p:ph idx="1"/>
          </p:nvPr>
        </p:nvSpPr>
        <p:spPr>
          <a:xfrm>
            <a:off x="296643" y="2283206"/>
            <a:ext cx="11275246" cy="2139048"/>
          </a:xfrm>
        </p:spPr>
        <p:txBody>
          <a:bodyPr>
            <a:noAutofit/>
          </a:bodyPr>
          <a:lstStyle/>
          <a:p>
            <a:pPr marL="457200" indent="-457200"/>
            <a:r>
              <a:rPr lang="en-GB" dirty="0">
                <a:solidFill>
                  <a:schemeClr val="bg1"/>
                </a:solidFill>
              </a:rPr>
              <a:t>Programmes focused on meal/fruit supply, universal access to services, physical activity promotion, obesity prevention and dental health. It seems the positive influence in easier to explore when the outcomes are related to basic need than for complex outcomes.</a:t>
            </a:r>
          </a:p>
          <a:p>
            <a:pPr marL="457200" indent="-457200"/>
            <a:r>
              <a:rPr lang="en-GB" dirty="0">
                <a:solidFill>
                  <a:schemeClr val="bg1"/>
                </a:solidFill>
              </a:rPr>
              <a:t>Programmes targeting school environment are the most effective.</a:t>
            </a:r>
            <a:endParaRPr lang="fr-FR" dirty="0">
              <a:solidFill>
                <a:schemeClr val="bg1"/>
              </a:solidFill>
            </a:endParaRPr>
          </a:p>
        </p:txBody>
      </p:sp>
      <p:sp>
        <p:nvSpPr>
          <p:cNvPr id="8" name="TextBox 13">
            <a:extLst>
              <a:ext uri="{FF2B5EF4-FFF2-40B4-BE49-F238E27FC236}">
                <a16:creationId xmlns:a16="http://schemas.microsoft.com/office/drawing/2014/main" id="{5F777463-FC70-EC8F-CEA5-5D9D39E4D5E6}"/>
              </a:ext>
            </a:extLst>
          </p:cNvPr>
          <p:cNvSpPr txBox="1"/>
          <p:nvPr/>
        </p:nvSpPr>
        <p:spPr>
          <a:xfrm>
            <a:off x="375470" y="4566014"/>
            <a:ext cx="7846200" cy="646331"/>
          </a:xfrm>
          <a:prstGeom prst="rect">
            <a:avLst/>
          </a:prstGeom>
          <a:noFill/>
        </p:spPr>
        <p:txBody>
          <a:bodyPr wrap="square" rtlCol="0">
            <a:spAutoFit/>
          </a:bodyPr>
          <a:lstStyle/>
          <a:p>
            <a:r>
              <a:rPr lang="fr-FR" sz="3600" b="1" dirty="0" err="1">
                <a:solidFill>
                  <a:schemeClr val="accent1">
                    <a:lumMod val="40000"/>
                    <a:lumOff val="60000"/>
                  </a:schemeClr>
                </a:solidFill>
              </a:rPr>
              <a:t>Results</a:t>
            </a:r>
            <a:r>
              <a:rPr lang="fr-FR" sz="3600" b="1" dirty="0">
                <a:solidFill>
                  <a:schemeClr val="accent1">
                    <a:lumMod val="40000"/>
                    <a:lumOff val="60000"/>
                  </a:schemeClr>
                </a:solidFill>
              </a:rPr>
              <a:t>: </a:t>
            </a:r>
            <a:r>
              <a:rPr lang="fr-FR" sz="3600" b="1" dirty="0" err="1">
                <a:solidFill>
                  <a:schemeClr val="accent1">
                    <a:lumMod val="40000"/>
                    <a:lumOff val="60000"/>
                  </a:schemeClr>
                </a:solidFill>
              </a:rPr>
              <a:t>targeted</a:t>
            </a:r>
            <a:r>
              <a:rPr lang="fr-FR" sz="3600" b="1" dirty="0">
                <a:solidFill>
                  <a:schemeClr val="accent1">
                    <a:lumMod val="40000"/>
                    <a:lumOff val="60000"/>
                  </a:schemeClr>
                </a:solidFill>
              </a:rPr>
              <a:t> </a:t>
            </a:r>
            <a:r>
              <a:rPr lang="fr-FR" sz="3600" b="1" dirty="0" err="1">
                <a:solidFill>
                  <a:schemeClr val="accent1">
                    <a:lumMod val="40000"/>
                    <a:lumOff val="60000"/>
                  </a:schemeClr>
                </a:solidFill>
              </a:rPr>
              <a:t>approaches</a:t>
            </a:r>
            <a:endParaRPr lang="en-US" sz="3600" b="1" dirty="0">
              <a:solidFill>
                <a:schemeClr val="accent1">
                  <a:lumMod val="40000"/>
                  <a:lumOff val="60000"/>
                </a:schemeClr>
              </a:solidFill>
              <a:latin typeface="Calibri" panose="020F0502020204030204" pitchFamily="34" charset="0"/>
              <a:cs typeface="Calibri" panose="020F0502020204030204" pitchFamily="34" charset="0"/>
            </a:endParaRPr>
          </a:p>
        </p:txBody>
      </p:sp>
      <p:sp>
        <p:nvSpPr>
          <p:cNvPr id="2" name="Rectangle 1">
            <a:extLst>
              <a:ext uri="{FF2B5EF4-FFF2-40B4-BE49-F238E27FC236}">
                <a16:creationId xmlns:a16="http://schemas.microsoft.com/office/drawing/2014/main" id="{B359B89D-51B4-5A4B-5CE1-C9972A290D7C}"/>
              </a:ext>
            </a:extLst>
          </p:cNvPr>
          <p:cNvSpPr/>
          <p:nvPr/>
        </p:nvSpPr>
        <p:spPr>
          <a:xfrm>
            <a:off x="375470" y="5402475"/>
            <a:ext cx="11275246" cy="1384995"/>
          </a:xfrm>
          <a:prstGeom prst="rect">
            <a:avLst/>
          </a:prstGeom>
        </p:spPr>
        <p:txBody>
          <a:bodyPr wrap="square">
            <a:spAutoFit/>
          </a:bodyPr>
          <a:lstStyle/>
          <a:p>
            <a:pPr marL="457200" indent="-457200">
              <a:buFont typeface="Arial" panose="020B0604020202020204" pitchFamily="34" charset="0"/>
              <a:buChar char="•"/>
            </a:pPr>
            <a:r>
              <a:rPr lang="en-GB" sz="2800" dirty="0">
                <a:solidFill>
                  <a:schemeClr val="bg1"/>
                </a:solidFill>
              </a:rPr>
              <a:t>Most of the studies is focused on socioeconomic inequalities. Some studies investigated the potential contribution of health related interventions in school on handicap or gender. </a:t>
            </a:r>
            <a:endParaRPr lang="fr-FR" sz="2800" dirty="0">
              <a:solidFill>
                <a:schemeClr val="bg1"/>
              </a:solidFill>
            </a:endParaRPr>
          </a:p>
        </p:txBody>
      </p:sp>
      <p:sp>
        <p:nvSpPr>
          <p:cNvPr id="5" name="ZoneTexte 4">
            <a:extLst>
              <a:ext uri="{FF2B5EF4-FFF2-40B4-BE49-F238E27FC236}">
                <a16:creationId xmlns:a16="http://schemas.microsoft.com/office/drawing/2014/main" id="{E1D6C0A4-C3AD-DD16-7912-6E1DAB634EAA}"/>
              </a:ext>
            </a:extLst>
          </p:cNvPr>
          <p:cNvSpPr txBox="1"/>
          <p:nvPr/>
        </p:nvSpPr>
        <p:spPr>
          <a:xfrm>
            <a:off x="375470" y="102656"/>
            <a:ext cx="11441060" cy="1200329"/>
          </a:xfrm>
          <a:prstGeom prst="rect">
            <a:avLst/>
          </a:prstGeom>
          <a:noFill/>
        </p:spPr>
        <p:txBody>
          <a:bodyPr wrap="square" rtlCol="0">
            <a:spAutoFit/>
          </a:bodyPr>
          <a:lstStyle/>
          <a:p>
            <a:r>
              <a:rPr lang="en-GB" sz="3600" b="1" dirty="0">
                <a:solidFill>
                  <a:srgbClr val="FFFF00"/>
                </a:solidFill>
                <a:ea typeface="+mj-ea"/>
                <a:cs typeface="+mj-cs"/>
              </a:rPr>
              <a:t>Well designed programmes contribute to reduce health inequalities</a:t>
            </a:r>
          </a:p>
        </p:txBody>
      </p:sp>
      <p:sp>
        <p:nvSpPr>
          <p:cNvPr id="4" name="ZoneTexte 3">
            <a:extLst>
              <a:ext uri="{FF2B5EF4-FFF2-40B4-BE49-F238E27FC236}">
                <a16:creationId xmlns:a16="http://schemas.microsoft.com/office/drawing/2014/main" id="{BB8D105F-DDAC-7754-0FD0-B4C7D1DBB94D}"/>
              </a:ext>
            </a:extLst>
          </p:cNvPr>
          <p:cNvSpPr txBox="1"/>
          <p:nvPr/>
        </p:nvSpPr>
        <p:spPr>
          <a:xfrm>
            <a:off x="10828878" y="6447567"/>
            <a:ext cx="1172116" cy="307777"/>
          </a:xfrm>
          <a:prstGeom prst="rect">
            <a:avLst/>
          </a:prstGeom>
          <a:noFill/>
        </p:spPr>
        <p:txBody>
          <a:bodyPr wrap="none" rtlCol="0">
            <a:spAutoFit/>
          </a:bodyPr>
          <a:lstStyle/>
          <a:p>
            <a:r>
              <a:rPr lang="en-GB" sz="1400" i="1" dirty="0">
                <a:solidFill>
                  <a:schemeClr val="bg1"/>
                </a:solidFill>
              </a:rPr>
              <a:t>Jourdan 2019</a:t>
            </a:r>
          </a:p>
        </p:txBody>
      </p:sp>
    </p:spTree>
    <p:extLst>
      <p:ext uri="{BB962C8B-B14F-4D97-AF65-F5344CB8AC3E}">
        <p14:creationId xmlns:p14="http://schemas.microsoft.com/office/powerpoint/2010/main" val="327330949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3" grpId="0" build="p"/>
      <p:bldP spid="8" grpId="0"/>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4F4CDB4-D06B-491B-0AA8-51A1A1800D5D}"/>
              </a:ext>
            </a:extLst>
          </p:cNvPr>
          <p:cNvSpPr>
            <a:spLocks noGrp="1"/>
          </p:cNvSpPr>
          <p:nvPr>
            <p:ph type="title"/>
          </p:nvPr>
        </p:nvSpPr>
        <p:spPr>
          <a:xfrm>
            <a:off x="402021" y="365125"/>
            <a:ext cx="11564007" cy="1325563"/>
          </a:xfrm>
        </p:spPr>
        <p:txBody>
          <a:bodyPr>
            <a:normAutofit/>
          </a:bodyPr>
          <a:lstStyle/>
          <a:p>
            <a:r>
              <a:rPr lang="fr-FR" b="1" dirty="0" err="1">
                <a:solidFill>
                  <a:srgbClr val="FFFF00"/>
                </a:solidFill>
              </a:rPr>
              <a:t>Cost-effectiveness</a:t>
            </a:r>
            <a:r>
              <a:rPr lang="fr-FR" b="1" dirty="0">
                <a:solidFill>
                  <a:srgbClr val="FFFF00"/>
                </a:solidFill>
              </a:rPr>
              <a:t> and return on </a:t>
            </a:r>
            <a:r>
              <a:rPr lang="fr-FR" b="1" dirty="0" err="1">
                <a:solidFill>
                  <a:srgbClr val="FFFF00"/>
                </a:solidFill>
              </a:rPr>
              <a:t>investment</a:t>
            </a:r>
            <a:r>
              <a:rPr lang="fr-FR" b="1" dirty="0">
                <a:solidFill>
                  <a:srgbClr val="FFFF00"/>
                </a:solidFill>
              </a:rPr>
              <a:t> of </a:t>
            </a:r>
            <a:r>
              <a:rPr lang="fr-FR" b="1" dirty="0" err="1">
                <a:solidFill>
                  <a:srgbClr val="FFFF00"/>
                </a:solidFill>
              </a:rPr>
              <a:t>school-based</a:t>
            </a:r>
            <a:r>
              <a:rPr lang="fr-FR" b="1" dirty="0">
                <a:solidFill>
                  <a:srgbClr val="FFFF00"/>
                </a:solidFill>
              </a:rPr>
              <a:t> </a:t>
            </a:r>
            <a:r>
              <a:rPr lang="fr-FR" b="1" dirty="0" err="1">
                <a:solidFill>
                  <a:srgbClr val="FFFF00"/>
                </a:solidFill>
              </a:rPr>
              <a:t>health</a:t>
            </a:r>
            <a:r>
              <a:rPr lang="fr-FR" b="1" dirty="0">
                <a:solidFill>
                  <a:srgbClr val="FFFF00"/>
                </a:solidFill>
              </a:rPr>
              <a:t> promotion programmes</a:t>
            </a:r>
          </a:p>
        </p:txBody>
      </p:sp>
      <p:sp>
        <p:nvSpPr>
          <p:cNvPr id="3" name="Espace réservé du contenu 2">
            <a:extLst>
              <a:ext uri="{FF2B5EF4-FFF2-40B4-BE49-F238E27FC236}">
                <a16:creationId xmlns:a16="http://schemas.microsoft.com/office/drawing/2014/main" id="{0142A2F4-0F15-0B3C-6E63-B84053FA6F64}"/>
              </a:ext>
            </a:extLst>
          </p:cNvPr>
          <p:cNvSpPr>
            <a:spLocks noGrp="1"/>
          </p:cNvSpPr>
          <p:nvPr>
            <p:ph idx="1"/>
          </p:nvPr>
        </p:nvSpPr>
        <p:spPr>
          <a:xfrm>
            <a:off x="1366345" y="1959632"/>
            <a:ext cx="10515600" cy="4351338"/>
          </a:xfrm>
        </p:spPr>
        <p:txBody>
          <a:bodyPr>
            <a:normAutofit/>
          </a:bodyPr>
          <a:lstStyle/>
          <a:p>
            <a:r>
              <a:rPr lang="fr-FR" dirty="0">
                <a:solidFill>
                  <a:schemeClr val="bg1"/>
                </a:solidFill>
              </a:rPr>
              <a:t>ROI </a:t>
            </a:r>
            <a:r>
              <a:rPr lang="fr-FR" dirty="0" err="1">
                <a:solidFill>
                  <a:schemeClr val="bg1"/>
                </a:solidFill>
              </a:rPr>
              <a:t>through</a:t>
            </a:r>
            <a:r>
              <a:rPr lang="fr-FR" dirty="0">
                <a:solidFill>
                  <a:schemeClr val="bg1"/>
                </a:solidFill>
              </a:rPr>
              <a:t> the </a:t>
            </a:r>
            <a:r>
              <a:rPr lang="fr-FR" dirty="0" err="1">
                <a:solidFill>
                  <a:schemeClr val="bg1"/>
                </a:solidFill>
              </a:rPr>
              <a:t>avoidance</a:t>
            </a:r>
            <a:r>
              <a:rPr lang="fr-FR" dirty="0">
                <a:solidFill>
                  <a:schemeClr val="bg1"/>
                </a:solidFill>
              </a:rPr>
              <a:t> of direct </a:t>
            </a:r>
            <a:r>
              <a:rPr lang="fr-FR" dirty="0" err="1">
                <a:solidFill>
                  <a:schemeClr val="bg1"/>
                </a:solidFill>
              </a:rPr>
              <a:t>healthcare</a:t>
            </a:r>
            <a:r>
              <a:rPr lang="fr-FR" dirty="0">
                <a:solidFill>
                  <a:schemeClr val="bg1"/>
                </a:solidFill>
              </a:rPr>
              <a:t> </a:t>
            </a:r>
            <a:r>
              <a:rPr lang="fr-FR" dirty="0" err="1">
                <a:solidFill>
                  <a:schemeClr val="bg1"/>
                </a:solidFill>
              </a:rPr>
              <a:t>costs</a:t>
            </a:r>
            <a:r>
              <a:rPr lang="fr-FR" dirty="0">
                <a:solidFill>
                  <a:schemeClr val="bg1"/>
                </a:solidFill>
              </a:rPr>
              <a:t> </a:t>
            </a:r>
            <a:r>
              <a:rPr lang="fr-FR" dirty="0" err="1">
                <a:solidFill>
                  <a:schemeClr val="bg1"/>
                </a:solidFill>
              </a:rPr>
              <a:t>related</a:t>
            </a:r>
            <a:r>
              <a:rPr lang="fr-FR" dirty="0">
                <a:solidFill>
                  <a:schemeClr val="bg1"/>
                </a:solidFill>
              </a:rPr>
              <a:t> to the </a:t>
            </a:r>
            <a:r>
              <a:rPr lang="fr-FR" dirty="0" err="1">
                <a:solidFill>
                  <a:schemeClr val="bg1"/>
                </a:solidFill>
              </a:rPr>
              <a:t>treatment</a:t>
            </a:r>
            <a:r>
              <a:rPr lang="fr-FR" dirty="0">
                <a:solidFill>
                  <a:schemeClr val="bg1"/>
                </a:solidFill>
              </a:rPr>
              <a:t> and management of </a:t>
            </a:r>
            <a:r>
              <a:rPr lang="fr-FR" dirty="0" err="1">
                <a:solidFill>
                  <a:schemeClr val="bg1"/>
                </a:solidFill>
              </a:rPr>
              <a:t>chronic</a:t>
            </a:r>
            <a:r>
              <a:rPr lang="fr-FR" dirty="0">
                <a:solidFill>
                  <a:schemeClr val="bg1"/>
                </a:solidFill>
              </a:rPr>
              <a:t> </a:t>
            </a:r>
            <a:r>
              <a:rPr lang="fr-FR" dirty="0" err="1">
                <a:solidFill>
                  <a:schemeClr val="bg1"/>
                </a:solidFill>
              </a:rPr>
              <a:t>diseases</a:t>
            </a:r>
            <a:r>
              <a:rPr lang="fr-FR" dirty="0">
                <a:solidFill>
                  <a:schemeClr val="bg1"/>
                </a:solidFill>
              </a:rPr>
              <a:t> </a:t>
            </a:r>
            <a:r>
              <a:rPr lang="fr-FR" dirty="0" err="1">
                <a:solidFill>
                  <a:schemeClr val="bg1"/>
                </a:solidFill>
              </a:rPr>
              <a:t>would</a:t>
            </a:r>
            <a:r>
              <a:rPr lang="fr-FR" dirty="0">
                <a:solidFill>
                  <a:schemeClr val="bg1"/>
                </a:solidFill>
              </a:rPr>
              <a:t> </a:t>
            </a:r>
            <a:r>
              <a:rPr lang="fr-FR" dirty="0" err="1">
                <a:solidFill>
                  <a:schemeClr val="bg1"/>
                </a:solidFill>
              </a:rPr>
              <a:t>be</a:t>
            </a:r>
            <a:r>
              <a:rPr lang="fr-FR" dirty="0">
                <a:solidFill>
                  <a:schemeClr val="bg1"/>
                </a:solidFill>
              </a:rPr>
              <a:t> 824% for </a:t>
            </a:r>
            <a:r>
              <a:rPr lang="fr-FR" dirty="0" err="1">
                <a:solidFill>
                  <a:schemeClr val="bg1"/>
                </a:solidFill>
              </a:rPr>
              <a:t>comprehensive</a:t>
            </a:r>
            <a:r>
              <a:rPr lang="fr-FR" dirty="0">
                <a:solidFill>
                  <a:schemeClr val="bg1"/>
                </a:solidFill>
              </a:rPr>
              <a:t> programmes, 465% for </a:t>
            </a:r>
            <a:r>
              <a:rPr lang="fr-FR" dirty="0" err="1">
                <a:solidFill>
                  <a:schemeClr val="bg1"/>
                </a:solidFill>
              </a:rPr>
              <a:t>multicomponent</a:t>
            </a:r>
            <a:r>
              <a:rPr lang="fr-FR" dirty="0">
                <a:solidFill>
                  <a:schemeClr val="bg1"/>
                </a:solidFill>
              </a:rPr>
              <a:t> interventions, and 484% for PE curriculum modification interventions.</a:t>
            </a:r>
          </a:p>
          <a:p>
            <a:r>
              <a:rPr lang="fr-FR" dirty="0" err="1">
                <a:solidFill>
                  <a:schemeClr val="bg1"/>
                </a:solidFill>
              </a:rPr>
              <a:t>Whereas</a:t>
            </a:r>
            <a:r>
              <a:rPr lang="fr-FR" dirty="0">
                <a:solidFill>
                  <a:schemeClr val="bg1"/>
                </a:solidFill>
              </a:rPr>
              <a:t> </a:t>
            </a:r>
            <a:r>
              <a:rPr lang="fr-FR" dirty="0" err="1">
                <a:solidFill>
                  <a:schemeClr val="bg1"/>
                </a:solidFill>
              </a:rPr>
              <a:t>each</a:t>
            </a:r>
            <a:r>
              <a:rPr lang="fr-FR" dirty="0">
                <a:solidFill>
                  <a:schemeClr val="bg1"/>
                </a:solidFill>
              </a:rPr>
              <a:t> </a:t>
            </a:r>
            <a:r>
              <a:rPr lang="fr-FR" dirty="0" err="1">
                <a:solidFill>
                  <a:schemeClr val="bg1"/>
                </a:solidFill>
              </a:rPr>
              <a:t>examined</a:t>
            </a:r>
            <a:r>
              <a:rPr lang="fr-FR" dirty="0">
                <a:solidFill>
                  <a:schemeClr val="bg1"/>
                </a:solidFill>
              </a:rPr>
              <a:t> intervention types </a:t>
            </a:r>
            <a:r>
              <a:rPr lang="fr-FR" dirty="0" err="1">
                <a:solidFill>
                  <a:schemeClr val="bg1"/>
                </a:solidFill>
              </a:rPr>
              <a:t>showed</a:t>
            </a:r>
            <a:r>
              <a:rPr lang="fr-FR" dirty="0">
                <a:solidFill>
                  <a:schemeClr val="bg1"/>
                </a:solidFill>
              </a:rPr>
              <a:t> </a:t>
            </a:r>
            <a:r>
              <a:rPr lang="fr-FR" dirty="0" err="1">
                <a:solidFill>
                  <a:schemeClr val="bg1"/>
                </a:solidFill>
              </a:rPr>
              <a:t>favourable</a:t>
            </a:r>
            <a:r>
              <a:rPr lang="fr-FR" dirty="0">
                <a:solidFill>
                  <a:schemeClr val="bg1"/>
                </a:solidFill>
              </a:rPr>
              <a:t> </a:t>
            </a:r>
            <a:r>
              <a:rPr lang="fr-FR" dirty="0" err="1">
                <a:solidFill>
                  <a:schemeClr val="bg1"/>
                </a:solidFill>
              </a:rPr>
              <a:t>economic</a:t>
            </a:r>
            <a:r>
              <a:rPr lang="fr-FR" dirty="0">
                <a:solidFill>
                  <a:schemeClr val="bg1"/>
                </a:solidFill>
              </a:rPr>
              <a:t> </a:t>
            </a:r>
            <a:r>
              <a:rPr lang="fr-FR" dirty="0" err="1">
                <a:solidFill>
                  <a:schemeClr val="bg1"/>
                </a:solidFill>
              </a:rPr>
              <a:t>benefits</a:t>
            </a:r>
            <a:r>
              <a:rPr lang="fr-FR" dirty="0">
                <a:solidFill>
                  <a:schemeClr val="bg1"/>
                </a:solidFill>
              </a:rPr>
              <a:t>, CSH programmes </a:t>
            </a:r>
            <a:r>
              <a:rPr lang="fr-FR" dirty="0" err="1">
                <a:solidFill>
                  <a:schemeClr val="bg1"/>
                </a:solidFill>
              </a:rPr>
              <a:t>appeared</a:t>
            </a:r>
            <a:r>
              <a:rPr lang="fr-FR" dirty="0">
                <a:solidFill>
                  <a:schemeClr val="bg1"/>
                </a:solidFill>
              </a:rPr>
              <a:t> to </a:t>
            </a:r>
            <a:r>
              <a:rPr lang="fr-FR" dirty="0" err="1">
                <a:solidFill>
                  <a:schemeClr val="bg1"/>
                </a:solidFill>
              </a:rPr>
              <a:t>be</a:t>
            </a:r>
            <a:r>
              <a:rPr lang="fr-FR" dirty="0">
                <a:solidFill>
                  <a:schemeClr val="bg1"/>
                </a:solidFill>
              </a:rPr>
              <a:t> the </a:t>
            </a:r>
            <a:r>
              <a:rPr lang="fr-FR" dirty="0" err="1">
                <a:solidFill>
                  <a:schemeClr val="bg1"/>
                </a:solidFill>
              </a:rPr>
              <a:t>most</a:t>
            </a:r>
            <a:r>
              <a:rPr lang="fr-FR" dirty="0">
                <a:solidFill>
                  <a:schemeClr val="bg1"/>
                </a:solidFill>
              </a:rPr>
              <a:t> </a:t>
            </a:r>
            <a:r>
              <a:rPr lang="fr-FR" dirty="0" err="1">
                <a:solidFill>
                  <a:schemeClr val="bg1"/>
                </a:solidFill>
              </a:rPr>
              <a:t>cost</a:t>
            </a:r>
            <a:r>
              <a:rPr lang="fr-FR" dirty="0">
                <a:solidFill>
                  <a:schemeClr val="bg1"/>
                </a:solidFill>
              </a:rPr>
              <a:t>- effective and to have the </a:t>
            </a:r>
            <a:r>
              <a:rPr lang="fr-FR" dirty="0" err="1">
                <a:solidFill>
                  <a:schemeClr val="bg1"/>
                </a:solidFill>
              </a:rPr>
              <a:t>highest</a:t>
            </a:r>
            <a:r>
              <a:rPr lang="fr-FR" dirty="0">
                <a:solidFill>
                  <a:schemeClr val="bg1"/>
                </a:solidFill>
              </a:rPr>
              <a:t> ROI. </a:t>
            </a:r>
          </a:p>
          <a:p>
            <a:r>
              <a:rPr lang="fr-FR" dirty="0">
                <a:solidFill>
                  <a:schemeClr val="bg1"/>
                </a:solidFill>
              </a:rPr>
              <a:t>The multiplier impact of </a:t>
            </a:r>
            <a:r>
              <a:rPr lang="fr-FR" dirty="0" err="1">
                <a:solidFill>
                  <a:schemeClr val="bg1"/>
                </a:solidFill>
              </a:rPr>
              <a:t>investment</a:t>
            </a:r>
            <a:r>
              <a:rPr lang="fr-FR" dirty="0">
                <a:solidFill>
                  <a:schemeClr val="bg1"/>
                </a:solidFill>
              </a:rPr>
              <a:t> on total </a:t>
            </a:r>
            <a:r>
              <a:rPr lang="fr-FR" dirty="0" err="1">
                <a:solidFill>
                  <a:schemeClr val="bg1"/>
                </a:solidFill>
              </a:rPr>
              <a:t>community</a:t>
            </a:r>
            <a:r>
              <a:rPr lang="fr-FR" dirty="0">
                <a:solidFill>
                  <a:schemeClr val="bg1"/>
                </a:solidFill>
              </a:rPr>
              <a:t> </a:t>
            </a:r>
            <a:r>
              <a:rPr lang="fr-FR" dirty="0" err="1">
                <a:solidFill>
                  <a:schemeClr val="bg1"/>
                </a:solidFill>
              </a:rPr>
              <a:t>activity</a:t>
            </a:r>
            <a:r>
              <a:rPr lang="fr-FR" dirty="0">
                <a:solidFill>
                  <a:schemeClr val="bg1"/>
                </a:solidFill>
              </a:rPr>
              <a:t> up to </a:t>
            </a:r>
            <a:r>
              <a:rPr lang="fr-FR" dirty="0" err="1">
                <a:solidFill>
                  <a:schemeClr val="bg1"/>
                </a:solidFill>
              </a:rPr>
              <a:t>two</a:t>
            </a:r>
            <a:r>
              <a:rPr lang="fr-FR" dirty="0">
                <a:solidFill>
                  <a:schemeClr val="bg1"/>
                </a:solidFill>
              </a:rPr>
              <a:t> </a:t>
            </a:r>
            <a:r>
              <a:rPr lang="fr-FR" dirty="0" err="1">
                <a:solidFill>
                  <a:schemeClr val="bg1"/>
                </a:solidFill>
              </a:rPr>
              <a:t>years</a:t>
            </a:r>
            <a:r>
              <a:rPr lang="fr-FR" dirty="0">
                <a:solidFill>
                  <a:schemeClr val="bg1"/>
                </a:solidFill>
              </a:rPr>
              <a:t> </a:t>
            </a:r>
            <a:r>
              <a:rPr lang="fr-FR" dirty="0" err="1">
                <a:solidFill>
                  <a:schemeClr val="bg1"/>
                </a:solidFill>
              </a:rPr>
              <a:t>was</a:t>
            </a:r>
            <a:r>
              <a:rPr lang="fr-FR" dirty="0">
                <a:solidFill>
                  <a:schemeClr val="bg1"/>
                </a:solidFill>
              </a:rPr>
              <a:t> 5.07; 1.60 </a:t>
            </a:r>
            <a:r>
              <a:rPr lang="fr-FR" dirty="0" err="1">
                <a:solidFill>
                  <a:schemeClr val="bg1"/>
                </a:solidFill>
              </a:rPr>
              <a:t>attributable</a:t>
            </a:r>
            <a:r>
              <a:rPr lang="fr-FR" dirty="0">
                <a:solidFill>
                  <a:schemeClr val="bg1"/>
                </a:solidFill>
              </a:rPr>
              <a:t> to </a:t>
            </a:r>
            <a:r>
              <a:rPr lang="fr-FR" dirty="0" err="1">
                <a:solidFill>
                  <a:schemeClr val="bg1"/>
                </a:solidFill>
              </a:rPr>
              <a:t>school</a:t>
            </a:r>
            <a:r>
              <a:rPr lang="fr-FR" dirty="0">
                <a:solidFill>
                  <a:schemeClr val="bg1"/>
                </a:solidFill>
              </a:rPr>
              <a:t>, and 2.47 to </a:t>
            </a:r>
            <a:r>
              <a:rPr lang="fr-FR" dirty="0" err="1">
                <a:solidFill>
                  <a:schemeClr val="bg1"/>
                </a:solidFill>
              </a:rPr>
              <a:t>wider</a:t>
            </a:r>
            <a:r>
              <a:rPr lang="fr-FR" dirty="0">
                <a:solidFill>
                  <a:schemeClr val="bg1"/>
                </a:solidFill>
              </a:rPr>
              <a:t> </a:t>
            </a:r>
            <a:r>
              <a:rPr lang="fr-FR" dirty="0" err="1">
                <a:solidFill>
                  <a:schemeClr val="bg1"/>
                </a:solidFill>
              </a:rPr>
              <a:t>community</a:t>
            </a:r>
            <a:r>
              <a:rPr lang="fr-FR" dirty="0">
                <a:solidFill>
                  <a:schemeClr val="bg1"/>
                </a:solidFill>
              </a:rPr>
              <a:t>.</a:t>
            </a:r>
          </a:p>
        </p:txBody>
      </p:sp>
      <p:sp>
        <p:nvSpPr>
          <p:cNvPr id="4" name="ZoneTexte 3">
            <a:extLst>
              <a:ext uri="{FF2B5EF4-FFF2-40B4-BE49-F238E27FC236}">
                <a16:creationId xmlns:a16="http://schemas.microsoft.com/office/drawing/2014/main" id="{DB1D5771-44EB-788A-3FBA-367A65641D73}"/>
              </a:ext>
            </a:extLst>
          </p:cNvPr>
          <p:cNvSpPr txBox="1"/>
          <p:nvPr/>
        </p:nvSpPr>
        <p:spPr>
          <a:xfrm rot="16200000">
            <a:off x="-718645" y="2508870"/>
            <a:ext cx="3113689" cy="1477328"/>
          </a:xfrm>
          <a:prstGeom prst="rect">
            <a:avLst/>
          </a:prstGeom>
          <a:noFill/>
        </p:spPr>
        <p:txBody>
          <a:bodyPr wrap="square" rtlCol="0">
            <a:spAutoFit/>
          </a:bodyPr>
          <a:lstStyle/>
          <a:p>
            <a:pPr algn="ctr"/>
            <a:r>
              <a:rPr lang="fr-FR" i="1" dirty="0">
                <a:solidFill>
                  <a:srgbClr val="FFFF00"/>
                </a:solidFill>
              </a:rPr>
              <a:t>Meta-</a:t>
            </a:r>
            <a:r>
              <a:rPr lang="fr-FR" i="1" dirty="0" err="1">
                <a:solidFill>
                  <a:srgbClr val="FFFF00"/>
                </a:solidFill>
              </a:rPr>
              <a:t>analysis</a:t>
            </a:r>
            <a:r>
              <a:rPr lang="fr-FR" i="1" dirty="0">
                <a:solidFill>
                  <a:srgbClr val="FFFF00"/>
                </a:solidFill>
              </a:rPr>
              <a:t> of the </a:t>
            </a:r>
            <a:r>
              <a:rPr lang="fr-FR" i="1" dirty="0" err="1">
                <a:solidFill>
                  <a:srgbClr val="FFFF00"/>
                </a:solidFill>
              </a:rPr>
              <a:t>effectiveness</a:t>
            </a:r>
            <a:r>
              <a:rPr lang="fr-FR" i="1" dirty="0">
                <a:solidFill>
                  <a:srgbClr val="FFFF00"/>
                </a:solidFill>
              </a:rPr>
              <a:t> of </a:t>
            </a:r>
            <a:r>
              <a:rPr lang="fr-FR" i="1" dirty="0" err="1">
                <a:solidFill>
                  <a:srgbClr val="FFFF00"/>
                </a:solidFill>
              </a:rPr>
              <a:t>feasible</a:t>
            </a:r>
            <a:r>
              <a:rPr lang="fr-FR" i="1" dirty="0">
                <a:solidFill>
                  <a:srgbClr val="FFFF00"/>
                </a:solidFill>
              </a:rPr>
              <a:t>, acceptable, and </a:t>
            </a:r>
            <a:r>
              <a:rPr lang="fr-FR" i="1" dirty="0" err="1">
                <a:solidFill>
                  <a:srgbClr val="FFFF00"/>
                </a:solidFill>
              </a:rPr>
              <a:t>sustainable</a:t>
            </a:r>
            <a:r>
              <a:rPr lang="fr-FR" i="1" dirty="0">
                <a:solidFill>
                  <a:srgbClr val="FFFF00"/>
                </a:solidFill>
              </a:rPr>
              <a:t> programmes. </a:t>
            </a:r>
          </a:p>
          <a:p>
            <a:pPr algn="ctr"/>
            <a:endParaRPr lang="fr-FR" i="1" dirty="0">
              <a:solidFill>
                <a:srgbClr val="FFFF00"/>
              </a:solidFill>
            </a:endParaRPr>
          </a:p>
        </p:txBody>
      </p:sp>
      <p:sp>
        <p:nvSpPr>
          <p:cNvPr id="5" name="Rectangle 4">
            <a:extLst>
              <a:ext uri="{FF2B5EF4-FFF2-40B4-BE49-F238E27FC236}">
                <a16:creationId xmlns:a16="http://schemas.microsoft.com/office/drawing/2014/main" id="{073FC3EE-E6DF-29A0-071F-0130AF903DCD}"/>
              </a:ext>
            </a:extLst>
          </p:cNvPr>
          <p:cNvSpPr/>
          <p:nvPr/>
        </p:nvSpPr>
        <p:spPr>
          <a:xfrm rot="16200000">
            <a:off x="-84302" y="4948505"/>
            <a:ext cx="1507092" cy="923330"/>
          </a:xfrm>
          <a:prstGeom prst="rect">
            <a:avLst/>
          </a:prstGeom>
        </p:spPr>
        <p:txBody>
          <a:bodyPr wrap="square">
            <a:spAutoFit/>
          </a:bodyPr>
          <a:lstStyle/>
          <a:p>
            <a:pPr algn="ctr"/>
            <a:r>
              <a:rPr lang="fr-FR" i="1" dirty="0">
                <a:solidFill>
                  <a:srgbClr val="FFFF00"/>
                </a:solidFill>
              </a:rPr>
              <a:t>Garden </a:t>
            </a:r>
            <a:r>
              <a:rPr lang="fr-FR" i="1" dirty="0" err="1">
                <a:solidFill>
                  <a:srgbClr val="FFFF00"/>
                </a:solidFill>
              </a:rPr>
              <a:t>andkitchen</a:t>
            </a:r>
            <a:r>
              <a:rPr lang="fr-FR" i="1" dirty="0">
                <a:solidFill>
                  <a:srgbClr val="FFFF00"/>
                </a:solidFill>
              </a:rPr>
              <a:t> classes</a:t>
            </a:r>
          </a:p>
        </p:txBody>
      </p:sp>
      <p:sp>
        <p:nvSpPr>
          <p:cNvPr id="6" name="ZoneTexte 5">
            <a:extLst>
              <a:ext uri="{FF2B5EF4-FFF2-40B4-BE49-F238E27FC236}">
                <a16:creationId xmlns:a16="http://schemas.microsoft.com/office/drawing/2014/main" id="{D47ADFF4-AE96-CE94-E617-986A1AB7D70E}"/>
              </a:ext>
            </a:extLst>
          </p:cNvPr>
          <p:cNvSpPr txBox="1"/>
          <p:nvPr/>
        </p:nvSpPr>
        <p:spPr>
          <a:xfrm>
            <a:off x="9968089" y="6395247"/>
            <a:ext cx="2095445" cy="369332"/>
          </a:xfrm>
          <a:prstGeom prst="rect">
            <a:avLst/>
          </a:prstGeom>
          <a:noFill/>
        </p:spPr>
        <p:txBody>
          <a:bodyPr wrap="none" rtlCol="0">
            <a:spAutoFit/>
          </a:bodyPr>
          <a:lstStyle/>
          <a:p>
            <a:r>
              <a:rPr lang="fr-FR" i="1" dirty="0" err="1">
                <a:solidFill>
                  <a:schemeClr val="bg1"/>
                </a:solidFill>
                <a:effectLst/>
                <a:latin typeface="Helvetica" pitchFamily="2" charset="0"/>
              </a:rPr>
              <a:t>Ekwaru</a:t>
            </a:r>
            <a:r>
              <a:rPr lang="fr-FR" i="1" dirty="0">
                <a:solidFill>
                  <a:schemeClr val="bg1"/>
                </a:solidFill>
                <a:effectLst/>
                <a:latin typeface="Helvetica" pitchFamily="2" charset="0"/>
              </a:rPr>
              <a:t> et al. 2021</a:t>
            </a:r>
          </a:p>
        </p:txBody>
      </p:sp>
    </p:spTree>
    <p:extLst>
      <p:ext uri="{BB962C8B-B14F-4D97-AF65-F5344CB8AC3E}">
        <p14:creationId xmlns:p14="http://schemas.microsoft.com/office/powerpoint/2010/main" val="16337361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7394" y="178023"/>
            <a:ext cx="10515600" cy="1325563"/>
          </a:xfrm>
        </p:spPr>
        <p:txBody>
          <a:bodyPr>
            <a:normAutofit fontScale="90000"/>
          </a:bodyPr>
          <a:lstStyle/>
          <a:p>
            <a:r>
              <a:rPr lang="en-GB" sz="5400" b="1" dirty="0">
                <a:solidFill>
                  <a:schemeClr val="accent4"/>
                </a:solidFill>
              </a:rPr>
              <a:t>Key factors to build healthy and resilient schools in the post-Covid era</a:t>
            </a:r>
            <a:endParaRPr lang="en-GB" sz="4800" b="1" dirty="0">
              <a:solidFill>
                <a:schemeClr val="accent4"/>
              </a:solidFill>
            </a:endParaRPr>
          </a:p>
        </p:txBody>
      </p:sp>
      <p:sp>
        <p:nvSpPr>
          <p:cNvPr id="7" name="ZoneTexte 6">
            <a:extLst>
              <a:ext uri="{FF2B5EF4-FFF2-40B4-BE49-F238E27FC236}">
                <a16:creationId xmlns:a16="http://schemas.microsoft.com/office/drawing/2014/main" id="{9BA09076-80CB-234B-A074-470944FA4380}"/>
              </a:ext>
            </a:extLst>
          </p:cNvPr>
          <p:cNvSpPr txBox="1"/>
          <p:nvPr/>
        </p:nvSpPr>
        <p:spPr>
          <a:xfrm>
            <a:off x="3597526" y="1970143"/>
            <a:ext cx="8594474" cy="4031873"/>
          </a:xfrm>
          <a:prstGeom prst="rect">
            <a:avLst/>
          </a:prstGeom>
          <a:noFill/>
        </p:spPr>
        <p:txBody>
          <a:bodyPr wrap="square" rtlCol="0">
            <a:spAutoFit/>
          </a:bodyPr>
          <a:lstStyle/>
          <a:p>
            <a:pPr marL="514350" indent="-514350">
              <a:buFont typeface="+mj-lt"/>
              <a:buAutoNum type="arabicPeriod"/>
            </a:pPr>
            <a:r>
              <a:rPr lang="en-GB" sz="3200" dirty="0">
                <a:solidFill>
                  <a:schemeClr val="bg1"/>
                </a:solidFill>
                <a:latin typeface="Candara" panose="020E0502030303020204" pitchFamily="34" charset="0"/>
              </a:rPr>
              <a:t>The multidimensional impact of the Covid crisis on children and young people</a:t>
            </a:r>
          </a:p>
          <a:p>
            <a:pPr marL="514350" indent="-514350">
              <a:buFont typeface="+mj-lt"/>
              <a:buAutoNum type="arabicPeriod"/>
            </a:pPr>
            <a:r>
              <a:rPr lang="en-GB" sz="3200" dirty="0">
                <a:solidFill>
                  <a:schemeClr val="bg1"/>
                </a:solidFill>
                <a:latin typeface="Candara" panose="020E0502030303020204" pitchFamily="34" charset="0"/>
              </a:rPr>
              <a:t>A widening of inequalities</a:t>
            </a:r>
          </a:p>
          <a:p>
            <a:pPr marL="514350" indent="-514350">
              <a:buFont typeface="+mj-lt"/>
              <a:buAutoNum type="arabicPeriod"/>
            </a:pPr>
            <a:r>
              <a:rPr lang="en-GB" sz="3200" dirty="0">
                <a:solidFill>
                  <a:schemeClr val="bg1"/>
                </a:solidFill>
                <a:latin typeface="Candara" panose="020E0502030303020204" pitchFamily="34" charset="0"/>
              </a:rPr>
              <a:t>The central role of Mental Health Promotion in the post-covid era</a:t>
            </a:r>
          </a:p>
          <a:p>
            <a:pPr marL="514350" indent="-514350">
              <a:buFont typeface="+mj-lt"/>
              <a:buAutoNum type="arabicPeriod"/>
            </a:pPr>
            <a:r>
              <a:rPr lang="en-GB" sz="3200" dirty="0">
                <a:solidFill>
                  <a:schemeClr val="bg1"/>
                </a:solidFill>
                <a:latin typeface="Candara" panose="020E0502030303020204" pitchFamily="34" charset="0"/>
              </a:rPr>
              <a:t>Underpinning principles of the HPS approach</a:t>
            </a:r>
          </a:p>
          <a:p>
            <a:pPr marL="514350" indent="-514350">
              <a:buFont typeface="+mj-lt"/>
              <a:buAutoNum type="arabicPeriod"/>
            </a:pPr>
            <a:r>
              <a:rPr lang="en-GB" sz="3200" b="1" dirty="0">
                <a:solidFill>
                  <a:srgbClr val="FFFF00"/>
                </a:solidFill>
                <a:latin typeface="Candara" panose="020E0502030303020204" pitchFamily="34" charset="0"/>
              </a:rPr>
              <a:t>Five key questions for the translation of HPS principles in the </a:t>
            </a:r>
            <a:r>
              <a:rPr lang="en-GB" sz="3200" b="1" u="sng" dirty="0">
                <a:solidFill>
                  <a:srgbClr val="FFFF00"/>
                </a:solidFill>
                <a:latin typeface="Candara" panose="020E0502030303020204" pitchFamily="34" charset="0"/>
              </a:rPr>
              <a:t>real life</a:t>
            </a:r>
          </a:p>
        </p:txBody>
      </p:sp>
      <p:pic>
        <p:nvPicPr>
          <p:cNvPr id="3" name="Image 2">
            <a:extLst>
              <a:ext uri="{FF2B5EF4-FFF2-40B4-BE49-F238E27FC236}">
                <a16:creationId xmlns:a16="http://schemas.microsoft.com/office/drawing/2014/main" id="{FF61BAB0-9423-32EF-919B-259B4628E351}"/>
              </a:ext>
            </a:extLst>
          </p:cNvPr>
          <p:cNvPicPr>
            <a:picLocks noChangeAspect="1"/>
          </p:cNvPicPr>
          <p:nvPr/>
        </p:nvPicPr>
        <p:blipFill rotWithShape="1">
          <a:blip r:embed="rId2">
            <a:extLst>
              <a:ext uri="{28A0092B-C50C-407E-A947-70E740481C1C}">
                <a14:useLocalDpi xmlns:a14="http://schemas.microsoft.com/office/drawing/2010/main" val="0"/>
              </a:ext>
            </a:extLst>
          </a:blip>
          <a:srcRect l="14876" r="10969" b="1"/>
          <a:stretch/>
        </p:blipFill>
        <p:spPr>
          <a:xfrm>
            <a:off x="0" y="1503586"/>
            <a:ext cx="3606344" cy="2482494"/>
          </a:xfrm>
          <a:custGeom>
            <a:avLst/>
            <a:gdLst/>
            <a:ahLst/>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a:effectLst>
            <a:softEdge rad="343984"/>
          </a:effectLst>
        </p:spPr>
      </p:pic>
    </p:spTree>
    <p:extLst>
      <p:ext uri="{BB962C8B-B14F-4D97-AF65-F5344CB8AC3E}">
        <p14:creationId xmlns:p14="http://schemas.microsoft.com/office/powerpoint/2010/main" val="27987818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74E052A-0D6C-864C-B65B-C97872250BEB}"/>
              </a:ext>
            </a:extLst>
          </p:cNvPr>
          <p:cNvSpPr>
            <a:spLocks noGrp="1"/>
          </p:cNvSpPr>
          <p:nvPr>
            <p:ph type="title"/>
          </p:nvPr>
        </p:nvSpPr>
        <p:spPr/>
        <p:txBody>
          <a:bodyPr>
            <a:normAutofit/>
          </a:bodyPr>
          <a:lstStyle/>
          <a:p>
            <a:r>
              <a:rPr lang="fr-FR" b="1" dirty="0">
                <a:solidFill>
                  <a:srgbClr val="FFFF00"/>
                </a:solidFill>
              </a:rPr>
              <a:t>To </a:t>
            </a:r>
            <a:r>
              <a:rPr lang="fr-FR" b="1" dirty="0" err="1">
                <a:solidFill>
                  <a:srgbClr val="FFFF00"/>
                </a:solidFill>
              </a:rPr>
              <a:t>create</a:t>
            </a:r>
            <a:r>
              <a:rPr lang="fr-FR" b="1" dirty="0">
                <a:solidFill>
                  <a:srgbClr val="FFFF00"/>
                </a:solidFill>
              </a:rPr>
              <a:t> changes in the </a:t>
            </a:r>
            <a:r>
              <a:rPr lang="fr-FR" b="1" dirty="0" err="1">
                <a:solidFill>
                  <a:srgbClr val="FFFF00"/>
                </a:solidFill>
              </a:rPr>
              <a:t>whole</a:t>
            </a:r>
            <a:r>
              <a:rPr lang="fr-FR" b="1" dirty="0">
                <a:solidFill>
                  <a:srgbClr val="FFFF00"/>
                </a:solidFill>
              </a:rPr>
              <a:t> </a:t>
            </a:r>
            <a:r>
              <a:rPr lang="fr-FR" b="1" dirty="0" err="1">
                <a:solidFill>
                  <a:srgbClr val="FFFF00"/>
                </a:solidFill>
              </a:rPr>
              <a:t>school</a:t>
            </a:r>
            <a:r>
              <a:rPr lang="fr-FR" b="1" dirty="0">
                <a:solidFill>
                  <a:srgbClr val="FFFF00"/>
                </a:solidFill>
              </a:rPr>
              <a:t>… One size </a:t>
            </a:r>
            <a:r>
              <a:rPr lang="fr-FR" b="1" dirty="0" err="1">
                <a:solidFill>
                  <a:srgbClr val="FFFF00"/>
                </a:solidFill>
              </a:rPr>
              <a:t>does</a:t>
            </a:r>
            <a:r>
              <a:rPr lang="fr-FR" b="1" dirty="0">
                <a:solidFill>
                  <a:srgbClr val="FFFF00"/>
                </a:solidFill>
              </a:rPr>
              <a:t> not </a:t>
            </a:r>
            <a:r>
              <a:rPr lang="fr-FR" b="1" dirty="0" err="1">
                <a:solidFill>
                  <a:srgbClr val="FFFF00"/>
                </a:solidFill>
              </a:rPr>
              <a:t>fits</a:t>
            </a:r>
            <a:r>
              <a:rPr lang="fr-FR" b="1" dirty="0">
                <a:solidFill>
                  <a:srgbClr val="FFFF00"/>
                </a:solidFill>
              </a:rPr>
              <a:t> all! </a:t>
            </a:r>
            <a:endParaRPr lang="en-GB" b="1" dirty="0">
              <a:solidFill>
                <a:srgbClr val="FFFF00"/>
              </a:solidFill>
            </a:endParaRPr>
          </a:p>
        </p:txBody>
      </p:sp>
      <p:sp>
        <p:nvSpPr>
          <p:cNvPr id="3" name="Espace réservé du contenu 2">
            <a:extLst>
              <a:ext uri="{FF2B5EF4-FFF2-40B4-BE49-F238E27FC236}">
                <a16:creationId xmlns:a16="http://schemas.microsoft.com/office/drawing/2014/main" id="{3F091557-463D-2193-1C4B-22173055808D}"/>
              </a:ext>
            </a:extLst>
          </p:cNvPr>
          <p:cNvSpPr>
            <a:spLocks noGrp="1"/>
          </p:cNvSpPr>
          <p:nvPr>
            <p:ph idx="1"/>
          </p:nvPr>
        </p:nvSpPr>
        <p:spPr>
          <a:xfrm>
            <a:off x="838200" y="2105353"/>
            <a:ext cx="10515600" cy="4653843"/>
          </a:xfrm>
        </p:spPr>
        <p:txBody>
          <a:bodyPr>
            <a:normAutofit fontScale="77500" lnSpcReduction="20000"/>
          </a:bodyPr>
          <a:lstStyle/>
          <a:p>
            <a:r>
              <a:rPr lang="fr-FR" sz="4100" dirty="0" err="1">
                <a:solidFill>
                  <a:schemeClr val="bg1"/>
                </a:solidFill>
              </a:rPr>
              <a:t>School</a:t>
            </a:r>
            <a:r>
              <a:rPr lang="fr-FR" sz="4100" dirty="0">
                <a:solidFill>
                  <a:schemeClr val="bg1"/>
                </a:solidFill>
              </a:rPr>
              <a:t> </a:t>
            </a:r>
            <a:r>
              <a:rPr lang="fr-FR" sz="4100" dirty="0" err="1">
                <a:solidFill>
                  <a:schemeClr val="bg1"/>
                </a:solidFill>
              </a:rPr>
              <a:t>operates</a:t>
            </a:r>
            <a:r>
              <a:rPr lang="fr-FR" sz="4100" dirty="0">
                <a:solidFill>
                  <a:schemeClr val="bg1"/>
                </a:solidFill>
              </a:rPr>
              <a:t> in </a:t>
            </a:r>
            <a:r>
              <a:rPr lang="fr-FR" sz="4100" dirty="0" err="1">
                <a:solidFill>
                  <a:schemeClr val="bg1"/>
                </a:solidFill>
              </a:rPr>
              <a:t>its</a:t>
            </a:r>
            <a:r>
              <a:rPr lang="fr-FR" sz="4100" dirty="0">
                <a:solidFill>
                  <a:schemeClr val="bg1"/>
                </a:solidFill>
              </a:rPr>
              <a:t> </a:t>
            </a:r>
            <a:r>
              <a:rPr lang="fr-FR" sz="4100" dirty="0" err="1">
                <a:solidFill>
                  <a:schemeClr val="bg1"/>
                </a:solidFill>
              </a:rPr>
              <a:t>own</a:t>
            </a:r>
            <a:r>
              <a:rPr lang="fr-FR" sz="4100" dirty="0">
                <a:solidFill>
                  <a:schemeClr val="bg1"/>
                </a:solidFill>
              </a:rPr>
              <a:t> </a:t>
            </a:r>
            <a:r>
              <a:rPr lang="fr-FR" sz="4100" dirty="0" err="1">
                <a:solidFill>
                  <a:schemeClr val="bg1"/>
                </a:solidFill>
              </a:rPr>
              <a:t>specific</a:t>
            </a:r>
            <a:r>
              <a:rPr lang="fr-FR" sz="4100" dirty="0">
                <a:solidFill>
                  <a:schemeClr val="bg1"/>
                </a:solidFill>
              </a:rPr>
              <a:t> </a:t>
            </a:r>
            <a:r>
              <a:rPr lang="fr-FR" sz="4100" dirty="0" err="1">
                <a:solidFill>
                  <a:schemeClr val="bg1"/>
                </a:solidFill>
              </a:rPr>
              <a:t>context</a:t>
            </a:r>
            <a:r>
              <a:rPr lang="fr-FR" sz="4100" dirty="0">
                <a:solidFill>
                  <a:schemeClr val="bg1"/>
                </a:solidFill>
              </a:rPr>
              <a:t>, </a:t>
            </a:r>
            <a:r>
              <a:rPr lang="fr-FR" sz="4100" dirty="0" err="1">
                <a:solidFill>
                  <a:schemeClr val="bg1"/>
                </a:solidFill>
              </a:rPr>
              <a:t>which</a:t>
            </a:r>
            <a:r>
              <a:rPr lang="fr-FR" sz="4100" dirty="0">
                <a:solidFill>
                  <a:schemeClr val="bg1"/>
                </a:solidFill>
              </a:rPr>
              <a:t> relates to </a:t>
            </a:r>
            <a:r>
              <a:rPr lang="fr-FR" sz="4100" dirty="0" err="1">
                <a:solidFill>
                  <a:schemeClr val="bg1"/>
                </a:solidFill>
              </a:rPr>
              <a:t>its</a:t>
            </a:r>
            <a:r>
              <a:rPr lang="fr-FR" sz="4100" dirty="0">
                <a:solidFill>
                  <a:schemeClr val="bg1"/>
                </a:solidFill>
              </a:rPr>
              <a:t> </a:t>
            </a:r>
            <a:r>
              <a:rPr lang="fr-FR" sz="4100" dirty="0" err="1">
                <a:solidFill>
                  <a:schemeClr val="bg1"/>
                </a:solidFill>
              </a:rPr>
              <a:t>specific</a:t>
            </a:r>
            <a:r>
              <a:rPr lang="fr-FR" sz="4100" dirty="0">
                <a:solidFill>
                  <a:schemeClr val="bg1"/>
                </a:solidFill>
              </a:rPr>
              <a:t> </a:t>
            </a:r>
            <a:r>
              <a:rPr lang="fr-FR" sz="4100" dirty="0" err="1">
                <a:solidFill>
                  <a:schemeClr val="bg1"/>
                </a:solidFill>
              </a:rPr>
              <a:t>circumstances</a:t>
            </a:r>
            <a:r>
              <a:rPr lang="fr-FR" sz="4100" dirty="0">
                <a:solidFill>
                  <a:schemeClr val="bg1"/>
                </a:solidFill>
              </a:rPr>
              <a:t> and </a:t>
            </a:r>
            <a:r>
              <a:rPr lang="fr-FR" sz="4100" dirty="0" err="1">
                <a:solidFill>
                  <a:schemeClr val="bg1"/>
                </a:solidFill>
              </a:rPr>
              <a:t>characteristics</a:t>
            </a:r>
            <a:r>
              <a:rPr lang="fr-FR" sz="4100" dirty="0">
                <a:solidFill>
                  <a:schemeClr val="bg1"/>
                </a:solidFill>
              </a:rPr>
              <a:t>, </a:t>
            </a:r>
            <a:r>
              <a:rPr lang="fr-FR" sz="4100" dirty="0" err="1">
                <a:solidFill>
                  <a:schemeClr val="bg1"/>
                </a:solidFill>
              </a:rPr>
              <a:t>such</a:t>
            </a:r>
            <a:r>
              <a:rPr lang="fr-FR" sz="4100" dirty="0">
                <a:solidFill>
                  <a:schemeClr val="bg1"/>
                </a:solidFill>
              </a:rPr>
              <a:t> as the social, </a:t>
            </a:r>
            <a:r>
              <a:rPr lang="fr-FR" sz="4100" dirty="0" err="1">
                <a:solidFill>
                  <a:schemeClr val="bg1"/>
                </a:solidFill>
              </a:rPr>
              <a:t>political</a:t>
            </a:r>
            <a:r>
              <a:rPr lang="fr-FR" sz="4100" dirty="0">
                <a:solidFill>
                  <a:schemeClr val="bg1"/>
                </a:solidFill>
              </a:rPr>
              <a:t>, </a:t>
            </a:r>
            <a:r>
              <a:rPr lang="fr-FR" sz="4100" dirty="0" err="1">
                <a:solidFill>
                  <a:schemeClr val="bg1"/>
                </a:solidFill>
              </a:rPr>
              <a:t>economic</a:t>
            </a:r>
            <a:r>
              <a:rPr lang="fr-FR" sz="4100" dirty="0">
                <a:solidFill>
                  <a:schemeClr val="bg1"/>
                </a:solidFill>
              </a:rPr>
              <a:t>, and </a:t>
            </a:r>
            <a:r>
              <a:rPr lang="fr-FR" sz="4100" dirty="0" err="1">
                <a:solidFill>
                  <a:schemeClr val="bg1"/>
                </a:solidFill>
              </a:rPr>
              <a:t>physical</a:t>
            </a:r>
            <a:r>
              <a:rPr lang="fr-FR" sz="4100" dirty="0">
                <a:solidFill>
                  <a:schemeClr val="bg1"/>
                </a:solidFill>
              </a:rPr>
              <a:t> </a:t>
            </a:r>
            <a:r>
              <a:rPr lang="fr-FR" sz="4100" dirty="0" err="1">
                <a:solidFill>
                  <a:schemeClr val="bg1"/>
                </a:solidFill>
              </a:rPr>
              <a:t>environment</a:t>
            </a:r>
            <a:r>
              <a:rPr lang="fr-FR" sz="4100" dirty="0">
                <a:solidFill>
                  <a:schemeClr val="bg1"/>
                </a:solidFill>
              </a:rPr>
              <a:t>; </a:t>
            </a:r>
          </a:p>
          <a:p>
            <a:r>
              <a:rPr lang="fr-FR" sz="4100" dirty="0">
                <a:solidFill>
                  <a:schemeClr val="bg1"/>
                </a:solidFill>
              </a:rPr>
              <a:t>This </a:t>
            </a:r>
            <a:r>
              <a:rPr lang="fr-FR" sz="4100" dirty="0" err="1">
                <a:solidFill>
                  <a:schemeClr val="bg1"/>
                </a:solidFill>
              </a:rPr>
              <a:t>means</a:t>
            </a:r>
            <a:r>
              <a:rPr lang="fr-FR" sz="4100" dirty="0">
                <a:solidFill>
                  <a:schemeClr val="bg1"/>
                </a:solidFill>
              </a:rPr>
              <a:t> </a:t>
            </a:r>
            <a:r>
              <a:rPr lang="fr-FR" sz="4100" dirty="0" err="1">
                <a:solidFill>
                  <a:schemeClr val="bg1"/>
                </a:solidFill>
              </a:rPr>
              <a:t>that</a:t>
            </a:r>
            <a:r>
              <a:rPr lang="fr-FR" sz="4100" dirty="0">
                <a:solidFill>
                  <a:schemeClr val="bg1"/>
                </a:solidFill>
              </a:rPr>
              <a:t> the </a:t>
            </a:r>
            <a:r>
              <a:rPr lang="fr-FR" sz="4100" dirty="0" err="1">
                <a:solidFill>
                  <a:schemeClr val="bg1"/>
                </a:solidFill>
              </a:rPr>
              <a:t>needs</a:t>
            </a:r>
            <a:r>
              <a:rPr lang="fr-FR" sz="4100" dirty="0">
                <a:solidFill>
                  <a:schemeClr val="bg1"/>
                </a:solidFill>
              </a:rPr>
              <a:t>, </a:t>
            </a:r>
            <a:r>
              <a:rPr lang="fr-FR" sz="4100" dirty="0" err="1">
                <a:solidFill>
                  <a:schemeClr val="bg1"/>
                </a:solidFill>
              </a:rPr>
              <a:t>wishes</a:t>
            </a:r>
            <a:r>
              <a:rPr lang="fr-FR" sz="4100" dirty="0">
                <a:solidFill>
                  <a:schemeClr val="bg1"/>
                </a:solidFill>
              </a:rPr>
              <a:t> and </a:t>
            </a:r>
            <a:r>
              <a:rPr lang="fr-FR" sz="4100" dirty="0" err="1">
                <a:solidFill>
                  <a:schemeClr val="bg1"/>
                </a:solidFill>
              </a:rPr>
              <a:t>opportunities</a:t>
            </a:r>
            <a:r>
              <a:rPr lang="fr-FR" sz="4100" dirty="0">
                <a:solidFill>
                  <a:schemeClr val="bg1"/>
                </a:solidFill>
              </a:rPr>
              <a:t> </a:t>
            </a:r>
            <a:r>
              <a:rPr lang="fr-FR" sz="4100" dirty="0" err="1">
                <a:solidFill>
                  <a:schemeClr val="bg1"/>
                </a:solidFill>
              </a:rPr>
              <a:t>vary</a:t>
            </a:r>
            <a:r>
              <a:rPr lang="fr-FR" sz="4100" dirty="0">
                <a:solidFill>
                  <a:schemeClr val="bg1"/>
                </a:solidFill>
              </a:rPr>
              <a:t> </a:t>
            </a:r>
            <a:r>
              <a:rPr lang="fr-FR" sz="4100" dirty="0" err="1">
                <a:solidFill>
                  <a:schemeClr val="bg1"/>
                </a:solidFill>
              </a:rPr>
              <a:t>across</a:t>
            </a:r>
            <a:r>
              <a:rPr lang="fr-FR" sz="4100" dirty="0">
                <a:solidFill>
                  <a:schemeClr val="bg1"/>
                </a:solidFill>
              </a:rPr>
              <a:t> </a:t>
            </a:r>
            <a:r>
              <a:rPr lang="fr-FR" sz="4100" dirty="0" err="1">
                <a:solidFill>
                  <a:schemeClr val="bg1"/>
                </a:solidFill>
              </a:rPr>
              <a:t>schools</a:t>
            </a:r>
            <a:r>
              <a:rPr lang="fr-FR" sz="4100" dirty="0">
                <a:solidFill>
                  <a:schemeClr val="bg1"/>
                </a:solidFill>
              </a:rPr>
              <a:t>. It </a:t>
            </a:r>
            <a:r>
              <a:rPr lang="fr-FR" sz="4100" dirty="0" err="1">
                <a:solidFill>
                  <a:schemeClr val="bg1"/>
                </a:solidFill>
              </a:rPr>
              <a:t>also</a:t>
            </a:r>
            <a:r>
              <a:rPr lang="fr-FR" sz="4100" dirty="0">
                <a:solidFill>
                  <a:schemeClr val="bg1"/>
                </a:solidFill>
              </a:rPr>
              <a:t> </a:t>
            </a:r>
            <a:r>
              <a:rPr lang="fr-FR" sz="4100" dirty="0" err="1">
                <a:solidFill>
                  <a:schemeClr val="bg1"/>
                </a:solidFill>
              </a:rPr>
              <a:t>means</a:t>
            </a:r>
            <a:r>
              <a:rPr lang="fr-FR" sz="4100" dirty="0">
                <a:solidFill>
                  <a:schemeClr val="bg1"/>
                </a:solidFill>
              </a:rPr>
              <a:t> </a:t>
            </a:r>
            <a:r>
              <a:rPr lang="fr-FR" sz="4100" dirty="0" err="1">
                <a:solidFill>
                  <a:schemeClr val="bg1"/>
                </a:solidFill>
              </a:rPr>
              <a:t>that</a:t>
            </a:r>
            <a:r>
              <a:rPr lang="fr-FR" sz="4100" dirty="0">
                <a:solidFill>
                  <a:schemeClr val="bg1"/>
                </a:solidFill>
              </a:rPr>
              <a:t> a </a:t>
            </a:r>
            <a:r>
              <a:rPr lang="fr-FR" sz="4100" dirty="0" err="1">
                <a:solidFill>
                  <a:schemeClr val="bg1"/>
                </a:solidFill>
              </a:rPr>
              <a:t>school</a:t>
            </a:r>
            <a:r>
              <a:rPr lang="fr-FR" sz="4100" dirty="0">
                <a:solidFill>
                  <a:schemeClr val="bg1"/>
                </a:solidFill>
              </a:rPr>
              <a:t> </a:t>
            </a:r>
            <a:r>
              <a:rPr lang="fr-FR" sz="4100" dirty="0" err="1">
                <a:solidFill>
                  <a:schemeClr val="bg1"/>
                </a:solidFill>
              </a:rPr>
              <a:t>acts</a:t>
            </a:r>
            <a:r>
              <a:rPr lang="fr-FR" sz="4100" dirty="0">
                <a:solidFill>
                  <a:schemeClr val="bg1"/>
                </a:solidFill>
              </a:rPr>
              <a:t> in a unique </a:t>
            </a:r>
            <a:r>
              <a:rPr lang="fr-FR" sz="4100" dirty="0" err="1">
                <a:solidFill>
                  <a:schemeClr val="bg1"/>
                </a:solidFill>
              </a:rPr>
              <a:t>way</a:t>
            </a:r>
            <a:r>
              <a:rPr lang="fr-FR" sz="4100" dirty="0">
                <a:solidFill>
                  <a:schemeClr val="bg1"/>
                </a:solidFill>
              </a:rPr>
              <a:t> and can </a:t>
            </a:r>
            <a:r>
              <a:rPr lang="fr-FR" sz="4100" dirty="0" err="1">
                <a:solidFill>
                  <a:schemeClr val="bg1"/>
                </a:solidFill>
              </a:rPr>
              <a:t>react</a:t>
            </a:r>
            <a:r>
              <a:rPr lang="fr-FR" sz="4100" dirty="0">
                <a:solidFill>
                  <a:schemeClr val="bg1"/>
                </a:solidFill>
              </a:rPr>
              <a:t> </a:t>
            </a:r>
            <a:r>
              <a:rPr lang="fr-FR" sz="4100" dirty="0" err="1">
                <a:solidFill>
                  <a:schemeClr val="bg1"/>
                </a:solidFill>
              </a:rPr>
              <a:t>differently</a:t>
            </a:r>
            <a:r>
              <a:rPr lang="fr-FR" sz="4100" dirty="0">
                <a:solidFill>
                  <a:schemeClr val="bg1"/>
                </a:solidFill>
              </a:rPr>
              <a:t> to HP interventions.</a:t>
            </a:r>
          </a:p>
          <a:p>
            <a:r>
              <a:rPr lang="fr-FR" sz="4100" dirty="0" err="1">
                <a:solidFill>
                  <a:schemeClr val="bg1"/>
                </a:solidFill>
              </a:rPr>
              <a:t>Implementing</a:t>
            </a:r>
            <a:r>
              <a:rPr lang="fr-FR" sz="4100" dirty="0">
                <a:solidFill>
                  <a:schemeClr val="bg1"/>
                </a:solidFill>
              </a:rPr>
              <a:t> the HPS </a:t>
            </a:r>
            <a:r>
              <a:rPr lang="fr-FR" sz="4100" dirty="0" err="1">
                <a:solidFill>
                  <a:schemeClr val="bg1"/>
                </a:solidFill>
              </a:rPr>
              <a:t>approach</a:t>
            </a:r>
            <a:r>
              <a:rPr lang="fr-FR" sz="4100" dirty="0">
                <a:solidFill>
                  <a:schemeClr val="bg1"/>
                </a:solidFill>
              </a:rPr>
              <a:t> in a </a:t>
            </a:r>
            <a:r>
              <a:rPr lang="fr-FR" sz="4100" dirty="0" err="1">
                <a:solidFill>
                  <a:schemeClr val="bg1"/>
                </a:solidFill>
              </a:rPr>
              <a:t>school</a:t>
            </a:r>
            <a:r>
              <a:rPr lang="fr-FR" sz="4100" dirty="0">
                <a:solidFill>
                  <a:schemeClr val="bg1"/>
                </a:solidFill>
              </a:rPr>
              <a:t>, can </a:t>
            </a:r>
            <a:r>
              <a:rPr lang="fr-FR" sz="4100" dirty="0" err="1">
                <a:solidFill>
                  <a:schemeClr val="bg1"/>
                </a:solidFill>
              </a:rPr>
              <a:t>never</a:t>
            </a:r>
            <a:r>
              <a:rPr lang="fr-FR" sz="4100" dirty="0">
                <a:solidFill>
                  <a:schemeClr val="bg1"/>
                </a:solidFill>
              </a:rPr>
              <a:t> </a:t>
            </a:r>
            <a:r>
              <a:rPr lang="fr-FR" sz="4100" dirty="0" err="1">
                <a:solidFill>
                  <a:schemeClr val="bg1"/>
                </a:solidFill>
              </a:rPr>
              <a:t>be</a:t>
            </a:r>
            <a:r>
              <a:rPr lang="fr-FR" sz="4100" dirty="0">
                <a:solidFill>
                  <a:schemeClr val="bg1"/>
                </a:solidFill>
              </a:rPr>
              <a:t> </a:t>
            </a:r>
            <a:r>
              <a:rPr lang="fr-FR" sz="4100" dirty="0" err="1">
                <a:solidFill>
                  <a:schemeClr val="bg1"/>
                </a:solidFill>
              </a:rPr>
              <a:t>seen</a:t>
            </a:r>
            <a:r>
              <a:rPr lang="fr-FR" sz="4100" dirty="0">
                <a:solidFill>
                  <a:schemeClr val="bg1"/>
                </a:solidFill>
              </a:rPr>
              <a:t> </a:t>
            </a:r>
            <a:r>
              <a:rPr lang="fr-FR" sz="4100" dirty="0" err="1">
                <a:solidFill>
                  <a:schemeClr val="bg1"/>
                </a:solidFill>
              </a:rPr>
              <a:t>apart</a:t>
            </a:r>
            <a:r>
              <a:rPr lang="fr-FR" sz="4100" dirty="0">
                <a:solidFill>
                  <a:schemeClr val="bg1"/>
                </a:solidFill>
              </a:rPr>
              <a:t> </a:t>
            </a:r>
            <a:r>
              <a:rPr lang="fr-FR" sz="4100" dirty="0" err="1">
                <a:solidFill>
                  <a:schemeClr val="bg1"/>
                </a:solidFill>
              </a:rPr>
              <a:t>from</a:t>
            </a:r>
            <a:r>
              <a:rPr lang="fr-FR" sz="4100" dirty="0">
                <a:solidFill>
                  <a:schemeClr val="bg1"/>
                </a:solidFill>
              </a:rPr>
              <a:t> </a:t>
            </a:r>
            <a:r>
              <a:rPr lang="fr-FR" sz="4100" dirty="0" err="1">
                <a:solidFill>
                  <a:schemeClr val="bg1"/>
                </a:solidFill>
              </a:rPr>
              <a:t>its</a:t>
            </a:r>
            <a:r>
              <a:rPr lang="fr-FR" sz="4100" dirty="0">
                <a:solidFill>
                  <a:schemeClr val="bg1"/>
                </a:solidFill>
              </a:rPr>
              <a:t> </a:t>
            </a:r>
            <a:r>
              <a:rPr lang="fr-FR" sz="4100" dirty="0" err="1">
                <a:solidFill>
                  <a:schemeClr val="bg1"/>
                </a:solidFill>
              </a:rPr>
              <a:t>context</a:t>
            </a:r>
            <a:r>
              <a:rPr lang="fr-FR" sz="4100" dirty="0">
                <a:solidFill>
                  <a:schemeClr val="bg1"/>
                </a:solidFill>
              </a:rPr>
              <a:t>. In </a:t>
            </a:r>
            <a:r>
              <a:rPr lang="fr-FR" sz="4100" dirty="0" err="1">
                <a:solidFill>
                  <a:schemeClr val="bg1"/>
                </a:solidFill>
              </a:rPr>
              <a:t>each</a:t>
            </a:r>
            <a:r>
              <a:rPr lang="fr-FR" sz="4100" dirty="0">
                <a:solidFill>
                  <a:schemeClr val="bg1"/>
                </a:solidFill>
              </a:rPr>
              <a:t> </a:t>
            </a:r>
            <a:r>
              <a:rPr lang="fr-FR" sz="4100" dirty="0" err="1">
                <a:solidFill>
                  <a:schemeClr val="bg1"/>
                </a:solidFill>
              </a:rPr>
              <a:t>school</a:t>
            </a:r>
            <a:r>
              <a:rPr lang="fr-FR" sz="4100" dirty="0">
                <a:solidFill>
                  <a:schemeClr val="bg1"/>
                </a:solidFill>
              </a:rPr>
              <a:t> the HPS </a:t>
            </a:r>
            <a:r>
              <a:rPr lang="fr-FR" sz="4100" dirty="0" err="1">
                <a:solidFill>
                  <a:schemeClr val="bg1"/>
                </a:solidFill>
              </a:rPr>
              <a:t>principles</a:t>
            </a:r>
            <a:r>
              <a:rPr lang="fr-FR" sz="4100" dirty="0">
                <a:solidFill>
                  <a:schemeClr val="bg1"/>
                </a:solidFill>
              </a:rPr>
              <a:t> </a:t>
            </a:r>
            <a:r>
              <a:rPr lang="fr-FR" sz="4100" dirty="0" err="1">
                <a:solidFill>
                  <a:schemeClr val="bg1"/>
                </a:solidFill>
              </a:rPr>
              <a:t>need</a:t>
            </a:r>
            <a:r>
              <a:rPr lang="fr-FR" sz="4100" dirty="0">
                <a:solidFill>
                  <a:schemeClr val="bg1"/>
                </a:solidFill>
              </a:rPr>
              <a:t> </a:t>
            </a:r>
            <a:r>
              <a:rPr lang="fr-FR" sz="4100" dirty="0" err="1">
                <a:solidFill>
                  <a:schemeClr val="bg1"/>
                </a:solidFill>
              </a:rPr>
              <a:t>tailored</a:t>
            </a:r>
            <a:r>
              <a:rPr lang="fr-FR" sz="4100" dirty="0">
                <a:solidFill>
                  <a:schemeClr val="bg1"/>
                </a:solidFill>
              </a:rPr>
              <a:t> translation to </a:t>
            </a:r>
            <a:r>
              <a:rPr lang="fr-FR" sz="4100" dirty="0" err="1">
                <a:solidFill>
                  <a:schemeClr val="bg1"/>
                </a:solidFill>
              </a:rPr>
              <a:t>create</a:t>
            </a:r>
            <a:r>
              <a:rPr lang="fr-FR" sz="4100" dirty="0">
                <a:solidFill>
                  <a:schemeClr val="bg1"/>
                </a:solidFill>
              </a:rPr>
              <a:t> effective and </a:t>
            </a:r>
            <a:r>
              <a:rPr lang="fr-FR" sz="4100" dirty="0" err="1">
                <a:solidFill>
                  <a:schemeClr val="bg1"/>
                </a:solidFill>
              </a:rPr>
              <a:t>sustainable</a:t>
            </a:r>
            <a:r>
              <a:rPr lang="fr-FR" sz="4100" dirty="0">
                <a:solidFill>
                  <a:schemeClr val="bg1"/>
                </a:solidFill>
              </a:rPr>
              <a:t> actions </a:t>
            </a:r>
            <a:r>
              <a:rPr lang="fr-FR" sz="4100" dirty="0" err="1">
                <a:solidFill>
                  <a:schemeClr val="bg1"/>
                </a:solidFill>
              </a:rPr>
              <a:t>that</a:t>
            </a:r>
            <a:r>
              <a:rPr lang="fr-FR" sz="4100" dirty="0">
                <a:solidFill>
                  <a:schemeClr val="bg1"/>
                </a:solidFill>
              </a:rPr>
              <a:t> fit the </a:t>
            </a:r>
            <a:r>
              <a:rPr lang="fr-FR" sz="4100" dirty="0" err="1">
                <a:solidFill>
                  <a:schemeClr val="bg1"/>
                </a:solidFill>
              </a:rPr>
              <a:t>specific</a:t>
            </a:r>
            <a:r>
              <a:rPr lang="fr-FR" sz="4100" dirty="0">
                <a:solidFill>
                  <a:schemeClr val="bg1"/>
                </a:solidFill>
              </a:rPr>
              <a:t> </a:t>
            </a:r>
            <a:r>
              <a:rPr lang="fr-FR" sz="4100" dirty="0" err="1">
                <a:solidFill>
                  <a:schemeClr val="bg1"/>
                </a:solidFill>
              </a:rPr>
              <a:t>context</a:t>
            </a:r>
            <a:r>
              <a:rPr lang="fr-FR" sz="4100" dirty="0">
                <a:solidFill>
                  <a:schemeClr val="bg1"/>
                </a:solidFill>
              </a:rPr>
              <a:t>.</a:t>
            </a:r>
            <a:endParaRPr lang="en-GB" sz="4100" dirty="0">
              <a:solidFill>
                <a:schemeClr val="bg1"/>
              </a:solidFill>
            </a:endParaRPr>
          </a:p>
        </p:txBody>
      </p:sp>
      <p:sp>
        <p:nvSpPr>
          <p:cNvPr id="5" name="Flèche vers le bas 4">
            <a:extLst>
              <a:ext uri="{FF2B5EF4-FFF2-40B4-BE49-F238E27FC236}">
                <a16:creationId xmlns:a16="http://schemas.microsoft.com/office/drawing/2014/main" id="{59F0E8F8-A33E-7D3A-1D0E-A00DA4F62DD6}"/>
              </a:ext>
            </a:extLst>
          </p:cNvPr>
          <p:cNvSpPr/>
          <p:nvPr/>
        </p:nvSpPr>
        <p:spPr>
          <a:xfrm>
            <a:off x="338667" y="1998133"/>
            <a:ext cx="361244" cy="430106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ZoneTexte 5">
            <a:extLst>
              <a:ext uri="{FF2B5EF4-FFF2-40B4-BE49-F238E27FC236}">
                <a16:creationId xmlns:a16="http://schemas.microsoft.com/office/drawing/2014/main" id="{DCABFE54-AE03-5328-D597-BE480ABA14D1}"/>
              </a:ext>
            </a:extLst>
          </p:cNvPr>
          <p:cNvSpPr txBox="1"/>
          <p:nvPr/>
        </p:nvSpPr>
        <p:spPr>
          <a:xfrm>
            <a:off x="9439026" y="5969655"/>
            <a:ext cx="2053063" cy="523220"/>
          </a:xfrm>
          <a:prstGeom prst="rect">
            <a:avLst/>
          </a:prstGeom>
          <a:noFill/>
        </p:spPr>
        <p:txBody>
          <a:bodyPr wrap="none" rtlCol="0">
            <a:spAutoFit/>
          </a:bodyPr>
          <a:lstStyle/>
          <a:p>
            <a:r>
              <a:rPr lang="en-GB" sz="2800" b="1" dirty="0">
                <a:solidFill>
                  <a:srgbClr val="FFC000"/>
                </a:solidFill>
              </a:rPr>
              <a:t>The real life!</a:t>
            </a:r>
          </a:p>
        </p:txBody>
      </p:sp>
    </p:spTree>
    <p:extLst>
      <p:ext uri="{BB962C8B-B14F-4D97-AF65-F5344CB8AC3E}">
        <p14:creationId xmlns:p14="http://schemas.microsoft.com/office/powerpoint/2010/main" val="8104828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1940BB23-A8D2-8920-4256-1A52018CEE28}"/>
              </a:ext>
            </a:extLst>
          </p:cNvPr>
          <p:cNvSpPr>
            <a:spLocks noGrp="1"/>
          </p:cNvSpPr>
          <p:nvPr>
            <p:ph type="ctrTitle"/>
          </p:nvPr>
        </p:nvSpPr>
        <p:spPr/>
        <p:txBody>
          <a:bodyPr>
            <a:normAutofit fontScale="90000"/>
          </a:bodyPr>
          <a:lstStyle/>
          <a:p>
            <a:r>
              <a:rPr lang="en-GB" b="1" dirty="0">
                <a:solidFill>
                  <a:srgbClr val="FFFF00"/>
                </a:solidFill>
              </a:rPr>
              <a:t>Supporting the leaders in the change management process</a:t>
            </a:r>
            <a:br>
              <a:rPr lang="en-GB" b="1" dirty="0">
                <a:solidFill>
                  <a:srgbClr val="FFFF00"/>
                </a:solidFill>
              </a:rPr>
            </a:br>
            <a:endParaRPr lang="en-GB" b="1" dirty="0">
              <a:solidFill>
                <a:srgbClr val="FFFF00"/>
              </a:solidFill>
            </a:endParaRPr>
          </a:p>
        </p:txBody>
      </p:sp>
      <mc:AlternateContent xmlns:mc="http://schemas.openxmlformats.org/markup-compatibility/2006" xmlns:a14="http://schemas.microsoft.com/office/drawing/2010/main">
        <mc:Choice Requires="a14">
          <p:sp>
            <p:nvSpPr>
              <p:cNvPr id="3" name="Espace réservé du contenu 2">
                <a:extLst>
                  <a:ext uri="{FF2B5EF4-FFF2-40B4-BE49-F238E27FC236}">
                    <a16:creationId xmlns:a16="http://schemas.microsoft.com/office/drawing/2014/main" id="{2120FAFF-A97F-E0BD-6B68-A9DA3F05926B}"/>
                  </a:ext>
                </a:extLst>
              </p:cNvPr>
              <p:cNvSpPr>
                <a:spLocks noGrp="1"/>
              </p:cNvSpPr>
              <p:nvPr>
                <p:ph type="subTitle" idx="1"/>
              </p:nvPr>
            </p:nvSpPr>
            <p:spPr/>
            <p:txBody>
              <a:bodyPr>
                <a:normAutofit fontScale="92500" lnSpcReduction="20000"/>
              </a:bodyPr>
              <a:lstStyle/>
              <a:p>
                <a:r>
                  <a:rPr lang="en-GB" sz="4400" b="1" dirty="0">
                    <a:solidFill>
                      <a:schemeClr val="bg1"/>
                    </a:solidFill>
                  </a:rPr>
                  <a:t>Improving</a:t>
                </a:r>
                <a:r>
                  <a:rPr lang="en-GB" sz="4400" dirty="0">
                    <a:solidFill>
                      <a:schemeClr val="bg1"/>
                    </a:solidFill>
                  </a:rPr>
                  <a:t> the school policies </a:t>
                </a:r>
              </a:p>
              <a:p>
                <a:r>
                  <a:rPr lang="en-GB" sz="4400" b="1" dirty="0">
                    <a:solidFill>
                      <a:schemeClr val="bg1"/>
                    </a:solidFill>
                  </a:rPr>
                  <a:t>Enacting </a:t>
                </a:r>
                <a:r>
                  <a:rPr lang="en-GB" sz="4400" dirty="0">
                    <a:solidFill>
                      <a:schemeClr val="bg1"/>
                    </a:solidFill>
                  </a:rPr>
                  <a:t>an approach </a:t>
                </a:r>
                <a14:m>
                  <m:oMath xmlns:m="http://schemas.openxmlformats.org/officeDocument/2006/math">
                    <m:r>
                      <a:rPr lang="en-GB" sz="4400" i="1" smtClean="0">
                        <a:solidFill>
                          <a:schemeClr val="bg1"/>
                        </a:solidFill>
                        <a:latin typeface="Cambria Math" panose="02040503050406030204" pitchFamily="18" charset="0"/>
                        <a:ea typeface="Cambria Math" panose="02040503050406030204" pitchFamily="18" charset="0"/>
                      </a:rPr>
                      <m:t>≠</m:t>
                    </m:r>
                  </m:oMath>
                </a14:m>
                <a:r>
                  <a:rPr lang="en-GB" sz="4400" dirty="0">
                    <a:solidFill>
                      <a:schemeClr val="bg1"/>
                    </a:solidFill>
                  </a:rPr>
                  <a:t> </a:t>
                </a:r>
                <a:r>
                  <a:rPr lang="en-GB" sz="4400" b="1" dirty="0">
                    <a:solidFill>
                      <a:schemeClr val="bg1"/>
                    </a:solidFill>
                  </a:rPr>
                  <a:t>Implementing</a:t>
                </a:r>
                <a:r>
                  <a:rPr lang="en-GB" sz="4400" dirty="0">
                    <a:solidFill>
                      <a:schemeClr val="bg1"/>
                    </a:solidFill>
                  </a:rPr>
                  <a:t> a programme</a:t>
                </a:r>
              </a:p>
            </p:txBody>
          </p:sp>
        </mc:Choice>
        <mc:Fallback xmlns="">
          <p:sp>
            <p:nvSpPr>
              <p:cNvPr id="3" name="Espace réservé du contenu 2">
                <a:extLst>
                  <a:ext uri="{FF2B5EF4-FFF2-40B4-BE49-F238E27FC236}">
                    <a16:creationId xmlns:a16="http://schemas.microsoft.com/office/drawing/2014/main" id="{2120FAFF-A97F-E0BD-6B68-A9DA3F05926B}"/>
                  </a:ext>
                </a:extLst>
              </p:cNvPr>
              <p:cNvSpPr>
                <a:spLocks noGrp="1" noRot="1" noChangeAspect="1" noMove="1" noResize="1" noEditPoints="1" noAdjustHandles="1" noChangeArrowheads="1" noChangeShapeType="1" noTextEdit="1"/>
              </p:cNvSpPr>
              <p:nvPr>
                <p:ph type="subTitle" idx="1"/>
              </p:nvPr>
            </p:nvSpPr>
            <p:spPr>
              <a:blipFill>
                <a:blip r:embed="rId2"/>
                <a:stretch>
                  <a:fillRect l="-555" t="-15909" r="-1664" b="-10606"/>
                </a:stretch>
              </a:blipFill>
            </p:spPr>
            <p:txBody>
              <a:bodyPr/>
              <a:lstStyle/>
              <a:p>
                <a:r>
                  <a:rPr lang="en-GB">
                    <a:noFill/>
                  </a:rPr>
                  <a:t> </a:t>
                </a:r>
              </a:p>
            </p:txBody>
          </p:sp>
        </mc:Fallback>
      </mc:AlternateContent>
    </p:spTree>
    <p:extLst>
      <p:ext uri="{BB962C8B-B14F-4D97-AF65-F5344CB8AC3E}">
        <p14:creationId xmlns:p14="http://schemas.microsoft.com/office/powerpoint/2010/main" val="33750940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CEBEF23-5F64-1C41-9416-74A282CC3CD6}"/>
              </a:ext>
            </a:extLst>
          </p:cNvPr>
          <p:cNvSpPr>
            <a:spLocks noGrp="1"/>
          </p:cNvSpPr>
          <p:nvPr>
            <p:ph type="title"/>
          </p:nvPr>
        </p:nvSpPr>
        <p:spPr>
          <a:xfrm>
            <a:off x="135172" y="365125"/>
            <a:ext cx="11815638" cy="1325563"/>
          </a:xfrm>
        </p:spPr>
        <p:txBody>
          <a:bodyPr>
            <a:normAutofit/>
          </a:bodyPr>
          <a:lstStyle/>
          <a:p>
            <a:r>
              <a:rPr lang="en-GB" sz="4200" b="1" dirty="0">
                <a:solidFill>
                  <a:srgbClr val="FFFF00"/>
                </a:solidFill>
              </a:rPr>
              <a:t>Training programme for education and health leaders</a:t>
            </a:r>
          </a:p>
        </p:txBody>
      </p:sp>
      <p:sp>
        <p:nvSpPr>
          <p:cNvPr id="3" name="Espace réservé du contenu 2">
            <a:extLst>
              <a:ext uri="{FF2B5EF4-FFF2-40B4-BE49-F238E27FC236}">
                <a16:creationId xmlns:a16="http://schemas.microsoft.com/office/drawing/2014/main" id="{49587FC2-1829-0DDE-F772-FEF04309F371}"/>
              </a:ext>
            </a:extLst>
          </p:cNvPr>
          <p:cNvSpPr>
            <a:spLocks noGrp="1"/>
          </p:cNvSpPr>
          <p:nvPr>
            <p:ph idx="1"/>
          </p:nvPr>
        </p:nvSpPr>
        <p:spPr/>
        <p:txBody>
          <a:bodyPr>
            <a:normAutofit/>
          </a:bodyPr>
          <a:lstStyle/>
          <a:p>
            <a:pPr marL="0" indent="0">
              <a:buNone/>
            </a:pPr>
            <a:r>
              <a:rPr lang="en-GB" sz="3600" dirty="0">
                <a:solidFill>
                  <a:schemeClr val="bg1"/>
                </a:solidFill>
              </a:rPr>
              <a:t>Objectives</a:t>
            </a:r>
          </a:p>
          <a:p>
            <a:pPr marL="0" indent="0">
              <a:buNone/>
            </a:pPr>
            <a:r>
              <a:rPr lang="en-GB" sz="3600" dirty="0">
                <a:solidFill>
                  <a:schemeClr val="bg1"/>
                </a:solidFill>
              </a:rPr>
              <a:t>The main goal of the training programme in school health promotion is to contribute to the capacity building of education and health leaders and further professionalization of the people contribution to health promotion in order to build healthy and resilient schools.</a:t>
            </a:r>
          </a:p>
          <a:p>
            <a:endParaRPr lang="en-GB" sz="3600" dirty="0">
              <a:solidFill>
                <a:schemeClr val="bg1"/>
              </a:solidFill>
            </a:endParaRPr>
          </a:p>
        </p:txBody>
      </p:sp>
    </p:spTree>
    <p:extLst>
      <p:ext uri="{BB962C8B-B14F-4D97-AF65-F5344CB8AC3E}">
        <p14:creationId xmlns:p14="http://schemas.microsoft.com/office/powerpoint/2010/main" val="37600702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1484B62-A193-657C-337B-C98FA561720A}"/>
              </a:ext>
            </a:extLst>
          </p:cNvPr>
          <p:cNvSpPr>
            <a:spLocks noGrp="1"/>
          </p:cNvSpPr>
          <p:nvPr>
            <p:ph type="title"/>
          </p:nvPr>
        </p:nvSpPr>
        <p:spPr>
          <a:xfrm>
            <a:off x="316089" y="214715"/>
            <a:ext cx="11875911" cy="1325563"/>
          </a:xfrm>
        </p:spPr>
        <p:txBody>
          <a:bodyPr/>
          <a:lstStyle/>
          <a:p>
            <a:pPr algn="ctr"/>
            <a:r>
              <a:rPr lang="en-GB" b="1" dirty="0">
                <a:solidFill>
                  <a:srgbClr val="FFFF00"/>
                </a:solidFill>
              </a:rPr>
              <a:t>Five key questions for education and health leaders</a:t>
            </a:r>
            <a:endParaRPr lang="en-GB" b="1" u="sng" dirty="0">
              <a:solidFill>
                <a:srgbClr val="FFFF00"/>
              </a:solidFill>
            </a:endParaRPr>
          </a:p>
        </p:txBody>
      </p:sp>
      <p:pic>
        <p:nvPicPr>
          <p:cNvPr id="8" name="Image 7">
            <a:extLst>
              <a:ext uri="{FF2B5EF4-FFF2-40B4-BE49-F238E27FC236}">
                <a16:creationId xmlns:a16="http://schemas.microsoft.com/office/drawing/2014/main" id="{93961D98-163A-1C0E-4A5E-153BDCBF0C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9176" y="1992773"/>
            <a:ext cx="10515600" cy="728804"/>
          </a:xfrm>
          <a:prstGeom prst="rect">
            <a:avLst/>
          </a:prstGeom>
        </p:spPr>
      </p:pic>
      <p:pic>
        <p:nvPicPr>
          <p:cNvPr id="9" name="Espace réservé du contenu 4">
            <a:extLst>
              <a:ext uri="{FF2B5EF4-FFF2-40B4-BE49-F238E27FC236}">
                <a16:creationId xmlns:a16="http://schemas.microsoft.com/office/drawing/2014/main" id="{502F115F-3FB3-2E36-68B0-746F3329C2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176" y="2986116"/>
            <a:ext cx="10515600" cy="677417"/>
          </a:xfrm>
          <a:prstGeom prst="rect">
            <a:avLst/>
          </a:prstGeom>
        </p:spPr>
      </p:pic>
      <p:pic>
        <p:nvPicPr>
          <p:cNvPr id="10" name="Image 9">
            <a:extLst>
              <a:ext uri="{FF2B5EF4-FFF2-40B4-BE49-F238E27FC236}">
                <a16:creationId xmlns:a16="http://schemas.microsoft.com/office/drawing/2014/main" id="{8BE616B8-F5EA-4946-4FEB-D68BF41435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9176" y="3928072"/>
            <a:ext cx="10515600" cy="547907"/>
          </a:xfrm>
          <a:prstGeom prst="rect">
            <a:avLst/>
          </a:prstGeom>
        </p:spPr>
      </p:pic>
      <p:pic>
        <p:nvPicPr>
          <p:cNvPr id="11" name="Image 10">
            <a:extLst>
              <a:ext uri="{FF2B5EF4-FFF2-40B4-BE49-F238E27FC236}">
                <a16:creationId xmlns:a16="http://schemas.microsoft.com/office/drawing/2014/main" id="{5E889868-7C63-5D6B-B21E-A3450A3220C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9177" y="4740518"/>
            <a:ext cx="10515599" cy="577204"/>
          </a:xfrm>
          <a:prstGeom prst="rect">
            <a:avLst/>
          </a:prstGeom>
        </p:spPr>
      </p:pic>
      <p:pic>
        <p:nvPicPr>
          <p:cNvPr id="12" name="Image 11">
            <a:extLst>
              <a:ext uri="{FF2B5EF4-FFF2-40B4-BE49-F238E27FC236}">
                <a16:creationId xmlns:a16="http://schemas.microsoft.com/office/drawing/2014/main" id="{5EA532CD-4B61-2072-1DF4-D305D62EA1F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9177" y="5582261"/>
            <a:ext cx="10515599" cy="547907"/>
          </a:xfrm>
          <a:prstGeom prst="rect">
            <a:avLst/>
          </a:prstGeom>
        </p:spPr>
      </p:pic>
    </p:spTree>
    <p:extLst>
      <p:ext uri="{BB962C8B-B14F-4D97-AF65-F5344CB8AC3E}">
        <p14:creationId xmlns:p14="http://schemas.microsoft.com/office/powerpoint/2010/main" val="28645935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20588FDD-F060-6995-E095-F2307DD47A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111" y="1507989"/>
            <a:ext cx="10950222" cy="758926"/>
          </a:xfrm>
          <a:prstGeom prst="rect">
            <a:avLst/>
          </a:prstGeom>
        </p:spPr>
      </p:pic>
      <p:sp>
        <p:nvSpPr>
          <p:cNvPr id="4" name="Espace réservé du contenu 3">
            <a:extLst>
              <a:ext uri="{FF2B5EF4-FFF2-40B4-BE49-F238E27FC236}">
                <a16:creationId xmlns:a16="http://schemas.microsoft.com/office/drawing/2014/main" id="{0FFF403B-4861-693E-FD02-7CC764CC7C09}"/>
              </a:ext>
            </a:extLst>
          </p:cNvPr>
          <p:cNvSpPr>
            <a:spLocks noGrp="1"/>
          </p:cNvSpPr>
          <p:nvPr>
            <p:ph idx="1"/>
          </p:nvPr>
        </p:nvSpPr>
        <p:spPr>
          <a:xfrm>
            <a:off x="395111" y="2556521"/>
            <a:ext cx="11094156" cy="4351338"/>
          </a:xfrm>
        </p:spPr>
        <p:txBody>
          <a:bodyPr>
            <a:normAutofit fontScale="92500" lnSpcReduction="10000"/>
          </a:bodyPr>
          <a:lstStyle/>
          <a:p>
            <a:r>
              <a:rPr lang="fr-FR" dirty="0">
                <a:solidFill>
                  <a:schemeClr val="bg1"/>
                </a:solidFill>
              </a:rPr>
              <a:t>Top-down process in </a:t>
            </a:r>
            <a:r>
              <a:rPr lang="fr-FR" dirty="0" err="1">
                <a:solidFill>
                  <a:schemeClr val="bg1"/>
                </a:solidFill>
              </a:rPr>
              <a:t>which</a:t>
            </a:r>
            <a:r>
              <a:rPr lang="fr-FR" dirty="0">
                <a:solidFill>
                  <a:schemeClr val="bg1"/>
                </a:solidFill>
              </a:rPr>
              <a:t> an intervention package </a:t>
            </a:r>
            <a:r>
              <a:rPr lang="fr-FR" dirty="0" err="1">
                <a:solidFill>
                  <a:schemeClr val="bg1"/>
                </a:solidFill>
              </a:rPr>
              <a:t>is</a:t>
            </a:r>
            <a:r>
              <a:rPr lang="fr-FR" dirty="0">
                <a:solidFill>
                  <a:schemeClr val="bg1"/>
                </a:solidFill>
              </a:rPr>
              <a:t> </a:t>
            </a:r>
            <a:r>
              <a:rPr lang="fr-FR" dirty="0" err="1">
                <a:solidFill>
                  <a:schemeClr val="bg1"/>
                </a:solidFill>
              </a:rPr>
              <a:t>mainly</a:t>
            </a:r>
            <a:r>
              <a:rPr lang="fr-FR" dirty="0">
                <a:solidFill>
                  <a:schemeClr val="bg1"/>
                </a:solidFill>
              </a:rPr>
              <a:t> </a:t>
            </a:r>
            <a:r>
              <a:rPr lang="fr-FR" dirty="0" err="1">
                <a:solidFill>
                  <a:schemeClr val="bg1"/>
                </a:solidFill>
              </a:rPr>
              <a:t>developed</a:t>
            </a:r>
            <a:r>
              <a:rPr lang="fr-FR" dirty="0">
                <a:solidFill>
                  <a:schemeClr val="bg1"/>
                </a:solidFill>
              </a:rPr>
              <a:t>, </a:t>
            </a:r>
            <a:r>
              <a:rPr lang="fr-FR" dirty="0" err="1">
                <a:solidFill>
                  <a:schemeClr val="bg1"/>
                </a:solidFill>
              </a:rPr>
              <a:t>implemented</a:t>
            </a:r>
            <a:r>
              <a:rPr lang="fr-FR" dirty="0">
                <a:solidFill>
                  <a:schemeClr val="bg1"/>
                </a:solidFill>
              </a:rPr>
              <a:t> </a:t>
            </a:r>
            <a:r>
              <a:rPr lang="fr-FR" dirty="0" err="1">
                <a:solidFill>
                  <a:schemeClr val="bg1"/>
                </a:solidFill>
              </a:rPr>
              <a:t>with</a:t>
            </a:r>
            <a:r>
              <a:rPr lang="fr-FR" dirty="0">
                <a:solidFill>
                  <a:schemeClr val="bg1"/>
                </a:solidFill>
              </a:rPr>
              <a:t> high </a:t>
            </a:r>
            <a:r>
              <a:rPr lang="fr-FR" dirty="0" err="1">
                <a:solidFill>
                  <a:schemeClr val="bg1"/>
                </a:solidFill>
              </a:rPr>
              <a:t>fidelity</a:t>
            </a:r>
            <a:r>
              <a:rPr lang="fr-FR" dirty="0">
                <a:solidFill>
                  <a:schemeClr val="bg1"/>
                </a:solidFill>
              </a:rPr>
              <a:t> and </a:t>
            </a:r>
            <a:r>
              <a:rPr lang="fr-FR" dirty="0" err="1">
                <a:solidFill>
                  <a:schemeClr val="bg1"/>
                </a:solidFill>
              </a:rPr>
              <a:t>evaluated</a:t>
            </a:r>
            <a:r>
              <a:rPr lang="fr-FR" dirty="0">
                <a:solidFill>
                  <a:schemeClr val="bg1"/>
                </a:solidFill>
              </a:rPr>
              <a:t> by people </a:t>
            </a:r>
            <a:r>
              <a:rPr lang="fr-FR" dirty="0" err="1">
                <a:solidFill>
                  <a:schemeClr val="bg1"/>
                </a:solidFill>
              </a:rPr>
              <a:t>from</a:t>
            </a:r>
            <a:r>
              <a:rPr lang="fr-FR" dirty="0">
                <a:solidFill>
                  <a:schemeClr val="bg1"/>
                </a:solidFill>
              </a:rPr>
              <a:t> </a:t>
            </a:r>
            <a:r>
              <a:rPr lang="fr-FR" dirty="0" err="1">
                <a:solidFill>
                  <a:schemeClr val="bg1"/>
                </a:solidFill>
              </a:rPr>
              <a:t>outside</a:t>
            </a:r>
            <a:r>
              <a:rPr lang="fr-FR" dirty="0">
                <a:solidFill>
                  <a:schemeClr val="bg1"/>
                </a:solidFill>
              </a:rPr>
              <a:t> the </a:t>
            </a:r>
            <a:r>
              <a:rPr lang="fr-FR" dirty="0" err="1">
                <a:solidFill>
                  <a:schemeClr val="bg1"/>
                </a:solidFill>
              </a:rPr>
              <a:t>school</a:t>
            </a:r>
            <a:r>
              <a:rPr lang="fr-FR" dirty="0">
                <a:solidFill>
                  <a:schemeClr val="bg1"/>
                </a:solidFill>
              </a:rPr>
              <a:t>, </a:t>
            </a:r>
            <a:r>
              <a:rPr lang="fr-FR" dirty="0" err="1">
                <a:solidFill>
                  <a:schemeClr val="bg1"/>
                </a:solidFill>
              </a:rPr>
              <a:t>such</a:t>
            </a:r>
            <a:r>
              <a:rPr lang="fr-FR" dirty="0">
                <a:solidFill>
                  <a:schemeClr val="bg1"/>
                </a:solidFill>
              </a:rPr>
              <a:t> as </a:t>
            </a:r>
            <a:r>
              <a:rPr lang="fr-FR" dirty="0" err="1">
                <a:solidFill>
                  <a:schemeClr val="bg1"/>
                </a:solidFill>
              </a:rPr>
              <a:t>health</a:t>
            </a:r>
            <a:r>
              <a:rPr lang="fr-FR" dirty="0">
                <a:solidFill>
                  <a:schemeClr val="bg1"/>
                </a:solidFill>
              </a:rPr>
              <a:t> </a:t>
            </a:r>
            <a:r>
              <a:rPr lang="fr-FR" dirty="0" err="1">
                <a:solidFill>
                  <a:schemeClr val="bg1"/>
                </a:solidFill>
              </a:rPr>
              <a:t>professionals</a:t>
            </a:r>
            <a:r>
              <a:rPr lang="fr-FR" dirty="0">
                <a:solidFill>
                  <a:schemeClr val="bg1"/>
                </a:solidFill>
              </a:rPr>
              <a:t>. This top-down process can </a:t>
            </a:r>
            <a:r>
              <a:rPr lang="fr-FR" dirty="0" err="1">
                <a:solidFill>
                  <a:schemeClr val="bg1"/>
                </a:solidFill>
              </a:rPr>
              <a:t>be</a:t>
            </a:r>
            <a:r>
              <a:rPr lang="fr-FR" dirty="0">
                <a:solidFill>
                  <a:schemeClr val="bg1"/>
                </a:solidFill>
              </a:rPr>
              <a:t> </a:t>
            </a:r>
            <a:r>
              <a:rPr lang="fr-FR" dirty="0" err="1">
                <a:solidFill>
                  <a:schemeClr val="bg1"/>
                </a:solidFill>
              </a:rPr>
              <a:t>characterized</a:t>
            </a:r>
            <a:r>
              <a:rPr lang="fr-FR" dirty="0">
                <a:solidFill>
                  <a:schemeClr val="bg1"/>
                </a:solidFill>
              </a:rPr>
              <a:t> by the optimal use of expert </a:t>
            </a:r>
            <a:r>
              <a:rPr lang="fr-FR" dirty="0" err="1">
                <a:solidFill>
                  <a:schemeClr val="bg1"/>
                </a:solidFill>
              </a:rPr>
              <a:t>knowledge</a:t>
            </a:r>
            <a:r>
              <a:rPr lang="fr-FR" dirty="0">
                <a:solidFill>
                  <a:schemeClr val="bg1"/>
                </a:solidFill>
              </a:rPr>
              <a:t>, </a:t>
            </a:r>
            <a:r>
              <a:rPr lang="fr-FR" dirty="0" err="1">
                <a:solidFill>
                  <a:schemeClr val="bg1"/>
                </a:solidFill>
              </a:rPr>
              <a:t>skills</a:t>
            </a:r>
            <a:r>
              <a:rPr lang="fr-FR" dirty="0">
                <a:solidFill>
                  <a:schemeClr val="bg1"/>
                </a:solidFill>
              </a:rPr>
              <a:t>, and </a:t>
            </a:r>
            <a:r>
              <a:rPr lang="fr-FR" dirty="0" err="1">
                <a:solidFill>
                  <a:schemeClr val="bg1"/>
                </a:solidFill>
              </a:rPr>
              <a:t>experiences</a:t>
            </a:r>
            <a:r>
              <a:rPr lang="fr-FR" dirty="0">
                <a:solidFill>
                  <a:schemeClr val="bg1"/>
                </a:solidFill>
              </a:rPr>
              <a:t>, and can lead to more </a:t>
            </a:r>
            <a:r>
              <a:rPr lang="fr-FR" dirty="0" err="1">
                <a:solidFill>
                  <a:schemeClr val="bg1"/>
                </a:solidFill>
              </a:rPr>
              <a:t>evidence-based</a:t>
            </a:r>
            <a:r>
              <a:rPr lang="fr-FR" dirty="0">
                <a:solidFill>
                  <a:schemeClr val="bg1"/>
                </a:solidFill>
              </a:rPr>
              <a:t> HP interventions. </a:t>
            </a:r>
          </a:p>
          <a:p>
            <a:r>
              <a:rPr lang="fr-FR" dirty="0">
                <a:solidFill>
                  <a:schemeClr val="bg1"/>
                </a:solidFill>
              </a:rPr>
              <a:t>Bottom-up </a:t>
            </a:r>
            <a:r>
              <a:rPr lang="fr-FR" dirty="0" err="1">
                <a:solidFill>
                  <a:schemeClr val="bg1"/>
                </a:solidFill>
              </a:rPr>
              <a:t>decision</a:t>
            </a:r>
            <a:r>
              <a:rPr lang="fr-FR" dirty="0">
                <a:solidFill>
                  <a:schemeClr val="bg1"/>
                </a:solidFill>
              </a:rPr>
              <a:t> </a:t>
            </a:r>
            <a:r>
              <a:rPr lang="fr-FR" dirty="0" err="1">
                <a:solidFill>
                  <a:schemeClr val="bg1"/>
                </a:solidFill>
              </a:rPr>
              <a:t>making</a:t>
            </a:r>
            <a:r>
              <a:rPr lang="fr-FR" dirty="0">
                <a:solidFill>
                  <a:schemeClr val="bg1"/>
                </a:solidFill>
              </a:rPr>
              <a:t> and </a:t>
            </a:r>
            <a:r>
              <a:rPr lang="fr-FR" dirty="0" err="1">
                <a:solidFill>
                  <a:schemeClr val="bg1"/>
                </a:solidFill>
              </a:rPr>
              <a:t>implementation</a:t>
            </a:r>
            <a:r>
              <a:rPr lang="fr-FR" dirty="0">
                <a:solidFill>
                  <a:schemeClr val="bg1"/>
                </a:solidFill>
              </a:rPr>
              <a:t> of the HPS </a:t>
            </a:r>
            <a:r>
              <a:rPr lang="fr-FR" dirty="0" err="1">
                <a:solidFill>
                  <a:schemeClr val="bg1"/>
                </a:solidFill>
              </a:rPr>
              <a:t>approach</a:t>
            </a:r>
            <a:r>
              <a:rPr lang="fr-FR" dirty="0">
                <a:solidFill>
                  <a:schemeClr val="bg1"/>
                </a:solidFill>
              </a:rPr>
              <a:t>. This </a:t>
            </a:r>
            <a:r>
              <a:rPr lang="fr-FR" dirty="0" err="1">
                <a:solidFill>
                  <a:schemeClr val="bg1"/>
                </a:solidFill>
              </a:rPr>
              <a:t>means</a:t>
            </a:r>
            <a:r>
              <a:rPr lang="fr-FR" dirty="0">
                <a:solidFill>
                  <a:schemeClr val="bg1"/>
                </a:solidFill>
              </a:rPr>
              <a:t> </a:t>
            </a:r>
            <a:r>
              <a:rPr lang="fr-FR" dirty="0" err="1">
                <a:solidFill>
                  <a:schemeClr val="bg1"/>
                </a:solidFill>
              </a:rPr>
              <a:t>that</a:t>
            </a:r>
            <a:r>
              <a:rPr lang="fr-FR" dirty="0">
                <a:solidFill>
                  <a:schemeClr val="bg1"/>
                </a:solidFill>
              </a:rPr>
              <a:t> </a:t>
            </a:r>
            <a:r>
              <a:rPr lang="fr-FR" dirty="0" err="1">
                <a:solidFill>
                  <a:schemeClr val="bg1"/>
                </a:solidFill>
              </a:rPr>
              <a:t>school</a:t>
            </a:r>
            <a:r>
              <a:rPr lang="fr-FR" dirty="0">
                <a:solidFill>
                  <a:schemeClr val="bg1"/>
                </a:solidFill>
              </a:rPr>
              <a:t> staff, </a:t>
            </a:r>
            <a:r>
              <a:rPr lang="fr-FR" dirty="0" err="1">
                <a:solidFill>
                  <a:schemeClr val="bg1"/>
                </a:solidFill>
              </a:rPr>
              <a:t>children</a:t>
            </a:r>
            <a:r>
              <a:rPr lang="fr-FR" dirty="0">
                <a:solidFill>
                  <a:schemeClr val="bg1"/>
                </a:solidFill>
              </a:rPr>
              <a:t>, and parents are </a:t>
            </a:r>
            <a:r>
              <a:rPr lang="fr-FR" dirty="0" err="1">
                <a:solidFill>
                  <a:schemeClr val="bg1"/>
                </a:solidFill>
              </a:rPr>
              <a:t>fully</a:t>
            </a:r>
            <a:r>
              <a:rPr lang="fr-FR" dirty="0">
                <a:solidFill>
                  <a:schemeClr val="bg1"/>
                </a:solidFill>
              </a:rPr>
              <a:t> </a:t>
            </a:r>
            <a:r>
              <a:rPr lang="fr-FR" dirty="0" err="1">
                <a:solidFill>
                  <a:schemeClr val="bg1"/>
                </a:solidFill>
              </a:rPr>
              <a:t>involved</a:t>
            </a:r>
            <a:r>
              <a:rPr lang="fr-FR" dirty="0">
                <a:solidFill>
                  <a:schemeClr val="bg1"/>
                </a:solidFill>
              </a:rPr>
              <a:t> in the </a:t>
            </a:r>
            <a:r>
              <a:rPr lang="fr-FR" dirty="0" err="1">
                <a:solidFill>
                  <a:schemeClr val="bg1"/>
                </a:solidFill>
              </a:rPr>
              <a:t>development</a:t>
            </a:r>
            <a:r>
              <a:rPr lang="fr-FR" dirty="0">
                <a:solidFill>
                  <a:schemeClr val="bg1"/>
                </a:solidFill>
              </a:rPr>
              <a:t>, </a:t>
            </a:r>
            <a:r>
              <a:rPr lang="fr-FR" dirty="0" err="1">
                <a:solidFill>
                  <a:schemeClr val="bg1"/>
                </a:solidFill>
              </a:rPr>
              <a:t>implementation</a:t>
            </a:r>
            <a:r>
              <a:rPr lang="fr-FR" dirty="0">
                <a:solidFill>
                  <a:schemeClr val="bg1"/>
                </a:solidFill>
              </a:rPr>
              <a:t> and </a:t>
            </a:r>
            <a:r>
              <a:rPr lang="fr-FR" dirty="0" err="1">
                <a:solidFill>
                  <a:schemeClr val="bg1"/>
                </a:solidFill>
              </a:rPr>
              <a:t>evaluation</a:t>
            </a:r>
            <a:r>
              <a:rPr lang="fr-FR" dirty="0">
                <a:solidFill>
                  <a:schemeClr val="bg1"/>
                </a:solidFill>
              </a:rPr>
              <a:t> of the HPS </a:t>
            </a:r>
            <a:r>
              <a:rPr lang="fr-FR" dirty="0" err="1">
                <a:solidFill>
                  <a:schemeClr val="bg1"/>
                </a:solidFill>
              </a:rPr>
              <a:t>approach</a:t>
            </a:r>
            <a:r>
              <a:rPr lang="fr-FR" dirty="0">
                <a:solidFill>
                  <a:schemeClr val="bg1"/>
                </a:solidFill>
              </a:rPr>
              <a:t>. The </a:t>
            </a:r>
            <a:r>
              <a:rPr lang="fr-FR" dirty="0" err="1">
                <a:solidFill>
                  <a:schemeClr val="bg1"/>
                </a:solidFill>
              </a:rPr>
              <a:t>bottom</a:t>
            </a:r>
            <a:r>
              <a:rPr lang="fr-FR" dirty="0">
                <a:solidFill>
                  <a:schemeClr val="bg1"/>
                </a:solidFill>
              </a:rPr>
              <a:t>-up process can </a:t>
            </a:r>
            <a:r>
              <a:rPr lang="fr-FR" dirty="0" err="1">
                <a:solidFill>
                  <a:schemeClr val="bg1"/>
                </a:solidFill>
              </a:rPr>
              <a:t>be</a:t>
            </a:r>
            <a:r>
              <a:rPr lang="fr-FR" dirty="0">
                <a:solidFill>
                  <a:schemeClr val="bg1"/>
                </a:solidFill>
              </a:rPr>
              <a:t> </a:t>
            </a:r>
            <a:r>
              <a:rPr lang="fr-FR" dirty="0" err="1">
                <a:solidFill>
                  <a:schemeClr val="bg1"/>
                </a:solidFill>
              </a:rPr>
              <a:t>characterized</a:t>
            </a:r>
            <a:r>
              <a:rPr lang="fr-FR" dirty="0">
                <a:solidFill>
                  <a:schemeClr val="bg1"/>
                </a:solidFill>
              </a:rPr>
              <a:t> by </a:t>
            </a:r>
            <a:r>
              <a:rPr lang="fr-FR" dirty="0" err="1">
                <a:solidFill>
                  <a:schemeClr val="bg1"/>
                </a:solidFill>
              </a:rPr>
              <a:t>creating</a:t>
            </a:r>
            <a:r>
              <a:rPr lang="fr-FR" dirty="0">
                <a:solidFill>
                  <a:schemeClr val="bg1"/>
                </a:solidFill>
              </a:rPr>
              <a:t> more </a:t>
            </a:r>
            <a:r>
              <a:rPr lang="fr-FR" dirty="0" err="1">
                <a:solidFill>
                  <a:schemeClr val="bg1"/>
                </a:solidFill>
              </a:rPr>
              <a:t>ownership</a:t>
            </a:r>
            <a:r>
              <a:rPr lang="fr-FR" dirty="0">
                <a:solidFill>
                  <a:schemeClr val="bg1"/>
                </a:solidFill>
              </a:rPr>
              <a:t>, </a:t>
            </a:r>
            <a:r>
              <a:rPr lang="fr-FR" dirty="0" err="1">
                <a:solidFill>
                  <a:schemeClr val="bg1"/>
                </a:solidFill>
              </a:rPr>
              <a:t>empowerment</a:t>
            </a:r>
            <a:r>
              <a:rPr lang="fr-FR" dirty="0">
                <a:solidFill>
                  <a:schemeClr val="bg1"/>
                </a:solidFill>
              </a:rPr>
              <a:t>, and engagement of the people in the </a:t>
            </a:r>
            <a:r>
              <a:rPr lang="fr-FR" dirty="0" err="1">
                <a:solidFill>
                  <a:schemeClr val="bg1"/>
                </a:solidFill>
              </a:rPr>
              <a:t>school</a:t>
            </a:r>
            <a:r>
              <a:rPr lang="fr-FR" dirty="0">
                <a:solidFill>
                  <a:schemeClr val="bg1"/>
                </a:solidFill>
              </a:rPr>
              <a:t>, and can lead to HP interventions </a:t>
            </a:r>
            <a:r>
              <a:rPr lang="fr-FR" dirty="0" err="1">
                <a:solidFill>
                  <a:schemeClr val="bg1"/>
                </a:solidFill>
              </a:rPr>
              <a:t>that</a:t>
            </a:r>
            <a:r>
              <a:rPr lang="fr-FR" dirty="0">
                <a:solidFill>
                  <a:schemeClr val="bg1"/>
                </a:solidFill>
              </a:rPr>
              <a:t> are </a:t>
            </a:r>
            <a:r>
              <a:rPr lang="fr-FR" dirty="0" err="1">
                <a:solidFill>
                  <a:schemeClr val="bg1"/>
                </a:solidFill>
              </a:rPr>
              <a:t>better</a:t>
            </a:r>
            <a:r>
              <a:rPr lang="fr-FR" dirty="0">
                <a:solidFill>
                  <a:schemeClr val="bg1"/>
                </a:solidFill>
              </a:rPr>
              <a:t> </a:t>
            </a:r>
            <a:r>
              <a:rPr lang="fr-FR" dirty="0" err="1">
                <a:solidFill>
                  <a:schemeClr val="bg1"/>
                </a:solidFill>
              </a:rPr>
              <a:t>adapted</a:t>
            </a:r>
            <a:r>
              <a:rPr lang="fr-FR" dirty="0">
                <a:solidFill>
                  <a:schemeClr val="bg1"/>
                </a:solidFill>
              </a:rPr>
              <a:t> to the </a:t>
            </a:r>
            <a:r>
              <a:rPr lang="fr-FR" dirty="0" err="1">
                <a:solidFill>
                  <a:schemeClr val="bg1"/>
                </a:solidFill>
              </a:rPr>
              <a:t>context</a:t>
            </a:r>
            <a:r>
              <a:rPr lang="fr-FR" dirty="0">
                <a:solidFill>
                  <a:schemeClr val="bg1"/>
                </a:solidFill>
              </a:rPr>
              <a:t> and are more </a:t>
            </a:r>
            <a:r>
              <a:rPr lang="fr-FR" dirty="0" err="1">
                <a:solidFill>
                  <a:schemeClr val="bg1"/>
                </a:solidFill>
              </a:rPr>
              <a:t>sustainably</a:t>
            </a:r>
            <a:r>
              <a:rPr lang="fr-FR" dirty="0">
                <a:solidFill>
                  <a:schemeClr val="bg1"/>
                </a:solidFill>
              </a:rPr>
              <a:t> </a:t>
            </a:r>
            <a:r>
              <a:rPr lang="fr-FR" dirty="0" err="1">
                <a:solidFill>
                  <a:schemeClr val="bg1"/>
                </a:solidFill>
              </a:rPr>
              <a:t>implemented</a:t>
            </a:r>
            <a:r>
              <a:rPr lang="fr-FR" dirty="0">
                <a:solidFill>
                  <a:schemeClr val="bg1"/>
                </a:solidFill>
              </a:rPr>
              <a:t>.</a:t>
            </a:r>
            <a:endParaRPr lang="en-GB" dirty="0">
              <a:solidFill>
                <a:schemeClr val="bg1"/>
              </a:solidFill>
            </a:endParaRPr>
          </a:p>
        </p:txBody>
      </p:sp>
      <p:sp>
        <p:nvSpPr>
          <p:cNvPr id="6" name="ZoneTexte 5">
            <a:extLst>
              <a:ext uri="{FF2B5EF4-FFF2-40B4-BE49-F238E27FC236}">
                <a16:creationId xmlns:a16="http://schemas.microsoft.com/office/drawing/2014/main" id="{D1FDDCB0-090F-6AE1-93E8-DAD507E702C3}"/>
              </a:ext>
            </a:extLst>
          </p:cNvPr>
          <p:cNvSpPr txBox="1"/>
          <p:nvPr/>
        </p:nvSpPr>
        <p:spPr>
          <a:xfrm>
            <a:off x="215680" y="0"/>
            <a:ext cx="11760640" cy="1446550"/>
          </a:xfrm>
          <a:prstGeom prst="rect">
            <a:avLst/>
          </a:prstGeom>
          <a:noFill/>
        </p:spPr>
        <p:txBody>
          <a:bodyPr wrap="square" rtlCol="0">
            <a:spAutoFit/>
          </a:bodyPr>
          <a:lstStyle/>
          <a:p>
            <a:r>
              <a:rPr lang="fr-FR" sz="4400" b="1" dirty="0">
                <a:solidFill>
                  <a:srgbClr val="FFFF00"/>
                </a:solidFill>
                <a:latin typeface="+mj-lt"/>
                <a:ea typeface="+mj-ea"/>
                <a:cs typeface="+mj-cs"/>
              </a:rPr>
              <a:t>The </a:t>
            </a:r>
            <a:r>
              <a:rPr lang="fr-FR" sz="4400" b="1" dirty="0" err="1">
                <a:solidFill>
                  <a:srgbClr val="FFFF00"/>
                </a:solidFill>
                <a:latin typeface="+mj-lt"/>
                <a:ea typeface="+mj-ea"/>
                <a:cs typeface="+mj-cs"/>
              </a:rPr>
              <a:t>involvement</a:t>
            </a:r>
            <a:r>
              <a:rPr lang="fr-FR" sz="4400" b="1" dirty="0">
                <a:solidFill>
                  <a:srgbClr val="FFFF00"/>
                </a:solidFill>
                <a:latin typeface="+mj-lt"/>
                <a:ea typeface="+mj-ea"/>
                <a:cs typeface="+mj-cs"/>
              </a:rPr>
              <a:t> of stakeholders in the </a:t>
            </a:r>
            <a:r>
              <a:rPr lang="fr-FR" sz="4400" b="1" dirty="0" err="1">
                <a:solidFill>
                  <a:srgbClr val="FFFF00"/>
                </a:solidFill>
                <a:latin typeface="+mj-lt"/>
                <a:ea typeface="+mj-ea"/>
                <a:cs typeface="+mj-cs"/>
              </a:rPr>
              <a:t>decision-making</a:t>
            </a:r>
            <a:r>
              <a:rPr lang="fr-FR" sz="4400" b="1" dirty="0">
                <a:solidFill>
                  <a:srgbClr val="FFFF00"/>
                </a:solidFill>
                <a:latin typeface="+mj-lt"/>
                <a:ea typeface="+mj-ea"/>
                <a:cs typeface="+mj-cs"/>
              </a:rPr>
              <a:t> and </a:t>
            </a:r>
            <a:r>
              <a:rPr lang="fr-FR" sz="4400" b="1" dirty="0" err="1">
                <a:solidFill>
                  <a:srgbClr val="FFFF00"/>
                </a:solidFill>
                <a:latin typeface="+mj-lt"/>
                <a:ea typeface="+mj-ea"/>
                <a:cs typeface="+mj-cs"/>
              </a:rPr>
              <a:t>implementation</a:t>
            </a:r>
            <a:r>
              <a:rPr lang="fr-FR" sz="4400" b="1" dirty="0">
                <a:solidFill>
                  <a:srgbClr val="FFFF00"/>
                </a:solidFill>
                <a:latin typeface="+mj-lt"/>
                <a:ea typeface="+mj-ea"/>
                <a:cs typeface="+mj-cs"/>
              </a:rPr>
              <a:t> of the HPS </a:t>
            </a:r>
            <a:r>
              <a:rPr lang="fr-FR" sz="4400" b="1" dirty="0" err="1">
                <a:solidFill>
                  <a:srgbClr val="FFFF00"/>
                </a:solidFill>
                <a:latin typeface="+mj-lt"/>
                <a:ea typeface="+mj-ea"/>
                <a:cs typeface="+mj-cs"/>
              </a:rPr>
              <a:t>approach</a:t>
            </a:r>
            <a:endParaRPr lang="en-GB" sz="4400" b="1" dirty="0">
              <a:solidFill>
                <a:srgbClr val="FFFF00"/>
              </a:solidFill>
              <a:latin typeface="+mj-lt"/>
              <a:ea typeface="+mj-ea"/>
              <a:cs typeface="+mj-cs"/>
            </a:endParaRPr>
          </a:p>
        </p:txBody>
      </p:sp>
    </p:spTree>
    <p:extLst>
      <p:ext uri="{BB962C8B-B14F-4D97-AF65-F5344CB8AC3E}">
        <p14:creationId xmlns:p14="http://schemas.microsoft.com/office/powerpoint/2010/main" val="32217623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DCC1E72-386F-91E4-6284-4D3FE14616E8}"/>
              </a:ext>
            </a:extLst>
          </p:cNvPr>
          <p:cNvSpPr>
            <a:spLocks noGrp="1"/>
          </p:cNvSpPr>
          <p:nvPr>
            <p:ph type="title"/>
          </p:nvPr>
        </p:nvSpPr>
        <p:spPr>
          <a:xfrm>
            <a:off x="406399" y="365125"/>
            <a:ext cx="11311467" cy="1325563"/>
          </a:xfrm>
        </p:spPr>
        <p:txBody>
          <a:bodyPr>
            <a:normAutofit/>
          </a:bodyPr>
          <a:lstStyle/>
          <a:p>
            <a:r>
              <a:rPr lang="fr-FR" b="1" dirty="0">
                <a:solidFill>
                  <a:srgbClr val="FFFF00"/>
                </a:solidFill>
              </a:rPr>
              <a:t>The </a:t>
            </a:r>
            <a:r>
              <a:rPr lang="fr-FR" b="1" dirty="0" err="1">
                <a:solidFill>
                  <a:srgbClr val="FFFF00"/>
                </a:solidFill>
              </a:rPr>
              <a:t>core</a:t>
            </a:r>
            <a:r>
              <a:rPr lang="fr-FR" b="1" dirty="0">
                <a:solidFill>
                  <a:srgbClr val="FFFF00"/>
                </a:solidFill>
              </a:rPr>
              <a:t>-components of the HPS </a:t>
            </a:r>
            <a:r>
              <a:rPr lang="fr-FR" b="1" dirty="0" err="1">
                <a:solidFill>
                  <a:srgbClr val="FFFF00"/>
                </a:solidFill>
              </a:rPr>
              <a:t>approach</a:t>
            </a:r>
            <a:r>
              <a:rPr lang="fr-FR" b="1" dirty="0">
                <a:solidFill>
                  <a:srgbClr val="FFFF00"/>
                </a:solidFill>
              </a:rPr>
              <a:t> </a:t>
            </a:r>
            <a:r>
              <a:rPr lang="fr-FR" b="1" dirty="0" err="1">
                <a:solidFill>
                  <a:srgbClr val="FFFF00"/>
                </a:solidFill>
              </a:rPr>
              <a:t>that</a:t>
            </a:r>
            <a:r>
              <a:rPr lang="fr-FR" b="1" dirty="0">
                <a:solidFill>
                  <a:srgbClr val="FFFF00"/>
                </a:solidFill>
              </a:rPr>
              <a:t> are </a:t>
            </a:r>
            <a:r>
              <a:rPr lang="fr-FR" b="1" dirty="0" err="1">
                <a:solidFill>
                  <a:srgbClr val="FFFF00"/>
                </a:solidFill>
              </a:rPr>
              <a:t>targeted</a:t>
            </a:r>
            <a:endParaRPr lang="en-GB" b="1" dirty="0">
              <a:solidFill>
                <a:srgbClr val="FFFF00"/>
              </a:solidFill>
            </a:endParaRPr>
          </a:p>
        </p:txBody>
      </p:sp>
      <p:sp>
        <p:nvSpPr>
          <p:cNvPr id="8" name="Espace réservé du contenu 7">
            <a:extLst>
              <a:ext uri="{FF2B5EF4-FFF2-40B4-BE49-F238E27FC236}">
                <a16:creationId xmlns:a16="http://schemas.microsoft.com/office/drawing/2014/main" id="{8BF3BFAC-8057-76C5-B4FA-A76DE962C044}"/>
              </a:ext>
            </a:extLst>
          </p:cNvPr>
          <p:cNvSpPr>
            <a:spLocks noGrp="1"/>
          </p:cNvSpPr>
          <p:nvPr>
            <p:ph idx="1"/>
          </p:nvPr>
        </p:nvSpPr>
        <p:spPr>
          <a:xfrm>
            <a:off x="305462" y="2887895"/>
            <a:ext cx="11303441" cy="3320874"/>
          </a:xfrm>
        </p:spPr>
        <p:txBody>
          <a:bodyPr>
            <a:normAutofit/>
          </a:bodyPr>
          <a:lstStyle/>
          <a:p>
            <a:r>
              <a:rPr lang="fr-FR" sz="2600" dirty="0" err="1">
                <a:solidFill>
                  <a:schemeClr val="bg1"/>
                </a:solidFill>
              </a:rPr>
              <a:t>Navigating</a:t>
            </a:r>
            <a:r>
              <a:rPr lang="fr-FR" sz="2600" dirty="0">
                <a:solidFill>
                  <a:schemeClr val="bg1"/>
                </a:solidFill>
              </a:rPr>
              <a:t> </a:t>
            </a:r>
            <a:r>
              <a:rPr lang="fr-FR" sz="2600" dirty="0" err="1">
                <a:solidFill>
                  <a:schemeClr val="bg1"/>
                </a:solidFill>
              </a:rPr>
              <a:t>towards</a:t>
            </a:r>
            <a:r>
              <a:rPr lang="fr-FR" sz="2600" dirty="0">
                <a:solidFill>
                  <a:schemeClr val="bg1"/>
                </a:solidFill>
              </a:rPr>
              <a:t> the </a:t>
            </a:r>
            <a:r>
              <a:rPr lang="fr-FR" sz="2600" dirty="0" err="1">
                <a:solidFill>
                  <a:schemeClr val="bg1"/>
                </a:solidFill>
              </a:rPr>
              <a:t>left</a:t>
            </a:r>
            <a:r>
              <a:rPr lang="fr-FR" sz="2600" dirty="0">
                <a:solidFill>
                  <a:schemeClr val="bg1"/>
                </a:solidFill>
              </a:rPr>
              <a:t> </a:t>
            </a:r>
            <a:r>
              <a:rPr lang="fr-FR" sz="2600" dirty="0" err="1">
                <a:solidFill>
                  <a:schemeClr val="bg1"/>
                </a:solidFill>
              </a:rPr>
              <a:t>side</a:t>
            </a:r>
            <a:r>
              <a:rPr lang="fr-FR" sz="2600" dirty="0">
                <a:solidFill>
                  <a:schemeClr val="bg1"/>
                </a:solidFill>
              </a:rPr>
              <a:t> of the </a:t>
            </a:r>
            <a:r>
              <a:rPr lang="fr-FR" sz="2600" dirty="0" err="1">
                <a:solidFill>
                  <a:schemeClr val="bg1"/>
                </a:solidFill>
              </a:rPr>
              <a:t>spectrum</a:t>
            </a:r>
            <a:r>
              <a:rPr lang="fr-FR" sz="2600" dirty="0">
                <a:solidFill>
                  <a:schemeClr val="bg1"/>
                </a:solidFill>
              </a:rPr>
              <a:t> </a:t>
            </a:r>
            <a:r>
              <a:rPr lang="fr-FR" sz="2600" dirty="0" err="1">
                <a:solidFill>
                  <a:schemeClr val="bg1"/>
                </a:solidFill>
              </a:rPr>
              <a:t>implies</a:t>
            </a:r>
            <a:r>
              <a:rPr lang="fr-FR" sz="2600" dirty="0">
                <a:solidFill>
                  <a:schemeClr val="bg1"/>
                </a:solidFill>
              </a:rPr>
              <a:t> </a:t>
            </a:r>
            <a:r>
              <a:rPr lang="fr-FR" sz="2600" dirty="0" err="1">
                <a:solidFill>
                  <a:schemeClr val="bg1"/>
                </a:solidFill>
              </a:rPr>
              <a:t>that</a:t>
            </a:r>
            <a:r>
              <a:rPr lang="fr-FR" sz="2600" dirty="0">
                <a:solidFill>
                  <a:schemeClr val="bg1"/>
                </a:solidFill>
              </a:rPr>
              <a:t> the </a:t>
            </a:r>
            <a:r>
              <a:rPr lang="fr-FR" sz="2600" dirty="0" err="1">
                <a:solidFill>
                  <a:schemeClr val="bg1"/>
                </a:solidFill>
              </a:rPr>
              <a:t>implemented</a:t>
            </a:r>
            <a:r>
              <a:rPr lang="fr-FR" sz="2600" dirty="0">
                <a:solidFill>
                  <a:schemeClr val="bg1"/>
                </a:solidFill>
              </a:rPr>
              <a:t> intervention package </a:t>
            </a:r>
            <a:r>
              <a:rPr lang="fr-FR" sz="2600" dirty="0" err="1">
                <a:solidFill>
                  <a:schemeClr val="bg1"/>
                </a:solidFill>
              </a:rPr>
              <a:t>primarily</a:t>
            </a:r>
            <a:r>
              <a:rPr lang="fr-FR" sz="2600" dirty="0">
                <a:solidFill>
                  <a:schemeClr val="bg1"/>
                </a:solidFill>
              </a:rPr>
              <a:t> </a:t>
            </a:r>
            <a:r>
              <a:rPr lang="fr-FR" sz="2600" dirty="0" err="1">
                <a:solidFill>
                  <a:schemeClr val="bg1"/>
                </a:solidFill>
              </a:rPr>
              <a:t>addresses</a:t>
            </a:r>
            <a:r>
              <a:rPr lang="fr-FR" sz="2600" dirty="0">
                <a:solidFill>
                  <a:schemeClr val="bg1"/>
                </a:solidFill>
              </a:rPr>
              <a:t> one </a:t>
            </a:r>
            <a:r>
              <a:rPr lang="fr-FR" sz="2600" dirty="0" err="1">
                <a:solidFill>
                  <a:schemeClr val="bg1"/>
                </a:solidFill>
              </a:rPr>
              <a:t>core</a:t>
            </a:r>
            <a:r>
              <a:rPr lang="fr-FR" sz="2600" dirty="0">
                <a:solidFill>
                  <a:schemeClr val="bg1"/>
                </a:solidFill>
              </a:rPr>
              <a:t>-component, e.g., </a:t>
            </a:r>
            <a:r>
              <a:rPr lang="fr-FR" sz="2600" dirty="0" err="1">
                <a:solidFill>
                  <a:schemeClr val="bg1"/>
                </a:solidFill>
              </a:rPr>
              <a:t>school’s</a:t>
            </a:r>
            <a:r>
              <a:rPr lang="fr-FR" sz="2600" dirty="0">
                <a:solidFill>
                  <a:schemeClr val="bg1"/>
                </a:solidFill>
              </a:rPr>
              <a:t> </a:t>
            </a:r>
            <a:r>
              <a:rPr lang="fr-FR" sz="2600" dirty="0" err="1">
                <a:solidFill>
                  <a:schemeClr val="bg1"/>
                </a:solidFill>
              </a:rPr>
              <a:t>physical</a:t>
            </a:r>
            <a:r>
              <a:rPr lang="fr-FR" sz="2600" dirty="0">
                <a:solidFill>
                  <a:schemeClr val="bg1"/>
                </a:solidFill>
              </a:rPr>
              <a:t> </a:t>
            </a:r>
            <a:r>
              <a:rPr lang="fr-FR" sz="2600" dirty="0" err="1">
                <a:solidFill>
                  <a:schemeClr val="bg1"/>
                </a:solidFill>
              </a:rPr>
              <a:t>environment</a:t>
            </a:r>
            <a:r>
              <a:rPr lang="fr-FR" sz="2600" dirty="0">
                <a:solidFill>
                  <a:schemeClr val="bg1"/>
                </a:solidFill>
              </a:rPr>
              <a:t> or </a:t>
            </a:r>
            <a:r>
              <a:rPr lang="fr-FR" sz="2600" dirty="0" err="1">
                <a:solidFill>
                  <a:schemeClr val="bg1"/>
                </a:solidFill>
              </a:rPr>
              <a:t>students</a:t>
            </a:r>
            <a:r>
              <a:rPr lang="fr-FR" sz="2600" dirty="0">
                <a:solidFill>
                  <a:schemeClr val="bg1"/>
                </a:solidFill>
              </a:rPr>
              <a:t> ans </a:t>
            </a:r>
            <a:r>
              <a:rPr lang="fr-FR" sz="2600" dirty="0" err="1">
                <a:solidFill>
                  <a:schemeClr val="bg1"/>
                </a:solidFill>
              </a:rPr>
              <a:t>staff’s</a:t>
            </a:r>
            <a:r>
              <a:rPr lang="fr-FR" sz="2600" dirty="0">
                <a:solidFill>
                  <a:schemeClr val="bg1"/>
                </a:solidFill>
              </a:rPr>
              <a:t> mental </a:t>
            </a:r>
            <a:r>
              <a:rPr lang="fr-FR" sz="2600" dirty="0" err="1">
                <a:solidFill>
                  <a:schemeClr val="bg1"/>
                </a:solidFill>
              </a:rPr>
              <a:t>health</a:t>
            </a:r>
            <a:r>
              <a:rPr lang="fr-FR" sz="2600" dirty="0">
                <a:solidFill>
                  <a:schemeClr val="bg1"/>
                </a:solidFill>
              </a:rPr>
              <a:t> post-Covid. </a:t>
            </a:r>
          </a:p>
          <a:p>
            <a:r>
              <a:rPr lang="fr-FR" sz="2600" dirty="0" err="1">
                <a:solidFill>
                  <a:schemeClr val="bg1"/>
                </a:solidFill>
              </a:rPr>
              <a:t>Navigating</a:t>
            </a:r>
            <a:r>
              <a:rPr lang="fr-FR" sz="2600" dirty="0">
                <a:solidFill>
                  <a:schemeClr val="bg1"/>
                </a:solidFill>
              </a:rPr>
              <a:t> </a:t>
            </a:r>
            <a:r>
              <a:rPr lang="fr-FR" sz="2600" dirty="0" err="1">
                <a:solidFill>
                  <a:schemeClr val="bg1"/>
                </a:solidFill>
              </a:rPr>
              <a:t>towards</a:t>
            </a:r>
            <a:r>
              <a:rPr lang="fr-FR" sz="2600" dirty="0">
                <a:solidFill>
                  <a:schemeClr val="bg1"/>
                </a:solidFill>
              </a:rPr>
              <a:t> the right </a:t>
            </a:r>
            <a:r>
              <a:rPr lang="fr-FR" sz="2600" dirty="0" err="1">
                <a:solidFill>
                  <a:schemeClr val="bg1"/>
                </a:solidFill>
              </a:rPr>
              <a:t>side</a:t>
            </a:r>
            <a:r>
              <a:rPr lang="fr-FR" sz="2600" dirty="0">
                <a:solidFill>
                  <a:schemeClr val="bg1"/>
                </a:solidFill>
              </a:rPr>
              <a:t> of the </a:t>
            </a:r>
            <a:r>
              <a:rPr lang="fr-FR" sz="2600" dirty="0" err="1">
                <a:solidFill>
                  <a:schemeClr val="bg1"/>
                </a:solidFill>
              </a:rPr>
              <a:t>spectrum</a:t>
            </a:r>
            <a:r>
              <a:rPr lang="fr-FR" sz="2600" dirty="0">
                <a:solidFill>
                  <a:schemeClr val="bg1"/>
                </a:solidFill>
              </a:rPr>
              <a:t> </a:t>
            </a:r>
            <a:r>
              <a:rPr lang="fr-FR" sz="2600" dirty="0" err="1">
                <a:solidFill>
                  <a:schemeClr val="bg1"/>
                </a:solidFill>
              </a:rPr>
              <a:t>implies</a:t>
            </a:r>
            <a:r>
              <a:rPr lang="fr-FR" sz="2600" dirty="0">
                <a:solidFill>
                  <a:schemeClr val="bg1"/>
                </a:solidFill>
              </a:rPr>
              <a:t> </a:t>
            </a:r>
            <a:r>
              <a:rPr lang="fr-FR" sz="2600" dirty="0" err="1">
                <a:solidFill>
                  <a:schemeClr val="bg1"/>
                </a:solidFill>
              </a:rPr>
              <a:t>addressing</a:t>
            </a:r>
            <a:r>
              <a:rPr lang="fr-FR" sz="2600" dirty="0">
                <a:solidFill>
                  <a:schemeClr val="bg1"/>
                </a:solidFill>
              </a:rPr>
              <a:t> multiple </a:t>
            </a:r>
            <a:r>
              <a:rPr lang="fr-FR" sz="2600" dirty="0" err="1">
                <a:solidFill>
                  <a:schemeClr val="bg1"/>
                </a:solidFill>
              </a:rPr>
              <a:t>core</a:t>
            </a:r>
            <a:r>
              <a:rPr lang="fr-FR" sz="2600" dirty="0">
                <a:solidFill>
                  <a:schemeClr val="bg1"/>
                </a:solidFill>
              </a:rPr>
              <a:t>-components. This </a:t>
            </a:r>
            <a:r>
              <a:rPr lang="fr-FR" sz="2600" dirty="0" err="1">
                <a:solidFill>
                  <a:schemeClr val="bg1"/>
                </a:solidFill>
              </a:rPr>
              <a:t>may</a:t>
            </a:r>
            <a:r>
              <a:rPr lang="fr-FR" sz="2600" dirty="0">
                <a:solidFill>
                  <a:schemeClr val="bg1"/>
                </a:solidFill>
              </a:rPr>
              <a:t> </a:t>
            </a:r>
            <a:r>
              <a:rPr lang="fr-FR" sz="2600" dirty="0" err="1">
                <a:solidFill>
                  <a:schemeClr val="bg1"/>
                </a:solidFill>
              </a:rPr>
              <a:t>be</a:t>
            </a:r>
            <a:r>
              <a:rPr lang="fr-FR" sz="2600" dirty="0">
                <a:solidFill>
                  <a:schemeClr val="bg1"/>
                </a:solidFill>
              </a:rPr>
              <a:t> </a:t>
            </a:r>
            <a:r>
              <a:rPr lang="fr-FR" sz="2600" dirty="0" err="1">
                <a:solidFill>
                  <a:schemeClr val="bg1"/>
                </a:solidFill>
              </a:rPr>
              <a:t>useful</a:t>
            </a:r>
            <a:r>
              <a:rPr lang="fr-FR" sz="2600" dirty="0">
                <a:solidFill>
                  <a:schemeClr val="bg1"/>
                </a:solidFill>
              </a:rPr>
              <a:t> </a:t>
            </a:r>
            <a:r>
              <a:rPr lang="fr-FR" sz="2600" dirty="0" err="1">
                <a:solidFill>
                  <a:schemeClr val="bg1"/>
                </a:solidFill>
              </a:rPr>
              <a:t>when</a:t>
            </a:r>
            <a:r>
              <a:rPr lang="fr-FR" sz="2600" dirty="0">
                <a:solidFill>
                  <a:schemeClr val="bg1"/>
                </a:solidFill>
              </a:rPr>
              <a:t> a </a:t>
            </a:r>
            <a:r>
              <a:rPr lang="fr-FR" sz="2600" dirty="0" err="1">
                <a:solidFill>
                  <a:schemeClr val="bg1"/>
                </a:solidFill>
              </a:rPr>
              <a:t>school</a:t>
            </a:r>
            <a:r>
              <a:rPr lang="fr-FR" sz="2600" dirty="0">
                <a:solidFill>
                  <a:schemeClr val="bg1"/>
                </a:solidFill>
              </a:rPr>
              <a:t> </a:t>
            </a:r>
            <a:r>
              <a:rPr lang="fr-FR" sz="2600" dirty="0" err="1">
                <a:solidFill>
                  <a:schemeClr val="bg1"/>
                </a:solidFill>
              </a:rPr>
              <a:t>wants</a:t>
            </a:r>
            <a:r>
              <a:rPr lang="fr-FR" sz="2600" dirty="0">
                <a:solidFill>
                  <a:schemeClr val="bg1"/>
                </a:solidFill>
              </a:rPr>
              <a:t> to deal </a:t>
            </a:r>
            <a:r>
              <a:rPr lang="fr-FR" sz="2600" dirty="0" err="1">
                <a:solidFill>
                  <a:schemeClr val="bg1"/>
                </a:solidFill>
              </a:rPr>
              <a:t>with</a:t>
            </a:r>
            <a:r>
              <a:rPr lang="fr-FR" sz="2600" dirty="0">
                <a:solidFill>
                  <a:schemeClr val="bg1"/>
                </a:solidFill>
              </a:rPr>
              <a:t> </a:t>
            </a:r>
            <a:r>
              <a:rPr lang="fr-FR" sz="2600" dirty="0" err="1">
                <a:solidFill>
                  <a:schemeClr val="bg1"/>
                </a:solidFill>
              </a:rPr>
              <a:t>health</a:t>
            </a:r>
            <a:r>
              <a:rPr lang="fr-FR" sz="2600" dirty="0">
                <a:solidFill>
                  <a:schemeClr val="bg1"/>
                </a:solidFill>
              </a:rPr>
              <a:t> </a:t>
            </a:r>
            <a:r>
              <a:rPr lang="fr-FR" sz="2600" dirty="0" err="1">
                <a:solidFill>
                  <a:schemeClr val="bg1"/>
                </a:solidFill>
              </a:rPr>
              <a:t>problems</a:t>
            </a:r>
            <a:r>
              <a:rPr lang="fr-FR" sz="2600" dirty="0">
                <a:solidFill>
                  <a:schemeClr val="bg1"/>
                </a:solidFill>
              </a:rPr>
              <a:t> </a:t>
            </a:r>
            <a:r>
              <a:rPr lang="fr-FR" sz="2600" dirty="0" err="1">
                <a:solidFill>
                  <a:schemeClr val="bg1"/>
                </a:solidFill>
              </a:rPr>
              <a:t>that</a:t>
            </a:r>
            <a:r>
              <a:rPr lang="fr-FR" sz="2600" dirty="0">
                <a:solidFill>
                  <a:schemeClr val="bg1"/>
                </a:solidFill>
              </a:rPr>
              <a:t> are </a:t>
            </a:r>
            <a:r>
              <a:rPr lang="fr-FR" sz="2600" dirty="0" err="1">
                <a:solidFill>
                  <a:schemeClr val="bg1"/>
                </a:solidFill>
              </a:rPr>
              <a:t>highly</a:t>
            </a:r>
            <a:r>
              <a:rPr lang="fr-FR" sz="2600" dirty="0">
                <a:solidFill>
                  <a:schemeClr val="bg1"/>
                </a:solidFill>
              </a:rPr>
              <a:t> </a:t>
            </a:r>
            <a:r>
              <a:rPr lang="fr-FR" sz="2600" dirty="0" err="1">
                <a:solidFill>
                  <a:schemeClr val="bg1"/>
                </a:solidFill>
              </a:rPr>
              <a:t>wicked</a:t>
            </a:r>
            <a:r>
              <a:rPr lang="fr-FR" sz="2600" dirty="0">
                <a:solidFill>
                  <a:schemeClr val="bg1"/>
                </a:solidFill>
              </a:rPr>
              <a:t> due to </a:t>
            </a:r>
            <a:r>
              <a:rPr lang="fr-FR" sz="2600" dirty="0" err="1">
                <a:solidFill>
                  <a:schemeClr val="bg1"/>
                </a:solidFill>
              </a:rPr>
              <a:t>complex</a:t>
            </a:r>
            <a:r>
              <a:rPr lang="fr-FR" sz="2600" dirty="0">
                <a:solidFill>
                  <a:schemeClr val="bg1"/>
                </a:solidFill>
              </a:rPr>
              <a:t> interactions </a:t>
            </a:r>
            <a:r>
              <a:rPr lang="fr-FR" sz="2600" dirty="0" err="1">
                <a:solidFill>
                  <a:schemeClr val="bg1"/>
                </a:solidFill>
              </a:rPr>
              <a:t>between</a:t>
            </a:r>
            <a:r>
              <a:rPr lang="fr-FR" sz="2600" dirty="0">
                <a:solidFill>
                  <a:schemeClr val="bg1"/>
                </a:solidFill>
              </a:rPr>
              <a:t> </a:t>
            </a:r>
            <a:r>
              <a:rPr lang="fr-FR" sz="2600" dirty="0" err="1">
                <a:solidFill>
                  <a:schemeClr val="bg1"/>
                </a:solidFill>
              </a:rPr>
              <a:t>personal</a:t>
            </a:r>
            <a:r>
              <a:rPr lang="fr-FR" sz="2600" dirty="0">
                <a:solidFill>
                  <a:schemeClr val="bg1"/>
                </a:solidFill>
              </a:rPr>
              <a:t> and </a:t>
            </a:r>
            <a:r>
              <a:rPr lang="fr-FR" sz="2600" dirty="0" err="1">
                <a:solidFill>
                  <a:schemeClr val="bg1"/>
                </a:solidFill>
              </a:rPr>
              <a:t>environmental</a:t>
            </a:r>
            <a:r>
              <a:rPr lang="fr-FR" sz="2600" dirty="0">
                <a:solidFill>
                  <a:schemeClr val="bg1"/>
                </a:solidFill>
              </a:rPr>
              <a:t> </a:t>
            </a:r>
            <a:r>
              <a:rPr lang="fr-FR" sz="2600" dirty="0" err="1">
                <a:solidFill>
                  <a:schemeClr val="bg1"/>
                </a:solidFill>
              </a:rPr>
              <a:t>determinants</a:t>
            </a:r>
            <a:r>
              <a:rPr lang="fr-FR" sz="2600" dirty="0">
                <a:solidFill>
                  <a:schemeClr val="bg1"/>
                </a:solidFill>
              </a:rPr>
              <a:t>.</a:t>
            </a:r>
            <a:endParaRPr lang="en-GB" sz="2600" dirty="0">
              <a:solidFill>
                <a:schemeClr val="bg1"/>
              </a:solidFill>
            </a:endParaRPr>
          </a:p>
        </p:txBody>
      </p:sp>
      <p:pic>
        <p:nvPicPr>
          <p:cNvPr id="9" name="Espace réservé du contenu 4">
            <a:extLst>
              <a:ext uri="{FF2B5EF4-FFF2-40B4-BE49-F238E27FC236}">
                <a16:creationId xmlns:a16="http://schemas.microsoft.com/office/drawing/2014/main" id="{E62E9D04-2F91-1461-8483-B9546BCD91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599" y="1845074"/>
            <a:ext cx="11489268" cy="740141"/>
          </a:xfrm>
          <a:prstGeom prst="rect">
            <a:avLst/>
          </a:prstGeom>
        </p:spPr>
      </p:pic>
    </p:spTree>
    <p:extLst>
      <p:ext uri="{BB962C8B-B14F-4D97-AF65-F5344CB8AC3E}">
        <p14:creationId xmlns:p14="http://schemas.microsoft.com/office/powerpoint/2010/main" val="30474095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F5488EC-743C-1F5F-72EB-84234ED2344F}"/>
              </a:ext>
            </a:extLst>
          </p:cNvPr>
          <p:cNvSpPr>
            <a:spLocks noGrp="1"/>
          </p:cNvSpPr>
          <p:nvPr>
            <p:ph type="title"/>
          </p:nvPr>
        </p:nvSpPr>
        <p:spPr/>
        <p:txBody>
          <a:bodyPr>
            <a:normAutofit/>
          </a:bodyPr>
          <a:lstStyle/>
          <a:p>
            <a:r>
              <a:rPr lang="fr-FR" b="1" dirty="0" err="1">
                <a:solidFill>
                  <a:srgbClr val="FFFF00"/>
                </a:solidFill>
              </a:rPr>
              <a:t>Adopting</a:t>
            </a:r>
            <a:r>
              <a:rPr lang="fr-FR" b="1" dirty="0">
                <a:solidFill>
                  <a:srgbClr val="FFFF00"/>
                </a:solidFill>
              </a:rPr>
              <a:t> </a:t>
            </a:r>
            <a:r>
              <a:rPr lang="fr-FR" b="1" dirty="0" err="1">
                <a:solidFill>
                  <a:srgbClr val="FFFF00"/>
                </a:solidFill>
              </a:rPr>
              <a:t>existing</a:t>
            </a:r>
            <a:r>
              <a:rPr lang="fr-FR" b="1" dirty="0">
                <a:solidFill>
                  <a:srgbClr val="FFFF00"/>
                </a:solidFill>
              </a:rPr>
              <a:t> or </a:t>
            </a:r>
            <a:r>
              <a:rPr lang="fr-FR" b="1" dirty="0" err="1">
                <a:solidFill>
                  <a:srgbClr val="FFFF00"/>
                </a:solidFill>
              </a:rPr>
              <a:t>developping</a:t>
            </a:r>
            <a:r>
              <a:rPr lang="fr-FR" b="1" dirty="0">
                <a:solidFill>
                  <a:srgbClr val="FFFF00"/>
                </a:solidFill>
              </a:rPr>
              <a:t> new HP interventions </a:t>
            </a:r>
            <a:r>
              <a:rPr lang="fr-FR" b="1" dirty="0" err="1">
                <a:solidFill>
                  <a:srgbClr val="FFFF00"/>
                </a:solidFill>
              </a:rPr>
              <a:t>resulting</a:t>
            </a:r>
            <a:r>
              <a:rPr lang="fr-FR" b="1" dirty="0">
                <a:solidFill>
                  <a:srgbClr val="FFFF00"/>
                </a:solidFill>
              </a:rPr>
              <a:t> </a:t>
            </a:r>
            <a:r>
              <a:rPr lang="fr-FR" b="1" dirty="0" err="1">
                <a:solidFill>
                  <a:srgbClr val="FFFF00"/>
                </a:solidFill>
              </a:rPr>
              <a:t>from</a:t>
            </a:r>
            <a:r>
              <a:rPr lang="fr-FR" b="1" dirty="0">
                <a:solidFill>
                  <a:srgbClr val="FFFF00"/>
                </a:solidFill>
              </a:rPr>
              <a:t> the HPS </a:t>
            </a:r>
            <a:r>
              <a:rPr lang="fr-FR" b="1" dirty="0" err="1">
                <a:solidFill>
                  <a:srgbClr val="FFFF00"/>
                </a:solidFill>
              </a:rPr>
              <a:t>approach</a:t>
            </a:r>
            <a:endParaRPr lang="en-GB" b="1" dirty="0">
              <a:solidFill>
                <a:srgbClr val="FFFF00"/>
              </a:solidFill>
            </a:endParaRPr>
          </a:p>
        </p:txBody>
      </p:sp>
      <p:sp>
        <p:nvSpPr>
          <p:cNvPr id="3" name="Espace réservé du contenu 2">
            <a:extLst>
              <a:ext uri="{FF2B5EF4-FFF2-40B4-BE49-F238E27FC236}">
                <a16:creationId xmlns:a16="http://schemas.microsoft.com/office/drawing/2014/main" id="{7F9F2CD0-BADD-A95B-9D7D-F54E88B8F49B}"/>
              </a:ext>
            </a:extLst>
          </p:cNvPr>
          <p:cNvSpPr>
            <a:spLocks noGrp="1"/>
          </p:cNvSpPr>
          <p:nvPr>
            <p:ph idx="1"/>
          </p:nvPr>
        </p:nvSpPr>
        <p:spPr>
          <a:xfrm>
            <a:off x="553156" y="2995483"/>
            <a:ext cx="11311465" cy="4351338"/>
          </a:xfrm>
        </p:spPr>
        <p:txBody>
          <a:bodyPr>
            <a:normAutofit/>
          </a:bodyPr>
          <a:lstStyle/>
          <a:p>
            <a:r>
              <a:rPr lang="fr-FR" sz="2600" dirty="0" err="1">
                <a:solidFill>
                  <a:schemeClr val="bg1"/>
                </a:solidFill>
              </a:rPr>
              <a:t>Navigating</a:t>
            </a:r>
            <a:r>
              <a:rPr lang="fr-FR" sz="2600" dirty="0">
                <a:solidFill>
                  <a:schemeClr val="bg1"/>
                </a:solidFill>
              </a:rPr>
              <a:t> </a:t>
            </a:r>
            <a:r>
              <a:rPr lang="fr-FR" sz="2600" dirty="0" err="1">
                <a:solidFill>
                  <a:schemeClr val="bg1"/>
                </a:solidFill>
              </a:rPr>
              <a:t>towards</a:t>
            </a:r>
            <a:r>
              <a:rPr lang="fr-FR" sz="2600" dirty="0">
                <a:solidFill>
                  <a:schemeClr val="bg1"/>
                </a:solidFill>
              </a:rPr>
              <a:t> the </a:t>
            </a:r>
            <a:r>
              <a:rPr lang="fr-FR" sz="2600" dirty="0" err="1">
                <a:solidFill>
                  <a:schemeClr val="bg1"/>
                </a:solidFill>
              </a:rPr>
              <a:t>left</a:t>
            </a:r>
            <a:r>
              <a:rPr lang="fr-FR" sz="2600" dirty="0">
                <a:solidFill>
                  <a:schemeClr val="bg1"/>
                </a:solidFill>
              </a:rPr>
              <a:t> </a:t>
            </a:r>
            <a:r>
              <a:rPr lang="fr-FR" sz="2600" dirty="0" err="1">
                <a:solidFill>
                  <a:schemeClr val="bg1"/>
                </a:solidFill>
              </a:rPr>
              <a:t>side</a:t>
            </a:r>
            <a:r>
              <a:rPr lang="fr-FR" sz="2600" dirty="0">
                <a:solidFill>
                  <a:schemeClr val="bg1"/>
                </a:solidFill>
              </a:rPr>
              <a:t> of the </a:t>
            </a:r>
            <a:r>
              <a:rPr lang="fr-FR" sz="2600" dirty="0" err="1">
                <a:solidFill>
                  <a:schemeClr val="bg1"/>
                </a:solidFill>
              </a:rPr>
              <a:t>spectrum</a:t>
            </a:r>
            <a:r>
              <a:rPr lang="fr-FR" sz="2600" dirty="0">
                <a:solidFill>
                  <a:schemeClr val="bg1"/>
                </a:solidFill>
              </a:rPr>
              <a:t> </a:t>
            </a:r>
            <a:r>
              <a:rPr lang="fr-FR" sz="2600" dirty="0" err="1">
                <a:solidFill>
                  <a:schemeClr val="bg1"/>
                </a:solidFill>
              </a:rPr>
              <a:t>includes</a:t>
            </a:r>
            <a:r>
              <a:rPr lang="fr-FR" sz="2600" dirty="0">
                <a:solidFill>
                  <a:schemeClr val="bg1"/>
                </a:solidFill>
              </a:rPr>
              <a:t> the adoption of </a:t>
            </a:r>
            <a:r>
              <a:rPr lang="fr-FR" sz="2600" dirty="0" err="1">
                <a:solidFill>
                  <a:schemeClr val="bg1"/>
                </a:solidFill>
              </a:rPr>
              <a:t>existing</a:t>
            </a:r>
            <a:r>
              <a:rPr lang="fr-FR" sz="2600" dirty="0">
                <a:solidFill>
                  <a:schemeClr val="bg1"/>
                </a:solidFill>
              </a:rPr>
              <a:t> HP interventions and adaptation to the new </a:t>
            </a:r>
            <a:r>
              <a:rPr lang="fr-FR" sz="2600" dirty="0" err="1">
                <a:solidFill>
                  <a:schemeClr val="bg1"/>
                </a:solidFill>
              </a:rPr>
              <a:t>context</a:t>
            </a:r>
            <a:r>
              <a:rPr lang="fr-FR" sz="2600" dirty="0">
                <a:solidFill>
                  <a:schemeClr val="bg1"/>
                </a:solidFill>
              </a:rPr>
              <a:t>. </a:t>
            </a:r>
          </a:p>
          <a:p>
            <a:r>
              <a:rPr lang="fr-FR" sz="2600" dirty="0" err="1">
                <a:solidFill>
                  <a:schemeClr val="bg1"/>
                </a:solidFill>
              </a:rPr>
              <a:t>Navigating</a:t>
            </a:r>
            <a:r>
              <a:rPr lang="fr-FR" sz="2600" dirty="0">
                <a:solidFill>
                  <a:schemeClr val="bg1"/>
                </a:solidFill>
              </a:rPr>
              <a:t> </a:t>
            </a:r>
            <a:r>
              <a:rPr lang="fr-FR" sz="2600" dirty="0" err="1">
                <a:solidFill>
                  <a:schemeClr val="bg1"/>
                </a:solidFill>
              </a:rPr>
              <a:t>towards</a:t>
            </a:r>
            <a:r>
              <a:rPr lang="fr-FR" sz="2600" dirty="0">
                <a:solidFill>
                  <a:schemeClr val="bg1"/>
                </a:solidFill>
              </a:rPr>
              <a:t> the right </a:t>
            </a:r>
            <a:r>
              <a:rPr lang="fr-FR" sz="2600" dirty="0" err="1">
                <a:solidFill>
                  <a:schemeClr val="bg1"/>
                </a:solidFill>
              </a:rPr>
              <a:t>side</a:t>
            </a:r>
            <a:r>
              <a:rPr lang="fr-FR" sz="2600" dirty="0">
                <a:solidFill>
                  <a:schemeClr val="bg1"/>
                </a:solidFill>
              </a:rPr>
              <a:t> of the </a:t>
            </a:r>
            <a:r>
              <a:rPr lang="fr-FR" sz="2600" dirty="0" err="1">
                <a:solidFill>
                  <a:schemeClr val="bg1"/>
                </a:solidFill>
              </a:rPr>
              <a:t>spectrum</a:t>
            </a:r>
            <a:r>
              <a:rPr lang="fr-FR" sz="2600" dirty="0">
                <a:solidFill>
                  <a:schemeClr val="bg1"/>
                </a:solidFill>
              </a:rPr>
              <a:t> </a:t>
            </a:r>
            <a:r>
              <a:rPr lang="fr-FR" sz="2600" dirty="0" err="1">
                <a:solidFill>
                  <a:schemeClr val="bg1"/>
                </a:solidFill>
              </a:rPr>
              <a:t>includes</a:t>
            </a:r>
            <a:r>
              <a:rPr lang="fr-FR" sz="2600" dirty="0">
                <a:solidFill>
                  <a:schemeClr val="bg1"/>
                </a:solidFill>
              </a:rPr>
              <a:t> the </a:t>
            </a:r>
            <a:r>
              <a:rPr lang="fr-FR" sz="2600" dirty="0" err="1">
                <a:solidFill>
                  <a:schemeClr val="bg1"/>
                </a:solidFill>
              </a:rPr>
              <a:t>development</a:t>
            </a:r>
            <a:r>
              <a:rPr lang="fr-FR" sz="2600" dirty="0">
                <a:solidFill>
                  <a:schemeClr val="bg1"/>
                </a:solidFill>
              </a:rPr>
              <a:t> of new HP interventions, </a:t>
            </a:r>
            <a:r>
              <a:rPr lang="fr-FR" sz="2600" dirty="0" err="1">
                <a:solidFill>
                  <a:schemeClr val="bg1"/>
                </a:solidFill>
              </a:rPr>
              <a:t>adapted</a:t>
            </a:r>
            <a:r>
              <a:rPr lang="fr-FR" sz="2600" dirty="0">
                <a:solidFill>
                  <a:schemeClr val="bg1"/>
                </a:solidFill>
              </a:rPr>
              <a:t> for a </a:t>
            </a:r>
            <a:r>
              <a:rPr lang="fr-FR" sz="2600" dirty="0" err="1">
                <a:solidFill>
                  <a:schemeClr val="bg1"/>
                </a:solidFill>
              </a:rPr>
              <a:t>specific</a:t>
            </a:r>
            <a:r>
              <a:rPr lang="fr-FR" sz="2600" dirty="0">
                <a:solidFill>
                  <a:schemeClr val="bg1"/>
                </a:solidFill>
              </a:rPr>
              <a:t> </a:t>
            </a:r>
            <a:r>
              <a:rPr lang="fr-FR" sz="2600" dirty="0" err="1">
                <a:solidFill>
                  <a:schemeClr val="bg1"/>
                </a:solidFill>
              </a:rPr>
              <a:t>school</a:t>
            </a:r>
            <a:r>
              <a:rPr lang="fr-FR" sz="2600" dirty="0">
                <a:solidFill>
                  <a:schemeClr val="bg1"/>
                </a:solidFill>
              </a:rPr>
              <a:t> </a:t>
            </a:r>
            <a:r>
              <a:rPr lang="fr-FR" sz="2600" dirty="0" err="1">
                <a:solidFill>
                  <a:schemeClr val="bg1"/>
                </a:solidFill>
              </a:rPr>
              <a:t>context</a:t>
            </a:r>
            <a:r>
              <a:rPr lang="fr-FR" sz="2600" dirty="0">
                <a:solidFill>
                  <a:schemeClr val="bg1"/>
                </a:solidFill>
              </a:rPr>
              <a:t>. This </a:t>
            </a:r>
            <a:r>
              <a:rPr lang="fr-FR" sz="2600" dirty="0" err="1">
                <a:solidFill>
                  <a:schemeClr val="bg1"/>
                </a:solidFill>
              </a:rPr>
              <a:t>may</a:t>
            </a:r>
            <a:r>
              <a:rPr lang="fr-FR" sz="2600" dirty="0">
                <a:solidFill>
                  <a:schemeClr val="bg1"/>
                </a:solidFill>
              </a:rPr>
              <a:t> </a:t>
            </a:r>
            <a:r>
              <a:rPr lang="fr-FR" sz="2600" dirty="0" err="1">
                <a:solidFill>
                  <a:schemeClr val="bg1"/>
                </a:solidFill>
              </a:rPr>
              <a:t>be</a:t>
            </a:r>
            <a:r>
              <a:rPr lang="fr-FR" sz="2600" dirty="0">
                <a:solidFill>
                  <a:schemeClr val="bg1"/>
                </a:solidFill>
              </a:rPr>
              <a:t> more time-</a:t>
            </a:r>
            <a:r>
              <a:rPr lang="fr-FR" sz="2600" dirty="0" err="1">
                <a:solidFill>
                  <a:schemeClr val="bg1"/>
                </a:solidFill>
              </a:rPr>
              <a:t>consuming</a:t>
            </a:r>
            <a:r>
              <a:rPr lang="fr-FR" sz="2600" dirty="0">
                <a:solidFill>
                  <a:schemeClr val="bg1"/>
                </a:solidFill>
              </a:rPr>
              <a:t>, but can </a:t>
            </a:r>
            <a:r>
              <a:rPr lang="fr-FR" sz="2600" dirty="0" err="1">
                <a:solidFill>
                  <a:schemeClr val="bg1"/>
                </a:solidFill>
              </a:rPr>
              <a:t>create</a:t>
            </a:r>
            <a:r>
              <a:rPr lang="fr-FR" sz="2600" dirty="0">
                <a:solidFill>
                  <a:schemeClr val="bg1"/>
                </a:solidFill>
              </a:rPr>
              <a:t> HP interventions </a:t>
            </a:r>
            <a:r>
              <a:rPr lang="fr-FR" sz="2600" dirty="0" err="1">
                <a:solidFill>
                  <a:schemeClr val="bg1"/>
                </a:solidFill>
              </a:rPr>
              <a:t>that</a:t>
            </a:r>
            <a:r>
              <a:rPr lang="fr-FR" sz="2600" dirty="0">
                <a:solidFill>
                  <a:schemeClr val="bg1"/>
                </a:solidFill>
              </a:rPr>
              <a:t> are more </a:t>
            </a:r>
            <a:r>
              <a:rPr lang="fr-FR" sz="2600" dirty="0" err="1">
                <a:solidFill>
                  <a:schemeClr val="bg1"/>
                </a:solidFill>
              </a:rPr>
              <a:t>targeted</a:t>
            </a:r>
            <a:r>
              <a:rPr lang="fr-FR" sz="2600" dirty="0">
                <a:solidFill>
                  <a:schemeClr val="bg1"/>
                </a:solidFill>
              </a:rPr>
              <a:t> to the </a:t>
            </a:r>
            <a:r>
              <a:rPr lang="fr-FR" sz="2600" dirty="0" err="1">
                <a:solidFill>
                  <a:schemeClr val="bg1"/>
                </a:solidFill>
              </a:rPr>
              <a:t>needs</a:t>
            </a:r>
            <a:r>
              <a:rPr lang="fr-FR" sz="2600" dirty="0">
                <a:solidFill>
                  <a:schemeClr val="bg1"/>
                </a:solidFill>
              </a:rPr>
              <a:t> and </a:t>
            </a:r>
            <a:r>
              <a:rPr lang="fr-FR" sz="2600" dirty="0" err="1">
                <a:solidFill>
                  <a:schemeClr val="bg1"/>
                </a:solidFill>
              </a:rPr>
              <a:t>wishes</a:t>
            </a:r>
            <a:r>
              <a:rPr lang="fr-FR" sz="2600" dirty="0">
                <a:solidFill>
                  <a:schemeClr val="bg1"/>
                </a:solidFill>
              </a:rPr>
              <a:t> of the </a:t>
            </a:r>
            <a:r>
              <a:rPr lang="fr-FR" sz="2600" dirty="0" err="1">
                <a:solidFill>
                  <a:schemeClr val="bg1"/>
                </a:solidFill>
              </a:rPr>
              <a:t>school</a:t>
            </a:r>
            <a:r>
              <a:rPr lang="fr-FR" sz="2600" dirty="0">
                <a:solidFill>
                  <a:schemeClr val="bg1"/>
                </a:solidFill>
              </a:rPr>
              <a:t> </a:t>
            </a:r>
            <a:r>
              <a:rPr lang="fr-FR" sz="2600" dirty="0" err="1">
                <a:solidFill>
                  <a:schemeClr val="bg1"/>
                </a:solidFill>
              </a:rPr>
              <a:t>members</a:t>
            </a:r>
            <a:r>
              <a:rPr lang="fr-FR" sz="2600" dirty="0">
                <a:solidFill>
                  <a:schemeClr val="bg1"/>
                </a:solidFill>
              </a:rPr>
              <a:t>, and the </a:t>
            </a:r>
            <a:r>
              <a:rPr lang="fr-FR" sz="2600" dirty="0" err="1">
                <a:solidFill>
                  <a:schemeClr val="bg1"/>
                </a:solidFill>
              </a:rPr>
              <a:t>physical</a:t>
            </a:r>
            <a:r>
              <a:rPr lang="fr-FR" sz="2600" dirty="0">
                <a:solidFill>
                  <a:schemeClr val="bg1"/>
                </a:solidFill>
              </a:rPr>
              <a:t>, social and </a:t>
            </a:r>
            <a:r>
              <a:rPr lang="fr-FR" sz="2600" dirty="0" err="1">
                <a:solidFill>
                  <a:schemeClr val="bg1"/>
                </a:solidFill>
              </a:rPr>
              <a:t>political</a:t>
            </a:r>
            <a:r>
              <a:rPr lang="fr-FR" sz="2600" dirty="0">
                <a:solidFill>
                  <a:schemeClr val="bg1"/>
                </a:solidFill>
              </a:rPr>
              <a:t> </a:t>
            </a:r>
            <a:r>
              <a:rPr lang="fr-FR" sz="2600" dirty="0" err="1">
                <a:solidFill>
                  <a:schemeClr val="bg1"/>
                </a:solidFill>
              </a:rPr>
              <a:t>context</a:t>
            </a:r>
            <a:r>
              <a:rPr lang="fr-FR" sz="2600" dirty="0">
                <a:solidFill>
                  <a:schemeClr val="bg1"/>
                </a:solidFill>
              </a:rPr>
              <a:t> of the </a:t>
            </a:r>
            <a:r>
              <a:rPr lang="fr-FR" sz="2600" dirty="0" err="1">
                <a:solidFill>
                  <a:schemeClr val="bg1"/>
                </a:solidFill>
              </a:rPr>
              <a:t>school</a:t>
            </a:r>
            <a:r>
              <a:rPr lang="fr-FR" sz="2600" dirty="0">
                <a:solidFill>
                  <a:schemeClr val="bg1"/>
                </a:solidFill>
              </a:rPr>
              <a:t>. </a:t>
            </a:r>
          </a:p>
          <a:p>
            <a:r>
              <a:rPr lang="fr-FR" sz="2600" dirty="0">
                <a:solidFill>
                  <a:schemeClr val="bg1"/>
                </a:solidFill>
              </a:rPr>
              <a:t>The position on </a:t>
            </a:r>
            <a:r>
              <a:rPr lang="fr-FR" sz="2600" dirty="0" err="1">
                <a:solidFill>
                  <a:schemeClr val="bg1"/>
                </a:solidFill>
              </a:rPr>
              <a:t>this</a:t>
            </a:r>
            <a:r>
              <a:rPr lang="fr-FR" sz="2600" dirty="0">
                <a:solidFill>
                  <a:schemeClr val="bg1"/>
                </a:solidFill>
              </a:rPr>
              <a:t> </a:t>
            </a:r>
            <a:r>
              <a:rPr lang="fr-FR" sz="2600" dirty="0" err="1">
                <a:solidFill>
                  <a:schemeClr val="bg1"/>
                </a:solidFill>
              </a:rPr>
              <a:t>spectrum</a:t>
            </a:r>
            <a:r>
              <a:rPr lang="fr-FR" sz="2600" dirty="0">
                <a:solidFill>
                  <a:schemeClr val="bg1"/>
                </a:solidFill>
              </a:rPr>
              <a:t> </a:t>
            </a:r>
            <a:r>
              <a:rPr lang="fr-FR" sz="2600" dirty="0" err="1">
                <a:solidFill>
                  <a:schemeClr val="bg1"/>
                </a:solidFill>
              </a:rPr>
              <a:t>is</a:t>
            </a:r>
            <a:r>
              <a:rPr lang="fr-FR" sz="2600" dirty="0">
                <a:solidFill>
                  <a:schemeClr val="bg1"/>
                </a:solidFill>
              </a:rPr>
              <a:t> </a:t>
            </a:r>
            <a:r>
              <a:rPr lang="fr-FR" sz="2600" dirty="0" err="1">
                <a:solidFill>
                  <a:schemeClr val="bg1"/>
                </a:solidFill>
              </a:rPr>
              <a:t>often</a:t>
            </a:r>
            <a:r>
              <a:rPr lang="fr-FR" sz="2600" dirty="0">
                <a:solidFill>
                  <a:schemeClr val="bg1"/>
                </a:solidFill>
              </a:rPr>
              <a:t> </a:t>
            </a:r>
            <a:r>
              <a:rPr lang="fr-FR" sz="2600" dirty="0" err="1">
                <a:solidFill>
                  <a:schemeClr val="bg1"/>
                </a:solidFill>
              </a:rPr>
              <a:t>dependent</a:t>
            </a:r>
            <a:r>
              <a:rPr lang="fr-FR" sz="2600" dirty="0">
                <a:solidFill>
                  <a:schemeClr val="bg1"/>
                </a:solidFill>
              </a:rPr>
              <a:t> on the </a:t>
            </a:r>
            <a:r>
              <a:rPr lang="fr-FR" sz="2600" dirty="0" err="1">
                <a:solidFill>
                  <a:schemeClr val="bg1"/>
                </a:solidFill>
              </a:rPr>
              <a:t>available</a:t>
            </a:r>
            <a:r>
              <a:rPr lang="fr-FR" sz="2600" dirty="0">
                <a:solidFill>
                  <a:schemeClr val="bg1"/>
                </a:solidFill>
              </a:rPr>
              <a:t> </a:t>
            </a:r>
            <a:r>
              <a:rPr lang="fr-FR" sz="2600" dirty="0" err="1">
                <a:solidFill>
                  <a:schemeClr val="bg1"/>
                </a:solidFill>
              </a:rPr>
              <a:t>resources</a:t>
            </a:r>
            <a:r>
              <a:rPr lang="fr-FR" sz="2600" dirty="0">
                <a:solidFill>
                  <a:schemeClr val="bg1"/>
                </a:solidFill>
              </a:rPr>
              <a:t>, time and support </a:t>
            </a:r>
            <a:r>
              <a:rPr lang="fr-FR" sz="2600" dirty="0" err="1">
                <a:solidFill>
                  <a:schemeClr val="bg1"/>
                </a:solidFill>
              </a:rPr>
              <a:t>within</a:t>
            </a:r>
            <a:r>
              <a:rPr lang="fr-FR" sz="2600" dirty="0">
                <a:solidFill>
                  <a:schemeClr val="bg1"/>
                </a:solidFill>
              </a:rPr>
              <a:t> and </a:t>
            </a:r>
            <a:r>
              <a:rPr lang="fr-FR" sz="2600" dirty="0" err="1">
                <a:solidFill>
                  <a:schemeClr val="bg1"/>
                </a:solidFill>
              </a:rPr>
              <a:t>outside</a:t>
            </a:r>
            <a:r>
              <a:rPr lang="fr-FR" sz="2600" dirty="0">
                <a:solidFill>
                  <a:schemeClr val="bg1"/>
                </a:solidFill>
              </a:rPr>
              <a:t> the </a:t>
            </a:r>
            <a:r>
              <a:rPr lang="fr-FR" sz="2600" dirty="0" err="1">
                <a:solidFill>
                  <a:schemeClr val="bg1"/>
                </a:solidFill>
              </a:rPr>
              <a:t>school</a:t>
            </a:r>
            <a:r>
              <a:rPr lang="fr-FR" sz="2600" dirty="0">
                <a:solidFill>
                  <a:schemeClr val="bg1"/>
                </a:solidFill>
              </a:rPr>
              <a:t>.</a:t>
            </a:r>
            <a:endParaRPr lang="en-GB" sz="2600" dirty="0">
              <a:solidFill>
                <a:schemeClr val="bg1"/>
              </a:solidFill>
            </a:endParaRPr>
          </a:p>
        </p:txBody>
      </p:sp>
      <p:pic>
        <p:nvPicPr>
          <p:cNvPr id="4" name="Image 3">
            <a:extLst>
              <a:ext uri="{FF2B5EF4-FFF2-40B4-BE49-F238E27FC236}">
                <a16:creationId xmlns:a16="http://schemas.microsoft.com/office/drawing/2014/main" id="{49C85800-F76E-DF97-1F5D-5F55149FD3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378" y="2042516"/>
            <a:ext cx="11537244" cy="601139"/>
          </a:xfrm>
          <a:prstGeom prst="rect">
            <a:avLst/>
          </a:prstGeom>
        </p:spPr>
      </p:pic>
    </p:spTree>
    <p:extLst>
      <p:ext uri="{BB962C8B-B14F-4D97-AF65-F5344CB8AC3E}">
        <p14:creationId xmlns:p14="http://schemas.microsoft.com/office/powerpoint/2010/main" val="13757322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4BA924F-3DA5-457E-3B6F-C90031A5E6C4}"/>
              </a:ext>
            </a:extLst>
          </p:cNvPr>
          <p:cNvSpPr>
            <a:spLocks noGrp="1"/>
          </p:cNvSpPr>
          <p:nvPr>
            <p:ph type="title"/>
          </p:nvPr>
        </p:nvSpPr>
        <p:spPr/>
        <p:txBody>
          <a:bodyPr/>
          <a:lstStyle/>
          <a:p>
            <a:r>
              <a:rPr lang="fr-FR" sz="4000" b="1" dirty="0" err="1">
                <a:solidFill>
                  <a:srgbClr val="FFFF00"/>
                </a:solidFill>
              </a:rPr>
              <a:t>Disruptiveness</a:t>
            </a:r>
            <a:r>
              <a:rPr lang="fr-FR" sz="4000" b="1" dirty="0">
                <a:solidFill>
                  <a:srgbClr val="FFFF00"/>
                </a:solidFill>
              </a:rPr>
              <a:t> of the HP interventions as part of the HPS </a:t>
            </a:r>
            <a:r>
              <a:rPr lang="fr-FR" sz="4000" b="1" dirty="0" err="1">
                <a:solidFill>
                  <a:srgbClr val="FFFF00"/>
                </a:solidFill>
              </a:rPr>
              <a:t>approach</a:t>
            </a:r>
            <a:endParaRPr lang="en-GB" sz="4000" b="1" dirty="0">
              <a:solidFill>
                <a:srgbClr val="FFFF00"/>
              </a:solidFill>
            </a:endParaRPr>
          </a:p>
        </p:txBody>
      </p:sp>
      <p:sp>
        <p:nvSpPr>
          <p:cNvPr id="3" name="Espace réservé du contenu 2">
            <a:extLst>
              <a:ext uri="{FF2B5EF4-FFF2-40B4-BE49-F238E27FC236}">
                <a16:creationId xmlns:a16="http://schemas.microsoft.com/office/drawing/2014/main" id="{09118F9D-5367-9794-71DB-599C0C19F7D3}"/>
              </a:ext>
            </a:extLst>
          </p:cNvPr>
          <p:cNvSpPr>
            <a:spLocks noGrp="1"/>
          </p:cNvSpPr>
          <p:nvPr>
            <p:ph idx="1"/>
          </p:nvPr>
        </p:nvSpPr>
        <p:spPr>
          <a:xfrm>
            <a:off x="587023" y="2909359"/>
            <a:ext cx="11085688" cy="4351338"/>
          </a:xfrm>
        </p:spPr>
        <p:txBody>
          <a:bodyPr>
            <a:normAutofit/>
          </a:bodyPr>
          <a:lstStyle/>
          <a:p>
            <a:r>
              <a:rPr lang="fr-FR" sz="2600" dirty="0">
                <a:solidFill>
                  <a:schemeClr val="bg1"/>
                </a:solidFill>
              </a:rPr>
              <a:t>A </a:t>
            </a:r>
            <a:r>
              <a:rPr lang="fr-FR" sz="2600" dirty="0" err="1">
                <a:solidFill>
                  <a:schemeClr val="bg1"/>
                </a:solidFill>
              </a:rPr>
              <a:t>school</a:t>
            </a:r>
            <a:r>
              <a:rPr lang="fr-FR" sz="2600" dirty="0">
                <a:solidFill>
                  <a:schemeClr val="bg1"/>
                </a:solidFill>
              </a:rPr>
              <a:t> can </a:t>
            </a:r>
            <a:r>
              <a:rPr lang="fr-FR" sz="2600" dirty="0" err="1">
                <a:solidFill>
                  <a:schemeClr val="bg1"/>
                </a:solidFill>
              </a:rPr>
              <a:t>decide</a:t>
            </a:r>
            <a:r>
              <a:rPr lang="fr-FR" sz="2600" dirty="0">
                <a:solidFill>
                  <a:schemeClr val="bg1"/>
                </a:solidFill>
              </a:rPr>
              <a:t> to </a:t>
            </a:r>
            <a:r>
              <a:rPr lang="fr-FR" sz="2600" dirty="0" err="1">
                <a:solidFill>
                  <a:schemeClr val="bg1"/>
                </a:solidFill>
              </a:rPr>
              <a:t>implement</a:t>
            </a:r>
            <a:r>
              <a:rPr lang="fr-FR" sz="2600" dirty="0">
                <a:solidFill>
                  <a:schemeClr val="bg1"/>
                </a:solidFill>
              </a:rPr>
              <a:t> </a:t>
            </a:r>
            <a:r>
              <a:rPr lang="fr-FR" sz="2600" dirty="0" err="1">
                <a:solidFill>
                  <a:schemeClr val="bg1"/>
                </a:solidFill>
              </a:rPr>
              <a:t>small</a:t>
            </a:r>
            <a:r>
              <a:rPr lang="fr-FR" sz="2600" dirty="0">
                <a:solidFill>
                  <a:schemeClr val="bg1"/>
                </a:solidFill>
              </a:rPr>
              <a:t> non-disruptive HP interventions in the </a:t>
            </a:r>
            <a:r>
              <a:rPr lang="fr-FR" sz="2600" dirty="0" err="1">
                <a:solidFill>
                  <a:schemeClr val="bg1"/>
                </a:solidFill>
              </a:rPr>
              <a:t>school</a:t>
            </a:r>
            <a:r>
              <a:rPr lang="fr-FR" sz="2600" dirty="0">
                <a:solidFill>
                  <a:schemeClr val="bg1"/>
                </a:solidFill>
              </a:rPr>
              <a:t> system. This </a:t>
            </a:r>
            <a:r>
              <a:rPr lang="fr-FR" sz="2600" dirty="0" err="1">
                <a:solidFill>
                  <a:schemeClr val="bg1"/>
                </a:solidFill>
              </a:rPr>
              <a:t>is</a:t>
            </a:r>
            <a:r>
              <a:rPr lang="fr-FR" sz="2600" dirty="0">
                <a:solidFill>
                  <a:schemeClr val="bg1"/>
                </a:solidFill>
              </a:rPr>
              <a:t> </a:t>
            </a:r>
            <a:r>
              <a:rPr lang="fr-FR" sz="2600" dirty="0" err="1">
                <a:solidFill>
                  <a:schemeClr val="bg1"/>
                </a:solidFill>
              </a:rPr>
              <a:t>characterized</a:t>
            </a:r>
            <a:r>
              <a:rPr lang="fr-FR" sz="2600" dirty="0">
                <a:solidFill>
                  <a:schemeClr val="bg1"/>
                </a:solidFill>
              </a:rPr>
              <a:t> by </a:t>
            </a:r>
            <a:r>
              <a:rPr lang="fr-FR" sz="2600" dirty="0" err="1">
                <a:solidFill>
                  <a:schemeClr val="bg1"/>
                </a:solidFill>
              </a:rPr>
              <a:t>keeping</a:t>
            </a:r>
            <a:r>
              <a:rPr lang="fr-FR" sz="2600" dirty="0">
                <a:solidFill>
                  <a:schemeClr val="bg1"/>
                </a:solidFill>
              </a:rPr>
              <a:t> the </a:t>
            </a:r>
            <a:r>
              <a:rPr lang="fr-FR" sz="2600" dirty="0" err="1">
                <a:solidFill>
                  <a:schemeClr val="bg1"/>
                </a:solidFill>
              </a:rPr>
              <a:t>stability</a:t>
            </a:r>
            <a:r>
              <a:rPr lang="fr-FR" sz="2600" dirty="0">
                <a:solidFill>
                  <a:schemeClr val="bg1"/>
                </a:solidFill>
              </a:rPr>
              <a:t> in the </a:t>
            </a:r>
            <a:r>
              <a:rPr lang="fr-FR" sz="2600" dirty="0" err="1">
                <a:solidFill>
                  <a:schemeClr val="bg1"/>
                </a:solidFill>
              </a:rPr>
              <a:t>school</a:t>
            </a:r>
            <a:r>
              <a:rPr lang="fr-FR" sz="2600" dirty="0">
                <a:solidFill>
                  <a:schemeClr val="bg1"/>
                </a:solidFill>
              </a:rPr>
              <a:t> and </a:t>
            </a:r>
            <a:r>
              <a:rPr lang="fr-FR" sz="2600" dirty="0" err="1">
                <a:solidFill>
                  <a:schemeClr val="bg1"/>
                </a:solidFill>
              </a:rPr>
              <a:t>continuing</a:t>
            </a:r>
            <a:r>
              <a:rPr lang="fr-FR" sz="2600" dirty="0">
                <a:solidFill>
                  <a:schemeClr val="bg1"/>
                </a:solidFill>
              </a:rPr>
              <a:t> the </a:t>
            </a:r>
            <a:r>
              <a:rPr lang="fr-FR" sz="2600" dirty="0" err="1">
                <a:solidFill>
                  <a:schemeClr val="bg1"/>
                </a:solidFill>
              </a:rPr>
              <a:t>way</a:t>
            </a:r>
            <a:r>
              <a:rPr lang="fr-FR" sz="2600" dirty="0">
                <a:solidFill>
                  <a:schemeClr val="bg1"/>
                </a:solidFill>
              </a:rPr>
              <a:t> of </a:t>
            </a:r>
            <a:r>
              <a:rPr lang="fr-FR" sz="2600" dirty="0" err="1">
                <a:solidFill>
                  <a:schemeClr val="bg1"/>
                </a:solidFill>
              </a:rPr>
              <a:t>working</a:t>
            </a:r>
            <a:r>
              <a:rPr lang="fr-FR" sz="2600" dirty="0">
                <a:solidFill>
                  <a:schemeClr val="bg1"/>
                </a:solidFill>
              </a:rPr>
              <a:t> as </a:t>
            </a:r>
            <a:r>
              <a:rPr lang="fr-FR" sz="2600" dirty="0" err="1">
                <a:solidFill>
                  <a:schemeClr val="bg1"/>
                </a:solidFill>
              </a:rPr>
              <a:t>much</a:t>
            </a:r>
            <a:r>
              <a:rPr lang="fr-FR" sz="2600" dirty="0">
                <a:solidFill>
                  <a:schemeClr val="bg1"/>
                </a:solidFill>
              </a:rPr>
              <a:t> as possible. </a:t>
            </a:r>
          </a:p>
          <a:p>
            <a:r>
              <a:rPr lang="fr-FR" sz="2600" dirty="0" err="1">
                <a:solidFill>
                  <a:schemeClr val="bg1"/>
                </a:solidFill>
              </a:rPr>
              <a:t>Navigating</a:t>
            </a:r>
            <a:r>
              <a:rPr lang="fr-FR" sz="2600" dirty="0">
                <a:solidFill>
                  <a:schemeClr val="bg1"/>
                </a:solidFill>
              </a:rPr>
              <a:t> </a:t>
            </a:r>
            <a:r>
              <a:rPr lang="fr-FR" sz="2600" dirty="0" err="1">
                <a:solidFill>
                  <a:schemeClr val="bg1"/>
                </a:solidFill>
              </a:rPr>
              <a:t>towards</a:t>
            </a:r>
            <a:r>
              <a:rPr lang="fr-FR" sz="2600" dirty="0">
                <a:solidFill>
                  <a:schemeClr val="bg1"/>
                </a:solidFill>
              </a:rPr>
              <a:t> the right </a:t>
            </a:r>
            <a:r>
              <a:rPr lang="fr-FR" sz="2600" dirty="0" err="1">
                <a:solidFill>
                  <a:schemeClr val="bg1"/>
                </a:solidFill>
              </a:rPr>
              <a:t>side</a:t>
            </a:r>
            <a:r>
              <a:rPr lang="fr-FR" sz="2600" dirty="0">
                <a:solidFill>
                  <a:schemeClr val="bg1"/>
                </a:solidFill>
              </a:rPr>
              <a:t> of the </a:t>
            </a:r>
            <a:r>
              <a:rPr lang="fr-FR" sz="2600" dirty="0" err="1">
                <a:solidFill>
                  <a:schemeClr val="bg1"/>
                </a:solidFill>
              </a:rPr>
              <a:t>spectrum</a:t>
            </a:r>
            <a:r>
              <a:rPr lang="fr-FR" sz="2600" dirty="0">
                <a:solidFill>
                  <a:schemeClr val="bg1"/>
                </a:solidFill>
              </a:rPr>
              <a:t> </a:t>
            </a:r>
            <a:r>
              <a:rPr lang="fr-FR" sz="2600" dirty="0" err="1">
                <a:solidFill>
                  <a:schemeClr val="bg1"/>
                </a:solidFill>
              </a:rPr>
              <a:t>implies</a:t>
            </a:r>
            <a:r>
              <a:rPr lang="fr-FR" sz="2600" dirty="0">
                <a:solidFill>
                  <a:schemeClr val="bg1"/>
                </a:solidFill>
              </a:rPr>
              <a:t> </a:t>
            </a:r>
            <a:r>
              <a:rPr lang="fr-FR" sz="2600" dirty="0" err="1">
                <a:solidFill>
                  <a:schemeClr val="bg1"/>
                </a:solidFill>
              </a:rPr>
              <a:t>creating</a:t>
            </a:r>
            <a:r>
              <a:rPr lang="fr-FR" sz="2600" dirty="0">
                <a:solidFill>
                  <a:schemeClr val="bg1"/>
                </a:solidFill>
              </a:rPr>
              <a:t> a positive disruption by </a:t>
            </a:r>
            <a:r>
              <a:rPr lang="fr-FR" sz="2600" dirty="0" err="1">
                <a:solidFill>
                  <a:schemeClr val="bg1"/>
                </a:solidFill>
              </a:rPr>
              <a:t>introducing</a:t>
            </a:r>
            <a:r>
              <a:rPr lang="fr-FR" sz="2600" dirty="0">
                <a:solidFill>
                  <a:schemeClr val="bg1"/>
                </a:solidFill>
              </a:rPr>
              <a:t> large disruptive HP interventions. </a:t>
            </a:r>
            <a:r>
              <a:rPr lang="fr-FR" sz="2600" dirty="0" err="1">
                <a:solidFill>
                  <a:schemeClr val="bg1"/>
                </a:solidFill>
              </a:rPr>
              <a:t>These</a:t>
            </a:r>
            <a:r>
              <a:rPr lang="fr-FR" sz="2600" dirty="0">
                <a:solidFill>
                  <a:schemeClr val="bg1"/>
                </a:solidFill>
              </a:rPr>
              <a:t> type of HP interventions </a:t>
            </a:r>
            <a:r>
              <a:rPr lang="fr-FR" sz="2600" dirty="0" err="1">
                <a:solidFill>
                  <a:schemeClr val="bg1"/>
                </a:solidFill>
              </a:rPr>
              <a:t>may</a:t>
            </a:r>
            <a:r>
              <a:rPr lang="fr-FR" sz="2600" dirty="0">
                <a:solidFill>
                  <a:schemeClr val="bg1"/>
                </a:solidFill>
              </a:rPr>
              <a:t> trigger the </a:t>
            </a:r>
            <a:r>
              <a:rPr lang="fr-FR" sz="2600" dirty="0" err="1">
                <a:solidFill>
                  <a:schemeClr val="bg1"/>
                </a:solidFill>
              </a:rPr>
              <a:t>school</a:t>
            </a:r>
            <a:r>
              <a:rPr lang="fr-FR" sz="2600" dirty="0">
                <a:solidFill>
                  <a:schemeClr val="bg1"/>
                </a:solidFill>
              </a:rPr>
              <a:t> system to self-</a:t>
            </a:r>
            <a:r>
              <a:rPr lang="fr-FR" sz="2600" dirty="0" err="1">
                <a:solidFill>
                  <a:schemeClr val="bg1"/>
                </a:solidFill>
              </a:rPr>
              <a:t>organize</a:t>
            </a:r>
            <a:r>
              <a:rPr lang="fr-FR" sz="2600" dirty="0">
                <a:solidFill>
                  <a:schemeClr val="bg1"/>
                </a:solidFill>
              </a:rPr>
              <a:t> a </a:t>
            </a:r>
            <a:r>
              <a:rPr lang="fr-FR" sz="2600" dirty="0" err="1">
                <a:solidFill>
                  <a:schemeClr val="bg1"/>
                </a:solidFill>
              </a:rPr>
              <a:t>newer</a:t>
            </a:r>
            <a:r>
              <a:rPr lang="fr-FR" sz="2600" dirty="0">
                <a:solidFill>
                  <a:schemeClr val="bg1"/>
                </a:solidFill>
              </a:rPr>
              <a:t> state of </a:t>
            </a:r>
            <a:r>
              <a:rPr lang="fr-FR" sz="2600" dirty="0" err="1">
                <a:solidFill>
                  <a:schemeClr val="bg1"/>
                </a:solidFill>
              </a:rPr>
              <a:t>stability</a:t>
            </a:r>
            <a:r>
              <a:rPr lang="fr-FR" sz="2600" dirty="0">
                <a:solidFill>
                  <a:schemeClr val="bg1"/>
                </a:solidFill>
              </a:rPr>
              <a:t>, in </a:t>
            </a:r>
            <a:r>
              <a:rPr lang="fr-FR" sz="2600" dirty="0" err="1">
                <a:solidFill>
                  <a:schemeClr val="bg1"/>
                </a:solidFill>
              </a:rPr>
              <a:t>which</a:t>
            </a:r>
            <a:r>
              <a:rPr lang="fr-FR" sz="2600" dirty="0">
                <a:solidFill>
                  <a:schemeClr val="bg1"/>
                </a:solidFill>
              </a:rPr>
              <a:t> the </a:t>
            </a:r>
            <a:r>
              <a:rPr lang="fr-FR" sz="2600" dirty="0" err="1">
                <a:solidFill>
                  <a:schemeClr val="bg1"/>
                </a:solidFill>
              </a:rPr>
              <a:t>school’s</a:t>
            </a:r>
            <a:r>
              <a:rPr lang="fr-FR" sz="2600" dirty="0">
                <a:solidFill>
                  <a:schemeClr val="bg1"/>
                </a:solidFill>
              </a:rPr>
              <a:t> </a:t>
            </a:r>
            <a:r>
              <a:rPr lang="fr-FR" sz="2600" dirty="0" err="1">
                <a:solidFill>
                  <a:schemeClr val="bg1"/>
                </a:solidFill>
              </a:rPr>
              <a:t>norms</a:t>
            </a:r>
            <a:r>
              <a:rPr lang="fr-FR" sz="2600" dirty="0">
                <a:solidFill>
                  <a:schemeClr val="bg1"/>
                </a:solidFill>
              </a:rPr>
              <a:t> </a:t>
            </a:r>
            <a:r>
              <a:rPr lang="fr-FR" sz="2600" dirty="0" err="1">
                <a:solidFill>
                  <a:schemeClr val="bg1"/>
                </a:solidFill>
              </a:rPr>
              <a:t>may</a:t>
            </a:r>
            <a:r>
              <a:rPr lang="fr-FR" sz="2600" dirty="0">
                <a:solidFill>
                  <a:schemeClr val="bg1"/>
                </a:solidFill>
              </a:rPr>
              <a:t> shift </a:t>
            </a:r>
            <a:r>
              <a:rPr lang="fr-FR" sz="2600" dirty="0" err="1">
                <a:solidFill>
                  <a:schemeClr val="bg1"/>
                </a:solidFill>
              </a:rPr>
              <a:t>focusing</a:t>
            </a:r>
            <a:r>
              <a:rPr lang="fr-FR" sz="2600" dirty="0">
                <a:solidFill>
                  <a:schemeClr val="bg1"/>
                </a:solidFill>
              </a:rPr>
              <a:t> more on </a:t>
            </a:r>
            <a:r>
              <a:rPr lang="fr-FR" sz="2600" dirty="0" err="1">
                <a:solidFill>
                  <a:schemeClr val="bg1"/>
                </a:solidFill>
              </a:rPr>
              <a:t>health</a:t>
            </a:r>
            <a:r>
              <a:rPr lang="fr-FR" sz="2600" dirty="0">
                <a:solidFill>
                  <a:schemeClr val="bg1"/>
                </a:solidFill>
              </a:rPr>
              <a:t> and </a:t>
            </a:r>
            <a:r>
              <a:rPr lang="fr-FR" sz="2600" dirty="0" err="1">
                <a:solidFill>
                  <a:schemeClr val="bg1"/>
                </a:solidFill>
              </a:rPr>
              <a:t>well-being</a:t>
            </a:r>
            <a:r>
              <a:rPr lang="fr-FR" sz="2600" dirty="0">
                <a:solidFill>
                  <a:schemeClr val="bg1"/>
                </a:solidFill>
              </a:rPr>
              <a:t> and </a:t>
            </a:r>
            <a:r>
              <a:rPr lang="fr-FR" sz="2600" dirty="0" err="1">
                <a:solidFill>
                  <a:schemeClr val="bg1"/>
                </a:solidFill>
              </a:rPr>
              <a:t>thereby</a:t>
            </a:r>
            <a:r>
              <a:rPr lang="fr-FR" sz="2600" dirty="0">
                <a:solidFill>
                  <a:schemeClr val="bg1"/>
                </a:solidFill>
              </a:rPr>
              <a:t> </a:t>
            </a:r>
            <a:r>
              <a:rPr lang="fr-FR" sz="2600" dirty="0" err="1">
                <a:solidFill>
                  <a:schemeClr val="bg1"/>
                </a:solidFill>
              </a:rPr>
              <a:t>creating</a:t>
            </a:r>
            <a:r>
              <a:rPr lang="fr-FR" sz="2600" dirty="0">
                <a:solidFill>
                  <a:schemeClr val="bg1"/>
                </a:solidFill>
              </a:rPr>
              <a:t> </a:t>
            </a:r>
            <a:r>
              <a:rPr lang="fr-FR" sz="2600" dirty="0" err="1">
                <a:solidFill>
                  <a:schemeClr val="bg1"/>
                </a:solidFill>
              </a:rPr>
              <a:t>momentum</a:t>
            </a:r>
            <a:r>
              <a:rPr lang="fr-FR" sz="2600" dirty="0">
                <a:solidFill>
                  <a:schemeClr val="bg1"/>
                </a:solidFill>
              </a:rPr>
              <a:t> for </a:t>
            </a:r>
            <a:r>
              <a:rPr lang="fr-FR" sz="2600" dirty="0" err="1">
                <a:solidFill>
                  <a:schemeClr val="bg1"/>
                </a:solidFill>
              </a:rPr>
              <a:t>additional</a:t>
            </a:r>
            <a:r>
              <a:rPr lang="fr-FR" sz="2600" dirty="0">
                <a:solidFill>
                  <a:schemeClr val="bg1"/>
                </a:solidFill>
              </a:rPr>
              <a:t> HP interventions.</a:t>
            </a:r>
            <a:endParaRPr lang="en-GB" sz="2600" dirty="0">
              <a:solidFill>
                <a:schemeClr val="bg1"/>
              </a:solidFill>
            </a:endParaRPr>
          </a:p>
        </p:txBody>
      </p:sp>
      <p:pic>
        <p:nvPicPr>
          <p:cNvPr id="4" name="Image 3">
            <a:extLst>
              <a:ext uri="{FF2B5EF4-FFF2-40B4-BE49-F238E27FC236}">
                <a16:creationId xmlns:a16="http://schemas.microsoft.com/office/drawing/2014/main" id="{B4E19332-C11B-D910-B58E-758AAAA9B0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2845" y="1927755"/>
            <a:ext cx="11085688" cy="608496"/>
          </a:xfrm>
          <a:prstGeom prst="rect">
            <a:avLst/>
          </a:prstGeom>
        </p:spPr>
      </p:pic>
    </p:spTree>
    <p:extLst>
      <p:ext uri="{BB962C8B-B14F-4D97-AF65-F5344CB8AC3E}">
        <p14:creationId xmlns:p14="http://schemas.microsoft.com/office/powerpoint/2010/main" val="36856078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264378"/>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9C8FF37-9EFB-44A9-698D-8384F98C31BD}"/>
              </a:ext>
            </a:extLst>
          </p:cNvPr>
          <p:cNvSpPr>
            <a:spLocks noGrp="1"/>
          </p:cNvSpPr>
          <p:nvPr>
            <p:ph type="title"/>
          </p:nvPr>
        </p:nvSpPr>
        <p:spPr/>
        <p:txBody>
          <a:bodyPr>
            <a:normAutofit/>
          </a:bodyPr>
          <a:lstStyle/>
          <a:p>
            <a:r>
              <a:rPr lang="fr-FR" sz="4000" b="1" dirty="0" err="1">
                <a:solidFill>
                  <a:srgbClr val="FFFF00"/>
                </a:solidFill>
              </a:rPr>
              <a:t>Implementing</a:t>
            </a:r>
            <a:r>
              <a:rPr lang="fr-FR" sz="4000" b="1" dirty="0">
                <a:solidFill>
                  <a:srgbClr val="FFFF00"/>
                </a:solidFill>
              </a:rPr>
              <a:t> HP interventions </a:t>
            </a:r>
            <a:r>
              <a:rPr lang="fr-FR" sz="4000" b="1" dirty="0" err="1">
                <a:solidFill>
                  <a:srgbClr val="FFFF00"/>
                </a:solidFill>
              </a:rPr>
              <a:t>within</a:t>
            </a:r>
            <a:r>
              <a:rPr lang="fr-FR" sz="4000" b="1" dirty="0">
                <a:solidFill>
                  <a:srgbClr val="FFFF00"/>
                </a:solidFill>
              </a:rPr>
              <a:t> the </a:t>
            </a:r>
            <a:r>
              <a:rPr lang="fr-FR" sz="4000" b="1" dirty="0" err="1">
                <a:solidFill>
                  <a:srgbClr val="FFFF00"/>
                </a:solidFill>
              </a:rPr>
              <a:t>school</a:t>
            </a:r>
            <a:r>
              <a:rPr lang="fr-FR" sz="4000" b="1" dirty="0">
                <a:solidFill>
                  <a:srgbClr val="FFFF00"/>
                </a:solidFill>
              </a:rPr>
              <a:t> curriculum or in addition to </a:t>
            </a:r>
            <a:r>
              <a:rPr lang="fr-FR" sz="4000" b="1" dirty="0" err="1">
                <a:solidFill>
                  <a:srgbClr val="FFFF00"/>
                </a:solidFill>
              </a:rPr>
              <a:t>core</a:t>
            </a:r>
            <a:r>
              <a:rPr lang="fr-FR" sz="4000" b="1" dirty="0">
                <a:solidFill>
                  <a:srgbClr val="FFFF00"/>
                </a:solidFill>
              </a:rPr>
              <a:t> curriculum</a:t>
            </a:r>
            <a:endParaRPr lang="en-GB" sz="4000" b="1" dirty="0">
              <a:solidFill>
                <a:srgbClr val="FFFF00"/>
              </a:solidFill>
            </a:endParaRPr>
          </a:p>
        </p:txBody>
      </p:sp>
      <p:sp>
        <p:nvSpPr>
          <p:cNvPr id="3" name="Espace réservé du contenu 2">
            <a:extLst>
              <a:ext uri="{FF2B5EF4-FFF2-40B4-BE49-F238E27FC236}">
                <a16:creationId xmlns:a16="http://schemas.microsoft.com/office/drawing/2014/main" id="{5641A281-66E9-DAF0-5997-44C727D6FA69}"/>
              </a:ext>
            </a:extLst>
          </p:cNvPr>
          <p:cNvSpPr>
            <a:spLocks noGrp="1"/>
          </p:cNvSpPr>
          <p:nvPr>
            <p:ph idx="1"/>
          </p:nvPr>
        </p:nvSpPr>
        <p:spPr>
          <a:xfrm>
            <a:off x="838200" y="2833511"/>
            <a:ext cx="10515600" cy="3343452"/>
          </a:xfrm>
        </p:spPr>
        <p:txBody>
          <a:bodyPr>
            <a:normAutofit lnSpcReduction="10000"/>
          </a:bodyPr>
          <a:lstStyle/>
          <a:p>
            <a:r>
              <a:rPr lang="fr-FR" dirty="0">
                <a:solidFill>
                  <a:schemeClr val="bg1"/>
                </a:solidFill>
              </a:rPr>
              <a:t>An ‘add-on </a:t>
            </a:r>
            <a:r>
              <a:rPr lang="fr-FR" dirty="0" err="1">
                <a:solidFill>
                  <a:schemeClr val="bg1"/>
                </a:solidFill>
              </a:rPr>
              <a:t>strategy</a:t>
            </a:r>
            <a:r>
              <a:rPr lang="fr-FR" dirty="0">
                <a:solidFill>
                  <a:schemeClr val="bg1"/>
                </a:solidFill>
              </a:rPr>
              <a:t>’ </a:t>
            </a:r>
            <a:r>
              <a:rPr lang="fr-FR" dirty="0" err="1">
                <a:solidFill>
                  <a:schemeClr val="bg1"/>
                </a:solidFill>
              </a:rPr>
              <a:t>describes</a:t>
            </a:r>
            <a:r>
              <a:rPr lang="fr-FR" dirty="0">
                <a:solidFill>
                  <a:schemeClr val="bg1"/>
                </a:solidFill>
              </a:rPr>
              <a:t> </a:t>
            </a:r>
            <a:r>
              <a:rPr lang="fr-FR" dirty="0" err="1">
                <a:solidFill>
                  <a:schemeClr val="bg1"/>
                </a:solidFill>
              </a:rPr>
              <a:t>implementing</a:t>
            </a:r>
            <a:r>
              <a:rPr lang="fr-FR" dirty="0">
                <a:solidFill>
                  <a:schemeClr val="bg1"/>
                </a:solidFill>
              </a:rPr>
              <a:t> HP interventions in addition to </a:t>
            </a:r>
            <a:r>
              <a:rPr lang="fr-FR" dirty="0" err="1">
                <a:solidFill>
                  <a:schemeClr val="bg1"/>
                </a:solidFill>
              </a:rPr>
              <a:t>core</a:t>
            </a:r>
            <a:r>
              <a:rPr lang="fr-FR" dirty="0">
                <a:solidFill>
                  <a:schemeClr val="bg1"/>
                </a:solidFill>
              </a:rPr>
              <a:t> curriculum obligations. This </a:t>
            </a:r>
            <a:r>
              <a:rPr lang="fr-FR" dirty="0" err="1">
                <a:solidFill>
                  <a:schemeClr val="bg1"/>
                </a:solidFill>
              </a:rPr>
              <a:t>may</a:t>
            </a:r>
            <a:r>
              <a:rPr lang="fr-FR" dirty="0">
                <a:solidFill>
                  <a:schemeClr val="bg1"/>
                </a:solidFill>
              </a:rPr>
              <a:t> </a:t>
            </a:r>
            <a:r>
              <a:rPr lang="fr-FR" dirty="0" err="1">
                <a:solidFill>
                  <a:schemeClr val="bg1"/>
                </a:solidFill>
              </a:rPr>
              <a:t>be</a:t>
            </a:r>
            <a:r>
              <a:rPr lang="fr-FR" dirty="0">
                <a:solidFill>
                  <a:schemeClr val="bg1"/>
                </a:solidFill>
              </a:rPr>
              <a:t> </a:t>
            </a:r>
            <a:r>
              <a:rPr lang="fr-FR" dirty="0" err="1">
                <a:solidFill>
                  <a:schemeClr val="bg1"/>
                </a:solidFill>
              </a:rPr>
              <a:t>less</a:t>
            </a:r>
            <a:r>
              <a:rPr lang="fr-FR" dirty="0">
                <a:solidFill>
                  <a:schemeClr val="bg1"/>
                </a:solidFill>
              </a:rPr>
              <a:t> </a:t>
            </a:r>
            <a:r>
              <a:rPr lang="fr-FR" dirty="0" err="1">
                <a:solidFill>
                  <a:schemeClr val="bg1"/>
                </a:solidFill>
              </a:rPr>
              <a:t>complex</a:t>
            </a:r>
            <a:r>
              <a:rPr lang="fr-FR" dirty="0">
                <a:solidFill>
                  <a:schemeClr val="bg1"/>
                </a:solidFill>
              </a:rPr>
              <a:t>, but </a:t>
            </a:r>
            <a:r>
              <a:rPr lang="fr-FR" dirty="0" err="1">
                <a:solidFill>
                  <a:schemeClr val="bg1"/>
                </a:solidFill>
              </a:rPr>
              <a:t>school</a:t>
            </a:r>
            <a:r>
              <a:rPr lang="fr-FR" dirty="0">
                <a:solidFill>
                  <a:schemeClr val="bg1"/>
                </a:solidFill>
              </a:rPr>
              <a:t> staff </a:t>
            </a:r>
            <a:r>
              <a:rPr lang="fr-FR" dirty="0" err="1">
                <a:solidFill>
                  <a:schemeClr val="bg1"/>
                </a:solidFill>
              </a:rPr>
              <a:t>often</a:t>
            </a:r>
            <a:r>
              <a:rPr lang="fr-FR" dirty="0">
                <a:solidFill>
                  <a:schemeClr val="bg1"/>
                </a:solidFill>
              </a:rPr>
              <a:t> </a:t>
            </a:r>
            <a:r>
              <a:rPr lang="fr-FR" dirty="0" err="1">
                <a:solidFill>
                  <a:schemeClr val="bg1"/>
                </a:solidFill>
              </a:rPr>
              <a:t>perceive</a:t>
            </a:r>
            <a:r>
              <a:rPr lang="fr-FR" dirty="0">
                <a:solidFill>
                  <a:schemeClr val="bg1"/>
                </a:solidFill>
              </a:rPr>
              <a:t> </a:t>
            </a:r>
            <a:r>
              <a:rPr lang="fr-FR" dirty="0" err="1">
                <a:solidFill>
                  <a:schemeClr val="bg1"/>
                </a:solidFill>
              </a:rPr>
              <a:t>it</a:t>
            </a:r>
            <a:r>
              <a:rPr lang="fr-FR" dirty="0">
                <a:solidFill>
                  <a:schemeClr val="bg1"/>
                </a:solidFill>
              </a:rPr>
              <a:t> as an </a:t>
            </a:r>
            <a:r>
              <a:rPr lang="fr-FR" dirty="0" err="1">
                <a:solidFill>
                  <a:schemeClr val="bg1"/>
                </a:solidFill>
              </a:rPr>
              <a:t>additional</a:t>
            </a:r>
            <a:r>
              <a:rPr lang="fr-FR" dirty="0">
                <a:solidFill>
                  <a:schemeClr val="bg1"/>
                </a:solidFill>
              </a:rPr>
              <a:t> </a:t>
            </a:r>
            <a:r>
              <a:rPr lang="fr-FR" dirty="0" err="1">
                <a:solidFill>
                  <a:schemeClr val="bg1"/>
                </a:solidFill>
              </a:rPr>
              <a:t>task</a:t>
            </a:r>
            <a:r>
              <a:rPr lang="fr-FR" dirty="0">
                <a:solidFill>
                  <a:schemeClr val="bg1"/>
                </a:solidFill>
              </a:rPr>
              <a:t> to </a:t>
            </a:r>
            <a:r>
              <a:rPr lang="fr-FR" dirty="0" err="1">
                <a:solidFill>
                  <a:schemeClr val="bg1"/>
                </a:solidFill>
              </a:rPr>
              <a:t>their</a:t>
            </a:r>
            <a:r>
              <a:rPr lang="fr-FR" dirty="0">
                <a:solidFill>
                  <a:schemeClr val="bg1"/>
                </a:solidFill>
              </a:rPr>
              <a:t> </a:t>
            </a:r>
            <a:r>
              <a:rPr lang="fr-FR" dirty="0" err="1">
                <a:solidFill>
                  <a:schemeClr val="bg1"/>
                </a:solidFill>
              </a:rPr>
              <a:t>core</a:t>
            </a:r>
            <a:r>
              <a:rPr lang="fr-FR" dirty="0">
                <a:solidFill>
                  <a:schemeClr val="bg1"/>
                </a:solidFill>
              </a:rPr>
              <a:t> </a:t>
            </a:r>
            <a:r>
              <a:rPr lang="fr-FR" dirty="0" err="1">
                <a:solidFill>
                  <a:schemeClr val="bg1"/>
                </a:solidFill>
              </a:rPr>
              <a:t>responsibilities</a:t>
            </a:r>
            <a:r>
              <a:rPr lang="fr-FR" dirty="0">
                <a:solidFill>
                  <a:schemeClr val="bg1"/>
                </a:solidFill>
              </a:rPr>
              <a:t>. </a:t>
            </a:r>
          </a:p>
          <a:p>
            <a:r>
              <a:rPr lang="fr-FR" dirty="0" err="1">
                <a:solidFill>
                  <a:schemeClr val="bg1"/>
                </a:solidFill>
              </a:rPr>
              <a:t>Navigating</a:t>
            </a:r>
            <a:r>
              <a:rPr lang="fr-FR" dirty="0">
                <a:solidFill>
                  <a:schemeClr val="bg1"/>
                </a:solidFill>
              </a:rPr>
              <a:t> </a:t>
            </a:r>
            <a:r>
              <a:rPr lang="fr-FR" dirty="0" err="1">
                <a:solidFill>
                  <a:schemeClr val="bg1"/>
                </a:solidFill>
              </a:rPr>
              <a:t>towards</a:t>
            </a:r>
            <a:r>
              <a:rPr lang="fr-FR" dirty="0">
                <a:solidFill>
                  <a:schemeClr val="bg1"/>
                </a:solidFill>
              </a:rPr>
              <a:t> the right hand </a:t>
            </a:r>
            <a:r>
              <a:rPr lang="fr-FR" dirty="0" err="1">
                <a:solidFill>
                  <a:schemeClr val="bg1"/>
                </a:solidFill>
              </a:rPr>
              <a:t>side</a:t>
            </a:r>
            <a:r>
              <a:rPr lang="fr-FR" dirty="0">
                <a:solidFill>
                  <a:schemeClr val="bg1"/>
                </a:solidFill>
              </a:rPr>
              <a:t> of </a:t>
            </a:r>
            <a:r>
              <a:rPr lang="fr-FR" dirty="0" err="1">
                <a:solidFill>
                  <a:schemeClr val="bg1"/>
                </a:solidFill>
              </a:rPr>
              <a:t>this</a:t>
            </a:r>
            <a:r>
              <a:rPr lang="fr-FR" dirty="0">
                <a:solidFill>
                  <a:schemeClr val="bg1"/>
                </a:solidFill>
              </a:rPr>
              <a:t> </a:t>
            </a:r>
            <a:r>
              <a:rPr lang="fr-FR" dirty="0" err="1">
                <a:solidFill>
                  <a:schemeClr val="bg1"/>
                </a:solidFill>
              </a:rPr>
              <a:t>spectrum</a:t>
            </a:r>
            <a:r>
              <a:rPr lang="fr-FR" dirty="0">
                <a:solidFill>
                  <a:schemeClr val="bg1"/>
                </a:solidFill>
              </a:rPr>
              <a:t> </a:t>
            </a:r>
            <a:r>
              <a:rPr lang="fr-FR" dirty="0" err="1">
                <a:solidFill>
                  <a:schemeClr val="bg1"/>
                </a:solidFill>
              </a:rPr>
              <a:t>describes</a:t>
            </a:r>
            <a:r>
              <a:rPr lang="fr-FR" dirty="0">
                <a:solidFill>
                  <a:schemeClr val="bg1"/>
                </a:solidFill>
              </a:rPr>
              <a:t> an ‘</a:t>
            </a:r>
            <a:r>
              <a:rPr lang="fr-FR" dirty="0" err="1">
                <a:solidFill>
                  <a:schemeClr val="bg1"/>
                </a:solidFill>
              </a:rPr>
              <a:t>add-in</a:t>
            </a:r>
            <a:r>
              <a:rPr lang="fr-FR" dirty="0">
                <a:solidFill>
                  <a:schemeClr val="bg1"/>
                </a:solidFill>
              </a:rPr>
              <a:t> </a:t>
            </a:r>
            <a:r>
              <a:rPr lang="fr-FR" dirty="0" err="1">
                <a:solidFill>
                  <a:schemeClr val="bg1"/>
                </a:solidFill>
              </a:rPr>
              <a:t>strategy</a:t>
            </a:r>
            <a:r>
              <a:rPr lang="fr-FR" dirty="0">
                <a:solidFill>
                  <a:schemeClr val="bg1"/>
                </a:solidFill>
              </a:rPr>
              <a:t>’. The </a:t>
            </a:r>
            <a:r>
              <a:rPr lang="fr-FR" dirty="0" err="1">
                <a:solidFill>
                  <a:schemeClr val="bg1"/>
                </a:solidFill>
              </a:rPr>
              <a:t>development</a:t>
            </a:r>
            <a:r>
              <a:rPr lang="fr-FR" dirty="0">
                <a:solidFill>
                  <a:schemeClr val="bg1"/>
                </a:solidFill>
              </a:rPr>
              <a:t> and </a:t>
            </a:r>
            <a:r>
              <a:rPr lang="fr-FR" dirty="0" err="1">
                <a:solidFill>
                  <a:schemeClr val="bg1"/>
                </a:solidFill>
              </a:rPr>
              <a:t>implementation</a:t>
            </a:r>
            <a:r>
              <a:rPr lang="fr-FR" dirty="0">
                <a:solidFill>
                  <a:schemeClr val="bg1"/>
                </a:solidFill>
              </a:rPr>
              <a:t> of </a:t>
            </a:r>
            <a:r>
              <a:rPr lang="fr-FR" dirty="0" err="1">
                <a:solidFill>
                  <a:schemeClr val="bg1"/>
                </a:solidFill>
              </a:rPr>
              <a:t>these</a:t>
            </a:r>
            <a:r>
              <a:rPr lang="fr-FR" dirty="0">
                <a:solidFill>
                  <a:schemeClr val="bg1"/>
                </a:solidFill>
              </a:rPr>
              <a:t> types of HP interventions </a:t>
            </a:r>
            <a:r>
              <a:rPr lang="fr-FR" dirty="0" err="1">
                <a:solidFill>
                  <a:schemeClr val="bg1"/>
                </a:solidFill>
              </a:rPr>
              <a:t>is</a:t>
            </a:r>
            <a:r>
              <a:rPr lang="fr-FR" dirty="0">
                <a:solidFill>
                  <a:schemeClr val="bg1"/>
                </a:solidFill>
              </a:rPr>
              <a:t> more </a:t>
            </a:r>
            <a:r>
              <a:rPr lang="fr-FR" dirty="0" err="1">
                <a:solidFill>
                  <a:schemeClr val="bg1"/>
                </a:solidFill>
              </a:rPr>
              <a:t>complicated</a:t>
            </a:r>
            <a:r>
              <a:rPr lang="fr-FR" dirty="0">
                <a:solidFill>
                  <a:schemeClr val="bg1"/>
                </a:solidFill>
              </a:rPr>
              <a:t>, </a:t>
            </a:r>
            <a:r>
              <a:rPr lang="fr-FR" dirty="0" err="1">
                <a:solidFill>
                  <a:schemeClr val="bg1"/>
                </a:solidFill>
              </a:rPr>
              <a:t>however</a:t>
            </a:r>
            <a:r>
              <a:rPr lang="fr-FR" dirty="0">
                <a:solidFill>
                  <a:schemeClr val="bg1"/>
                </a:solidFill>
              </a:rPr>
              <a:t> </a:t>
            </a:r>
            <a:r>
              <a:rPr lang="fr-FR" dirty="0" err="1">
                <a:solidFill>
                  <a:schemeClr val="bg1"/>
                </a:solidFill>
              </a:rPr>
              <a:t>they</a:t>
            </a:r>
            <a:r>
              <a:rPr lang="fr-FR" dirty="0">
                <a:solidFill>
                  <a:schemeClr val="bg1"/>
                </a:solidFill>
              </a:rPr>
              <a:t> are more </a:t>
            </a:r>
            <a:r>
              <a:rPr lang="fr-FR" dirty="0" err="1">
                <a:solidFill>
                  <a:schemeClr val="bg1"/>
                </a:solidFill>
              </a:rPr>
              <a:t>likely</a:t>
            </a:r>
            <a:r>
              <a:rPr lang="fr-FR" dirty="0">
                <a:solidFill>
                  <a:schemeClr val="bg1"/>
                </a:solidFill>
              </a:rPr>
              <a:t> to </a:t>
            </a:r>
            <a:r>
              <a:rPr lang="fr-FR" dirty="0" err="1">
                <a:solidFill>
                  <a:schemeClr val="bg1"/>
                </a:solidFill>
              </a:rPr>
              <a:t>become</a:t>
            </a:r>
            <a:r>
              <a:rPr lang="fr-FR" dirty="0">
                <a:solidFill>
                  <a:schemeClr val="bg1"/>
                </a:solidFill>
              </a:rPr>
              <a:t> part of curriculum-</a:t>
            </a:r>
            <a:r>
              <a:rPr lang="fr-FR" dirty="0" err="1">
                <a:solidFill>
                  <a:schemeClr val="bg1"/>
                </a:solidFill>
              </a:rPr>
              <a:t>based</a:t>
            </a:r>
            <a:r>
              <a:rPr lang="fr-FR" dirty="0">
                <a:solidFill>
                  <a:schemeClr val="bg1"/>
                </a:solidFill>
              </a:rPr>
              <a:t> </a:t>
            </a:r>
            <a:r>
              <a:rPr lang="fr-FR" dirty="0" err="1">
                <a:solidFill>
                  <a:schemeClr val="bg1"/>
                </a:solidFill>
              </a:rPr>
              <a:t>educational</a:t>
            </a:r>
            <a:r>
              <a:rPr lang="fr-FR" dirty="0">
                <a:solidFill>
                  <a:schemeClr val="bg1"/>
                </a:solidFill>
              </a:rPr>
              <a:t> </a:t>
            </a:r>
            <a:r>
              <a:rPr lang="fr-FR" dirty="0" err="1">
                <a:solidFill>
                  <a:schemeClr val="bg1"/>
                </a:solidFill>
              </a:rPr>
              <a:t>activities</a:t>
            </a:r>
            <a:r>
              <a:rPr lang="fr-FR" dirty="0">
                <a:solidFill>
                  <a:schemeClr val="bg1"/>
                </a:solidFill>
              </a:rPr>
              <a:t> </a:t>
            </a:r>
            <a:r>
              <a:rPr lang="fr-FR" dirty="0" err="1">
                <a:solidFill>
                  <a:schemeClr val="bg1"/>
                </a:solidFill>
              </a:rPr>
              <a:t>without</a:t>
            </a:r>
            <a:r>
              <a:rPr lang="fr-FR" dirty="0">
                <a:solidFill>
                  <a:schemeClr val="bg1"/>
                </a:solidFill>
              </a:rPr>
              <a:t> </a:t>
            </a:r>
            <a:r>
              <a:rPr lang="fr-FR" dirty="0" err="1">
                <a:solidFill>
                  <a:schemeClr val="bg1"/>
                </a:solidFill>
              </a:rPr>
              <a:t>reducing</a:t>
            </a:r>
            <a:r>
              <a:rPr lang="fr-FR" dirty="0">
                <a:solidFill>
                  <a:schemeClr val="bg1"/>
                </a:solidFill>
              </a:rPr>
              <a:t> time </a:t>
            </a:r>
            <a:r>
              <a:rPr lang="fr-FR" dirty="0" err="1">
                <a:solidFill>
                  <a:schemeClr val="bg1"/>
                </a:solidFill>
              </a:rPr>
              <a:t>from</a:t>
            </a:r>
            <a:r>
              <a:rPr lang="fr-FR" dirty="0">
                <a:solidFill>
                  <a:schemeClr val="bg1"/>
                </a:solidFill>
              </a:rPr>
              <a:t> the </a:t>
            </a:r>
            <a:r>
              <a:rPr lang="fr-FR" dirty="0" err="1">
                <a:solidFill>
                  <a:schemeClr val="bg1"/>
                </a:solidFill>
              </a:rPr>
              <a:t>core</a:t>
            </a:r>
            <a:r>
              <a:rPr lang="fr-FR" dirty="0">
                <a:solidFill>
                  <a:schemeClr val="bg1"/>
                </a:solidFill>
              </a:rPr>
              <a:t> curriculum obligations.</a:t>
            </a:r>
            <a:endParaRPr lang="en-GB" dirty="0">
              <a:solidFill>
                <a:schemeClr val="bg1"/>
              </a:solidFill>
            </a:endParaRPr>
          </a:p>
        </p:txBody>
      </p:sp>
      <p:pic>
        <p:nvPicPr>
          <p:cNvPr id="4" name="Image 3">
            <a:extLst>
              <a:ext uri="{FF2B5EF4-FFF2-40B4-BE49-F238E27FC236}">
                <a16:creationId xmlns:a16="http://schemas.microsoft.com/office/drawing/2014/main" id="{9F8E112F-8BE2-DD9E-6F5C-821EE1F2DD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2534" y="1957394"/>
            <a:ext cx="11209866" cy="584082"/>
          </a:xfrm>
          <a:prstGeom prst="rect">
            <a:avLst/>
          </a:prstGeom>
        </p:spPr>
      </p:pic>
    </p:spTree>
    <p:extLst>
      <p:ext uri="{BB962C8B-B14F-4D97-AF65-F5344CB8AC3E}">
        <p14:creationId xmlns:p14="http://schemas.microsoft.com/office/powerpoint/2010/main" val="4228370261"/>
      </p:ext>
    </p:extLst>
  </p:cSld>
  <p:clrMapOvr>
    <a:overrideClrMapping bg1="lt1" tx1="dk1" bg2="lt2" tx2="dk2" accent1="accent1" accent2="accent2" accent3="accent3" accent4="accent4" accent5="accent5" accent6="accent6" hlink="hlink" folHlink="folHlink"/>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92D16145-1191-4F4C-92EB-D7DAE0423A6B}"/>
              </a:ext>
            </a:extLst>
          </p:cNvPr>
          <p:cNvSpPr txBox="1"/>
          <p:nvPr/>
        </p:nvSpPr>
        <p:spPr>
          <a:xfrm>
            <a:off x="5041968" y="223823"/>
            <a:ext cx="7264332" cy="1562741"/>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0" b="0" i="0" u="none" strike="noStrike" kern="1200" cap="none" spc="0" normalizeH="0" baseline="0" noProof="0" dirty="0">
                <a:ln>
                  <a:noFill/>
                </a:ln>
                <a:solidFill>
                  <a:srgbClr val="FFFF00"/>
                </a:solidFill>
                <a:effectLst/>
                <a:uLnTx/>
                <a:uFillTx/>
                <a:latin typeface="Candara" panose="020E0502030303020204" pitchFamily="34" charset="0"/>
                <a:ea typeface="+mn-ea"/>
                <a:cs typeface="+mn-cs"/>
              </a:rPr>
              <a:t>Conclusion</a:t>
            </a:r>
          </a:p>
        </p:txBody>
      </p:sp>
      <p:pic>
        <p:nvPicPr>
          <p:cNvPr id="3" name="Image 2">
            <a:extLst>
              <a:ext uri="{FF2B5EF4-FFF2-40B4-BE49-F238E27FC236}">
                <a16:creationId xmlns:a16="http://schemas.microsoft.com/office/drawing/2014/main" id="{18343CC6-8E25-2642-92A4-CC68DDAD93A7}"/>
              </a:ext>
            </a:extLst>
          </p:cNvPr>
          <p:cNvPicPr>
            <a:picLocks noChangeAspect="1"/>
          </p:cNvPicPr>
          <p:nvPr/>
        </p:nvPicPr>
        <p:blipFill rotWithShape="1">
          <a:blip r:embed="rId2">
            <a:extLst>
              <a:ext uri="{28A0092B-C50C-407E-A947-70E740481C1C}">
                <a14:useLocalDpi xmlns:a14="http://schemas.microsoft.com/office/drawing/2010/main" val="0"/>
              </a:ext>
            </a:extLst>
          </a:blip>
          <a:srcRect l="14876" r="10969" b="1"/>
          <a:stretch/>
        </p:blipFill>
        <p:spPr>
          <a:xfrm>
            <a:off x="387300" y="188518"/>
            <a:ext cx="3606344" cy="2482494"/>
          </a:xfrm>
          <a:custGeom>
            <a:avLst/>
            <a:gdLst/>
            <a:ahLst/>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p:spPr>
      </p:pic>
      <p:sp>
        <p:nvSpPr>
          <p:cNvPr id="4" name="ZoneTexte 3">
            <a:extLst>
              <a:ext uri="{FF2B5EF4-FFF2-40B4-BE49-F238E27FC236}">
                <a16:creationId xmlns:a16="http://schemas.microsoft.com/office/drawing/2014/main" id="{8B55B1ED-DD7A-A74E-AE41-B7BD36D77613}"/>
              </a:ext>
            </a:extLst>
          </p:cNvPr>
          <p:cNvSpPr txBox="1"/>
          <p:nvPr/>
        </p:nvSpPr>
        <p:spPr>
          <a:xfrm>
            <a:off x="775442" y="3044724"/>
            <a:ext cx="11252234" cy="3416320"/>
          </a:xfrm>
          <a:prstGeom prst="rect">
            <a:avLst/>
          </a:prstGeom>
          <a:noFill/>
        </p:spPr>
        <p:txBody>
          <a:bodyPr wrap="square" rtlCol="0">
            <a:spAutoFit/>
          </a:bodyPr>
          <a:lstStyle/>
          <a:p>
            <a:pPr marL="457200" indent="-457200">
              <a:buFont typeface="Arial" panose="020B0604020202020204" pitchFamily="34" charset="0"/>
              <a:buChar char="•"/>
            </a:pPr>
            <a:r>
              <a:rPr lang="fr-FR" sz="2400" dirty="0" err="1">
                <a:solidFill>
                  <a:schemeClr val="bg1"/>
                </a:solidFill>
              </a:rPr>
              <a:t>Making</a:t>
            </a:r>
            <a:r>
              <a:rPr lang="fr-FR" sz="2400" dirty="0">
                <a:solidFill>
                  <a:schemeClr val="bg1"/>
                </a:solidFill>
              </a:rPr>
              <a:t> </a:t>
            </a:r>
            <a:r>
              <a:rPr lang="fr-FR" sz="2400" dirty="0" err="1">
                <a:solidFill>
                  <a:schemeClr val="bg1"/>
                </a:solidFill>
              </a:rPr>
              <a:t>every</a:t>
            </a:r>
            <a:r>
              <a:rPr lang="fr-FR" sz="2400" dirty="0">
                <a:solidFill>
                  <a:schemeClr val="bg1"/>
                </a:solidFill>
              </a:rPr>
              <a:t> </a:t>
            </a:r>
            <a:r>
              <a:rPr lang="fr-FR" sz="2400" dirty="0" err="1">
                <a:solidFill>
                  <a:schemeClr val="bg1"/>
                </a:solidFill>
              </a:rPr>
              <a:t>school</a:t>
            </a:r>
            <a:r>
              <a:rPr lang="fr-FR" sz="2400" dirty="0">
                <a:solidFill>
                  <a:schemeClr val="bg1"/>
                </a:solidFill>
              </a:rPr>
              <a:t> a </a:t>
            </a:r>
            <a:r>
              <a:rPr lang="fr-FR" sz="2400" dirty="0" err="1">
                <a:solidFill>
                  <a:schemeClr val="bg1"/>
                </a:solidFill>
              </a:rPr>
              <a:t>foundation</a:t>
            </a:r>
            <a:r>
              <a:rPr lang="fr-FR" sz="2400" dirty="0">
                <a:solidFill>
                  <a:schemeClr val="bg1"/>
                </a:solidFill>
              </a:rPr>
              <a:t> for </a:t>
            </a:r>
            <a:r>
              <a:rPr lang="fr-FR" sz="2400" dirty="0" err="1">
                <a:solidFill>
                  <a:schemeClr val="bg1"/>
                </a:solidFill>
              </a:rPr>
              <a:t>healthy</a:t>
            </a:r>
            <a:r>
              <a:rPr lang="fr-FR" sz="2400" dirty="0">
                <a:solidFill>
                  <a:schemeClr val="bg1"/>
                </a:solidFill>
              </a:rPr>
              <a:t> and </a:t>
            </a:r>
            <a:r>
              <a:rPr lang="fr-FR" sz="2400" dirty="0" err="1">
                <a:solidFill>
                  <a:schemeClr val="bg1"/>
                </a:solidFill>
              </a:rPr>
              <a:t>resillient</a:t>
            </a:r>
            <a:r>
              <a:rPr lang="fr-FR" sz="2400" dirty="0">
                <a:solidFill>
                  <a:schemeClr val="bg1"/>
                </a:solidFill>
              </a:rPr>
              <a:t> </a:t>
            </a:r>
            <a:r>
              <a:rPr lang="fr-FR" sz="2400" dirty="0" err="1">
                <a:solidFill>
                  <a:schemeClr val="bg1"/>
                </a:solidFill>
              </a:rPr>
              <a:t>lives</a:t>
            </a:r>
            <a:r>
              <a:rPr lang="fr-FR" sz="2400" dirty="0">
                <a:solidFill>
                  <a:schemeClr val="bg1"/>
                </a:solidFill>
              </a:rPr>
              <a:t> </a:t>
            </a:r>
            <a:r>
              <a:rPr lang="fr-FR" sz="2400" dirty="0" err="1">
                <a:solidFill>
                  <a:schemeClr val="bg1"/>
                </a:solidFill>
              </a:rPr>
              <a:t>is</a:t>
            </a:r>
            <a:r>
              <a:rPr lang="fr-FR" sz="2400" dirty="0">
                <a:solidFill>
                  <a:schemeClr val="bg1"/>
                </a:solidFill>
              </a:rPr>
              <a:t> a </a:t>
            </a:r>
            <a:r>
              <a:rPr lang="fr-FR" sz="2400" dirty="0" err="1">
                <a:solidFill>
                  <a:schemeClr val="bg1"/>
                </a:solidFill>
              </a:rPr>
              <a:t>matter</a:t>
            </a:r>
            <a:r>
              <a:rPr lang="fr-FR" sz="2400" dirty="0">
                <a:solidFill>
                  <a:schemeClr val="bg1"/>
                </a:solidFill>
              </a:rPr>
              <a:t> of </a:t>
            </a:r>
            <a:r>
              <a:rPr lang="fr-FR" sz="2400" dirty="0" err="1">
                <a:solidFill>
                  <a:schemeClr val="bg1"/>
                </a:solidFill>
              </a:rPr>
              <a:t>improving</a:t>
            </a:r>
            <a:r>
              <a:rPr lang="fr-FR" sz="2400" dirty="0">
                <a:solidFill>
                  <a:schemeClr val="bg1"/>
                </a:solidFill>
              </a:rPr>
              <a:t> </a:t>
            </a:r>
            <a:r>
              <a:rPr lang="fr-FR" sz="2400" dirty="0" err="1">
                <a:solidFill>
                  <a:schemeClr val="bg1"/>
                </a:solidFill>
              </a:rPr>
              <a:t>daily</a:t>
            </a:r>
            <a:r>
              <a:rPr lang="fr-FR" sz="2400" dirty="0">
                <a:solidFill>
                  <a:schemeClr val="bg1"/>
                </a:solidFill>
              </a:rPr>
              <a:t> practices </a:t>
            </a:r>
            <a:r>
              <a:rPr lang="fr-FR" sz="2400" dirty="0" err="1">
                <a:solidFill>
                  <a:schemeClr val="bg1"/>
                </a:solidFill>
              </a:rPr>
              <a:t>that</a:t>
            </a:r>
            <a:r>
              <a:rPr lang="fr-FR" sz="2400" dirty="0">
                <a:solidFill>
                  <a:schemeClr val="bg1"/>
                </a:solidFill>
              </a:rPr>
              <a:t> </a:t>
            </a:r>
            <a:r>
              <a:rPr lang="fr-FR" sz="2400" dirty="0" err="1">
                <a:solidFill>
                  <a:schemeClr val="bg1"/>
                </a:solidFill>
              </a:rPr>
              <a:t>promote</a:t>
            </a:r>
            <a:r>
              <a:rPr lang="fr-FR" sz="2400" dirty="0">
                <a:solidFill>
                  <a:schemeClr val="bg1"/>
                </a:solidFill>
              </a:rPr>
              <a:t> </a:t>
            </a:r>
            <a:r>
              <a:rPr lang="fr-FR" sz="2400" dirty="0" err="1">
                <a:solidFill>
                  <a:schemeClr val="bg1"/>
                </a:solidFill>
              </a:rPr>
              <a:t>health</a:t>
            </a:r>
            <a:r>
              <a:rPr lang="fr-FR" sz="2400" dirty="0">
                <a:solidFill>
                  <a:schemeClr val="bg1"/>
                </a:solidFill>
              </a:rPr>
              <a:t>. </a:t>
            </a:r>
          </a:p>
          <a:p>
            <a:pPr marL="457200" indent="-457200">
              <a:buFont typeface="Arial" panose="020B0604020202020204" pitchFamily="34" charset="0"/>
              <a:buChar char="•"/>
            </a:pPr>
            <a:r>
              <a:rPr lang="fr-FR" sz="2400" dirty="0">
                <a:solidFill>
                  <a:schemeClr val="bg1"/>
                </a:solidFill>
              </a:rPr>
              <a:t>The challenge, in the </a:t>
            </a:r>
            <a:r>
              <a:rPr lang="fr-FR" sz="2400" dirty="0" err="1">
                <a:solidFill>
                  <a:schemeClr val="bg1"/>
                </a:solidFill>
              </a:rPr>
              <a:t>various</a:t>
            </a:r>
            <a:r>
              <a:rPr lang="fr-FR" sz="2400" dirty="0">
                <a:solidFill>
                  <a:schemeClr val="bg1"/>
                </a:solidFill>
              </a:rPr>
              <a:t> </a:t>
            </a:r>
            <a:r>
              <a:rPr lang="fr-FR" sz="2400" dirty="0" err="1">
                <a:solidFill>
                  <a:schemeClr val="bg1"/>
                </a:solidFill>
              </a:rPr>
              <a:t>educational</a:t>
            </a:r>
            <a:r>
              <a:rPr lang="fr-FR" sz="2400" dirty="0">
                <a:solidFill>
                  <a:schemeClr val="bg1"/>
                </a:solidFill>
              </a:rPr>
              <a:t> </a:t>
            </a:r>
            <a:r>
              <a:rPr lang="fr-FR" sz="2400" dirty="0" err="1">
                <a:solidFill>
                  <a:schemeClr val="bg1"/>
                </a:solidFill>
              </a:rPr>
              <a:t>contexts</a:t>
            </a:r>
            <a:r>
              <a:rPr lang="fr-FR" sz="2400" dirty="0">
                <a:solidFill>
                  <a:schemeClr val="bg1"/>
                </a:solidFill>
              </a:rPr>
              <a:t>, </a:t>
            </a:r>
            <a:r>
              <a:rPr lang="fr-FR" sz="2400" dirty="0" err="1">
                <a:solidFill>
                  <a:schemeClr val="bg1"/>
                </a:solidFill>
              </a:rPr>
              <a:t>is</a:t>
            </a:r>
            <a:r>
              <a:rPr lang="fr-FR" sz="2400" dirty="0">
                <a:solidFill>
                  <a:schemeClr val="bg1"/>
                </a:solidFill>
              </a:rPr>
              <a:t> to engage </a:t>
            </a:r>
            <a:r>
              <a:rPr lang="fr-FR" sz="2400" dirty="0" err="1">
                <a:solidFill>
                  <a:schemeClr val="bg1"/>
                </a:solidFill>
              </a:rPr>
              <a:t>education</a:t>
            </a:r>
            <a:r>
              <a:rPr lang="fr-FR" sz="2400" dirty="0">
                <a:solidFill>
                  <a:schemeClr val="bg1"/>
                </a:solidFill>
              </a:rPr>
              <a:t> </a:t>
            </a:r>
            <a:r>
              <a:rPr lang="fr-FR" sz="2400" dirty="0" err="1">
                <a:solidFill>
                  <a:schemeClr val="bg1"/>
                </a:solidFill>
              </a:rPr>
              <a:t>professionals</a:t>
            </a:r>
            <a:r>
              <a:rPr lang="fr-FR" sz="2400" dirty="0">
                <a:solidFill>
                  <a:schemeClr val="bg1"/>
                </a:solidFill>
              </a:rPr>
              <a:t> and support </a:t>
            </a:r>
            <a:r>
              <a:rPr lang="fr-FR" sz="2400" dirty="0" err="1">
                <a:solidFill>
                  <a:schemeClr val="bg1"/>
                </a:solidFill>
              </a:rPr>
              <a:t>them</a:t>
            </a:r>
            <a:r>
              <a:rPr lang="fr-FR" sz="2400" dirty="0">
                <a:solidFill>
                  <a:schemeClr val="bg1"/>
                </a:solidFill>
              </a:rPr>
              <a:t> in </a:t>
            </a:r>
            <a:r>
              <a:rPr lang="fr-FR" sz="2400" dirty="0" err="1">
                <a:solidFill>
                  <a:schemeClr val="bg1"/>
                </a:solidFill>
              </a:rPr>
              <a:t>developing</a:t>
            </a:r>
            <a:r>
              <a:rPr lang="fr-FR" sz="2400" dirty="0">
                <a:solidFill>
                  <a:schemeClr val="bg1"/>
                </a:solidFill>
              </a:rPr>
              <a:t> management and </a:t>
            </a:r>
            <a:r>
              <a:rPr lang="fr-FR" sz="2400" dirty="0" err="1">
                <a:solidFill>
                  <a:schemeClr val="bg1"/>
                </a:solidFill>
              </a:rPr>
              <a:t>teaching</a:t>
            </a:r>
            <a:r>
              <a:rPr lang="fr-FR" sz="2400" dirty="0">
                <a:solidFill>
                  <a:schemeClr val="bg1"/>
                </a:solidFill>
              </a:rPr>
              <a:t> practices </a:t>
            </a:r>
            <a:r>
              <a:rPr lang="fr-FR" sz="2400" dirty="0" err="1">
                <a:solidFill>
                  <a:schemeClr val="bg1"/>
                </a:solidFill>
              </a:rPr>
              <a:t>that</a:t>
            </a:r>
            <a:r>
              <a:rPr lang="fr-FR" sz="2400" dirty="0">
                <a:solidFill>
                  <a:schemeClr val="bg1"/>
                </a:solidFill>
              </a:rPr>
              <a:t> </a:t>
            </a:r>
            <a:r>
              <a:rPr lang="fr-FR" sz="2400" dirty="0" err="1">
                <a:solidFill>
                  <a:schemeClr val="bg1"/>
                </a:solidFill>
              </a:rPr>
              <a:t>positively</a:t>
            </a:r>
            <a:r>
              <a:rPr lang="fr-FR" sz="2400" dirty="0">
                <a:solidFill>
                  <a:schemeClr val="bg1"/>
                </a:solidFill>
              </a:rPr>
              <a:t> affect the </a:t>
            </a:r>
            <a:r>
              <a:rPr lang="fr-FR" sz="2400" dirty="0" err="1">
                <a:solidFill>
                  <a:schemeClr val="bg1"/>
                </a:solidFill>
              </a:rPr>
              <a:t>determinants</a:t>
            </a:r>
            <a:r>
              <a:rPr lang="fr-FR" sz="2400" dirty="0">
                <a:solidFill>
                  <a:schemeClr val="bg1"/>
                </a:solidFill>
              </a:rPr>
              <a:t> of </a:t>
            </a:r>
            <a:r>
              <a:rPr lang="fr-FR" sz="2400" dirty="0" err="1">
                <a:solidFill>
                  <a:schemeClr val="bg1"/>
                </a:solidFill>
              </a:rPr>
              <a:t>health</a:t>
            </a:r>
            <a:r>
              <a:rPr lang="fr-FR" sz="2400" dirty="0">
                <a:solidFill>
                  <a:schemeClr val="bg1"/>
                </a:solidFill>
              </a:rPr>
              <a:t> of </a:t>
            </a:r>
            <a:r>
              <a:rPr lang="fr-FR" sz="2400" dirty="0" err="1">
                <a:solidFill>
                  <a:schemeClr val="bg1"/>
                </a:solidFill>
              </a:rPr>
              <a:t>their</a:t>
            </a:r>
            <a:r>
              <a:rPr lang="fr-FR" sz="2400" dirty="0">
                <a:solidFill>
                  <a:schemeClr val="bg1"/>
                </a:solidFill>
              </a:rPr>
              <a:t> </a:t>
            </a:r>
            <a:r>
              <a:rPr lang="fr-FR" sz="2400" dirty="0" err="1">
                <a:solidFill>
                  <a:schemeClr val="bg1"/>
                </a:solidFill>
              </a:rPr>
              <a:t>students</a:t>
            </a:r>
            <a:r>
              <a:rPr lang="fr-FR" sz="2400" dirty="0">
                <a:solidFill>
                  <a:schemeClr val="bg1"/>
                </a:solidFill>
              </a:rPr>
              <a:t>. </a:t>
            </a:r>
          </a:p>
          <a:p>
            <a:pPr marL="457200" indent="-457200">
              <a:buFont typeface="Arial" panose="020B0604020202020204" pitchFamily="34" charset="0"/>
              <a:buChar char="•"/>
            </a:pPr>
            <a:r>
              <a:rPr lang="fr-FR" sz="2400" dirty="0" err="1">
                <a:solidFill>
                  <a:schemeClr val="bg1"/>
                </a:solidFill>
              </a:rPr>
              <a:t>Health</a:t>
            </a:r>
            <a:r>
              <a:rPr lang="fr-FR" sz="2400" dirty="0">
                <a:solidFill>
                  <a:schemeClr val="bg1"/>
                </a:solidFill>
              </a:rPr>
              <a:t> </a:t>
            </a:r>
            <a:r>
              <a:rPr lang="fr-FR" sz="2400" dirty="0" err="1">
                <a:solidFill>
                  <a:schemeClr val="bg1"/>
                </a:solidFill>
              </a:rPr>
              <a:t>professionals</a:t>
            </a:r>
            <a:r>
              <a:rPr lang="fr-FR" sz="2400" dirty="0">
                <a:solidFill>
                  <a:schemeClr val="bg1"/>
                </a:solidFill>
              </a:rPr>
              <a:t> can position </a:t>
            </a:r>
            <a:r>
              <a:rPr lang="fr-FR" sz="2400" dirty="0" err="1">
                <a:solidFill>
                  <a:schemeClr val="bg1"/>
                </a:solidFill>
              </a:rPr>
              <a:t>themselves</a:t>
            </a:r>
            <a:r>
              <a:rPr lang="fr-FR" sz="2400" dirty="0">
                <a:solidFill>
                  <a:schemeClr val="bg1"/>
                </a:solidFill>
              </a:rPr>
              <a:t> as </a:t>
            </a:r>
            <a:r>
              <a:rPr lang="fr-FR" sz="2400" dirty="0" err="1">
                <a:solidFill>
                  <a:schemeClr val="bg1"/>
                </a:solidFill>
              </a:rPr>
              <a:t>catalysts</a:t>
            </a:r>
            <a:r>
              <a:rPr lang="fr-FR" sz="2400" dirty="0">
                <a:solidFill>
                  <a:schemeClr val="bg1"/>
                </a:solidFill>
              </a:rPr>
              <a:t> for structural change, as </a:t>
            </a:r>
            <a:r>
              <a:rPr lang="fr-FR" sz="2400" dirty="0" err="1">
                <a:solidFill>
                  <a:schemeClr val="bg1"/>
                </a:solidFill>
              </a:rPr>
              <a:t>they</a:t>
            </a:r>
            <a:r>
              <a:rPr lang="fr-FR" sz="2400" dirty="0">
                <a:solidFill>
                  <a:schemeClr val="bg1"/>
                </a:solidFill>
              </a:rPr>
              <a:t> have </a:t>
            </a:r>
            <a:r>
              <a:rPr lang="fr-FR" sz="2400" dirty="0" err="1">
                <a:solidFill>
                  <a:schemeClr val="bg1"/>
                </a:solidFill>
              </a:rPr>
              <a:t>many</a:t>
            </a:r>
            <a:r>
              <a:rPr lang="fr-FR" sz="2400" dirty="0">
                <a:solidFill>
                  <a:schemeClr val="bg1"/>
                </a:solidFill>
              </a:rPr>
              <a:t> </a:t>
            </a:r>
            <a:r>
              <a:rPr lang="fr-FR" sz="2400" dirty="0" err="1">
                <a:solidFill>
                  <a:schemeClr val="bg1"/>
                </a:solidFill>
              </a:rPr>
              <a:t>opportunities</a:t>
            </a:r>
            <a:r>
              <a:rPr lang="fr-FR" sz="2400" dirty="0">
                <a:solidFill>
                  <a:schemeClr val="bg1"/>
                </a:solidFill>
              </a:rPr>
              <a:t> to </a:t>
            </a:r>
            <a:r>
              <a:rPr lang="fr-FR" sz="2400" dirty="0" err="1">
                <a:solidFill>
                  <a:schemeClr val="bg1"/>
                </a:solidFill>
              </a:rPr>
              <a:t>advocate</a:t>
            </a:r>
            <a:r>
              <a:rPr lang="fr-FR" sz="2400" dirty="0">
                <a:solidFill>
                  <a:schemeClr val="bg1"/>
                </a:solidFill>
              </a:rPr>
              <a:t> for, and </a:t>
            </a:r>
            <a:r>
              <a:rPr lang="fr-FR" sz="2400" dirty="0" err="1">
                <a:solidFill>
                  <a:schemeClr val="bg1"/>
                </a:solidFill>
              </a:rPr>
              <a:t>participate</a:t>
            </a:r>
            <a:r>
              <a:rPr lang="fr-FR" sz="2400" dirty="0">
                <a:solidFill>
                  <a:schemeClr val="bg1"/>
                </a:solidFill>
              </a:rPr>
              <a:t> in, the </a:t>
            </a:r>
            <a:r>
              <a:rPr lang="fr-FR" sz="2400" dirty="0" err="1">
                <a:solidFill>
                  <a:schemeClr val="bg1"/>
                </a:solidFill>
              </a:rPr>
              <a:t>intersectoral</a:t>
            </a:r>
            <a:r>
              <a:rPr lang="fr-FR" sz="2400" dirty="0">
                <a:solidFill>
                  <a:schemeClr val="bg1"/>
                </a:solidFill>
              </a:rPr>
              <a:t> </a:t>
            </a:r>
            <a:r>
              <a:rPr lang="fr-FR" sz="2400" dirty="0" err="1">
                <a:solidFill>
                  <a:schemeClr val="bg1"/>
                </a:solidFill>
              </a:rPr>
              <a:t>implementation</a:t>
            </a:r>
            <a:r>
              <a:rPr lang="fr-FR" sz="2400" dirty="0">
                <a:solidFill>
                  <a:schemeClr val="bg1"/>
                </a:solidFill>
              </a:rPr>
              <a:t> of </a:t>
            </a:r>
            <a:r>
              <a:rPr lang="fr-FR" sz="2400" dirty="0" err="1">
                <a:solidFill>
                  <a:schemeClr val="bg1"/>
                </a:solidFill>
              </a:rPr>
              <a:t>reforms</a:t>
            </a:r>
            <a:r>
              <a:rPr lang="fr-FR" sz="2400" dirty="0">
                <a:solidFill>
                  <a:schemeClr val="bg1"/>
                </a:solidFill>
              </a:rPr>
              <a:t> and innovations in </a:t>
            </a:r>
            <a:r>
              <a:rPr lang="fr-FR" sz="2400" dirty="0" err="1">
                <a:solidFill>
                  <a:schemeClr val="bg1"/>
                </a:solidFill>
              </a:rPr>
              <a:t>school</a:t>
            </a:r>
            <a:r>
              <a:rPr lang="fr-FR" sz="2400" dirty="0">
                <a:solidFill>
                  <a:schemeClr val="bg1"/>
                </a:solidFill>
              </a:rPr>
              <a:t> </a:t>
            </a:r>
            <a:r>
              <a:rPr lang="fr-FR" sz="2400" dirty="0" err="1">
                <a:solidFill>
                  <a:schemeClr val="bg1"/>
                </a:solidFill>
              </a:rPr>
              <a:t>systems</a:t>
            </a:r>
            <a:r>
              <a:rPr lang="fr-FR" sz="2400" dirty="0">
                <a:solidFill>
                  <a:schemeClr val="bg1"/>
                </a:solidFill>
              </a:rPr>
              <a:t> to </a:t>
            </a:r>
            <a:r>
              <a:rPr lang="fr-FR" sz="2400" dirty="0" err="1">
                <a:solidFill>
                  <a:schemeClr val="bg1"/>
                </a:solidFill>
              </a:rPr>
              <a:t>promote</a:t>
            </a:r>
            <a:r>
              <a:rPr lang="fr-FR" sz="2400" dirty="0">
                <a:solidFill>
                  <a:schemeClr val="bg1"/>
                </a:solidFill>
              </a:rPr>
              <a:t> the </a:t>
            </a:r>
            <a:r>
              <a:rPr lang="fr-FR" sz="2400" dirty="0" err="1">
                <a:solidFill>
                  <a:schemeClr val="bg1"/>
                </a:solidFill>
              </a:rPr>
              <a:t>health</a:t>
            </a:r>
            <a:r>
              <a:rPr lang="fr-FR" sz="2400" dirty="0">
                <a:solidFill>
                  <a:schemeClr val="bg1"/>
                </a:solidFill>
              </a:rPr>
              <a:t> of all </a:t>
            </a:r>
            <a:r>
              <a:rPr lang="fr-FR" sz="2400" dirty="0" err="1">
                <a:solidFill>
                  <a:schemeClr val="bg1"/>
                </a:solidFill>
              </a:rPr>
              <a:t>students</a:t>
            </a:r>
            <a:r>
              <a:rPr lang="fr-FR" sz="2400" dirty="0">
                <a:solidFill>
                  <a:schemeClr val="bg1"/>
                </a:solidFill>
              </a:rPr>
              <a:t>.</a:t>
            </a:r>
          </a:p>
        </p:txBody>
      </p:sp>
    </p:spTree>
    <p:extLst>
      <p:ext uri="{BB962C8B-B14F-4D97-AF65-F5344CB8AC3E}">
        <p14:creationId xmlns:p14="http://schemas.microsoft.com/office/powerpoint/2010/main" val="20657754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9">
            <a:extLst>
              <a:ext uri="{FF2B5EF4-FFF2-40B4-BE49-F238E27FC236}">
                <a16:creationId xmlns:a16="http://schemas.microsoft.com/office/drawing/2014/main" id="{6541BC37-AF1B-1C1A-FB53-CBB2E04B0B23}"/>
              </a:ext>
            </a:extLst>
          </p:cNvPr>
          <p:cNvSpPr txBox="1">
            <a:spLocks/>
          </p:cNvSpPr>
          <p:nvPr/>
        </p:nvSpPr>
        <p:spPr>
          <a:xfrm>
            <a:off x="1546164" y="-153824"/>
            <a:ext cx="8444502" cy="4874149"/>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br>
              <a:rPr kumimoji="0" lang="fr-FR" sz="5300" b="1" i="1" u="none" strike="noStrike" kern="1200" cap="none" spc="0" normalizeH="0" baseline="0" noProof="0" dirty="0">
                <a:ln>
                  <a:noFill/>
                </a:ln>
                <a:solidFill>
                  <a:srgbClr val="FFFF00"/>
                </a:solidFill>
                <a:effectLst/>
                <a:uLnTx/>
                <a:uFillTx/>
                <a:latin typeface="Calibri Light" panose="020F0302020204030204"/>
                <a:ea typeface="+mj-ea"/>
                <a:cs typeface="+mj-cs"/>
              </a:rPr>
            </a:br>
            <a:br>
              <a:rPr kumimoji="0" lang="fr-FR" sz="6000" b="1" i="0" u="none" strike="noStrike" kern="1200" cap="none" spc="0" normalizeH="0" baseline="0" noProof="0" dirty="0">
                <a:ln>
                  <a:noFill/>
                </a:ln>
                <a:solidFill>
                  <a:sysClr val="window" lastClr="FFFFFF"/>
                </a:solidFill>
                <a:effectLst/>
                <a:uLnTx/>
                <a:uFillTx/>
                <a:latin typeface="Calibri Light" panose="020F0302020204030204"/>
                <a:ea typeface="+mj-ea"/>
                <a:cs typeface="+mj-cs"/>
              </a:rPr>
            </a:br>
            <a:r>
              <a:rPr kumimoji="0" lang="fr-FR" sz="6000" b="1" i="0" u="none" strike="noStrike" kern="1200" cap="none" spc="0" normalizeH="0" baseline="0" noProof="0" dirty="0">
                <a:ln>
                  <a:noFill/>
                </a:ln>
                <a:solidFill>
                  <a:sysClr val="window" lastClr="FFFFFF"/>
                </a:solidFill>
                <a:effectLst/>
                <a:uLnTx/>
                <a:uFillTx/>
                <a:latin typeface="Calibri Light" panose="020F0302020204030204"/>
                <a:ea typeface="+mj-ea"/>
                <a:cs typeface="+mj-cs"/>
              </a:rPr>
              <a:t>Key </a:t>
            </a:r>
            <a:r>
              <a:rPr kumimoji="0" lang="fr-FR" sz="6000" b="1" i="0" u="none" strike="noStrike" kern="1200" cap="none" spc="0" normalizeH="0" baseline="0" noProof="0" dirty="0" err="1">
                <a:ln>
                  <a:noFill/>
                </a:ln>
                <a:solidFill>
                  <a:sysClr val="window" lastClr="FFFFFF"/>
                </a:solidFill>
                <a:effectLst/>
                <a:uLnTx/>
                <a:uFillTx/>
                <a:latin typeface="Calibri Light" panose="020F0302020204030204"/>
                <a:ea typeface="+mj-ea"/>
                <a:cs typeface="+mj-cs"/>
              </a:rPr>
              <a:t>factors</a:t>
            </a:r>
            <a:r>
              <a:rPr kumimoji="0" lang="fr-FR" sz="6000" b="1" i="0" u="none" strike="noStrike" kern="1200" cap="none" spc="0" normalizeH="0" baseline="0" noProof="0" dirty="0">
                <a:ln>
                  <a:noFill/>
                </a:ln>
                <a:solidFill>
                  <a:sysClr val="window" lastClr="FFFFFF"/>
                </a:solidFill>
                <a:effectLst/>
                <a:uLnTx/>
                <a:uFillTx/>
                <a:latin typeface="Calibri Light" panose="020F0302020204030204"/>
                <a:ea typeface="+mj-ea"/>
                <a:cs typeface="+mj-cs"/>
              </a:rPr>
              <a:t> to </a:t>
            </a:r>
            <a:r>
              <a:rPr kumimoji="0" lang="fr-FR" sz="6000" b="1" i="0" u="none" strike="noStrike" kern="1200" cap="none" spc="0" normalizeH="0" baseline="0" noProof="0" dirty="0" err="1">
                <a:ln>
                  <a:noFill/>
                </a:ln>
                <a:solidFill>
                  <a:sysClr val="window" lastClr="FFFFFF"/>
                </a:solidFill>
                <a:effectLst/>
                <a:uLnTx/>
                <a:uFillTx/>
                <a:latin typeface="Calibri Light" panose="020F0302020204030204"/>
                <a:ea typeface="+mj-ea"/>
                <a:cs typeface="+mj-cs"/>
              </a:rPr>
              <a:t>build</a:t>
            </a:r>
            <a:r>
              <a:rPr kumimoji="0" lang="fr-FR" sz="6000" b="1" i="0" u="none" strike="noStrike" kern="1200" cap="none" spc="0" normalizeH="0" baseline="0" noProof="0" dirty="0">
                <a:ln>
                  <a:noFill/>
                </a:ln>
                <a:solidFill>
                  <a:sysClr val="window" lastClr="FFFFFF"/>
                </a:solidFill>
                <a:effectLst/>
                <a:uLnTx/>
                <a:uFillTx/>
                <a:latin typeface="Calibri Light" panose="020F0302020204030204"/>
                <a:ea typeface="+mj-ea"/>
                <a:cs typeface="+mj-cs"/>
              </a:rPr>
              <a:t> </a:t>
            </a:r>
            <a:r>
              <a:rPr kumimoji="0" lang="fr-FR" sz="6000" b="1" i="0" u="none" strike="noStrike" kern="1200" cap="none" spc="0" normalizeH="0" baseline="0" noProof="0" dirty="0" err="1">
                <a:ln>
                  <a:noFill/>
                </a:ln>
                <a:solidFill>
                  <a:sysClr val="window" lastClr="FFFFFF"/>
                </a:solidFill>
                <a:effectLst/>
                <a:uLnTx/>
                <a:uFillTx/>
                <a:latin typeface="Calibri Light" panose="020F0302020204030204"/>
                <a:ea typeface="+mj-ea"/>
                <a:cs typeface="+mj-cs"/>
              </a:rPr>
              <a:t>healthy</a:t>
            </a:r>
            <a:r>
              <a:rPr kumimoji="0" lang="fr-FR" sz="6000" b="1" i="0" u="none" strike="noStrike" kern="1200" cap="none" spc="0" normalizeH="0" baseline="0" noProof="0" dirty="0">
                <a:ln>
                  <a:noFill/>
                </a:ln>
                <a:solidFill>
                  <a:sysClr val="window" lastClr="FFFFFF"/>
                </a:solidFill>
                <a:effectLst/>
                <a:uLnTx/>
                <a:uFillTx/>
                <a:latin typeface="Calibri Light" panose="020F0302020204030204"/>
                <a:ea typeface="+mj-ea"/>
                <a:cs typeface="+mj-cs"/>
              </a:rPr>
              <a:t> and </a:t>
            </a:r>
            <a:r>
              <a:rPr kumimoji="0" lang="fr-FR" sz="6000" b="1" i="0" u="none" strike="noStrike" kern="1200" cap="none" spc="0" normalizeH="0" baseline="0" noProof="0" dirty="0" err="1">
                <a:ln>
                  <a:noFill/>
                </a:ln>
                <a:solidFill>
                  <a:sysClr val="window" lastClr="FFFFFF"/>
                </a:solidFill>
                <a:effectLst/>
                <a:uLnTx/>
                <a:uFillTx/>
                <a:latin typeface="Calibri Light" panose="020F0302020204030204"/>
                <a:ea typeface="+mj-ea"/>
                <a:cs typeface="+mj-cs"/>
              </a:rPr>
              <a:t>resilient</a:t>
            </a:r>
            <a:r>
              <a:rPr kumimoji="0" lang="fr-FR" sz="6000" b="1" i="0" u="none" strike="noStrike" kern="1200" cap="none" spc="0" normalizeH="0" baseline="0" noProof="0" dirty="0">
                <a:ln>
                  <a:noFill/>
                </a:ln>
                <a:solidFill>
                  <a:sysClr val="window" lastClr="FFFFFF"/>
                </a:solidFill>
                <a:effectLst/>
                <a:uLnTx/>
                <a:uFillTx/>
                <a:latin typeface="Calibri Light" panose="020F0302020204030204"/>
                <a:ea typeface="+mj-ea"/>
                <a:cs typeface="+mj-cs"/>
              </a:rPr>
              <a:t> </a:t>
            </a:r>
            <a:r>
              <a:rPr kumimoji="0" lang="fr-FR" sz="6000" b="1" i="0" u="none" strike="noStrike" kern="1200" cap="none" spc="0" normalizeH="0" baseline="0" noProof="0" dirty="0" err="1">
                <a:ln>
                  <a:noFill/>
                </a:ln>
                <a:solidFill>
                  <a:sysClr val="window" lastClr="FFFFFF"/>
                </a:solidFill>
                <a:effectLst/>
                <a:uLnTx/>
                <a:uFillTx/>
                <a:latin typeface="Calibri Light" panose="020F0302020204030204"/>
                <a:ea typeface="+mj-ea"/>
                <a:cs typeface="+mj-cs"/>
              </a:rPr>
              <a:t>schools</a:t>
            </a:r>
            <a:r>
              <a:rPr kumimoji="0" lang="fr-FR" sz="6000" b="1" i="0" u="none" strike="noStrike" kern="1200" cap="none" spc="0" normalizeH="0" baseline="0" noProof="0" dirty="0">
                <a:ln>
                  <a:noFill/>
                </a:ln>
                <a:solidFill>
                  <a:sysClr val="window" lastClr="FFFFFF"/>
                </a:solidFill>
                <a:effectLst/>
                <a:uLnTx/>
                <a:uFillTx/>
                <a:latin typeface="Calibri Light" panose="020F0302020204030204"/>
                <a:ea typeface="+mj-ea"/>
                <a:cs typeface="+mj-cs"/>
              </a:rPr>
              <a:t> in the post-Covid </a:t>
            </a:r>
            <a:r>
              <a:rPr kumimoji="0" lang="fr-FR" sz="6000" b="1" i="0" u="none" strike="noStrike" kern="1200" cap="none" spc="0" normalizeH="0" baseline="0" noProof="0" dirty="0" err="1">
                <a:ln>
                  <a:noFill/>
                </a:ln>
                <a:solidFill>
                  <a:sysClr val="window" lastClr="FFFFFF"/>
                </a:solidFill>
                <a:effectLst/>
                <a:uLnTx/>
                <a:uFillTx/>
                <a:latin typeface="Calibri Light" panose="020F0302020204030204"/>
                <a:ea typeface="+mj-ea"/>
                <a:cs typeface="+mj-cs"/>
              </a:rPr>
              <a:t>era</a:t>
            </a:r>
            <a:r>
              <a:rPr kumimoji="0" lang="fr-FR" sz="6000" b="1" i="0" u="none" strike="noStrike" kern="1200" cap="none" spc="0" normalizeH="0" baseline="0" noProof="0" dirty="0">
                <a:ln>
                  <a:noFill/>
                </a:ln>
                <a:solidFill>
                  <a:sysClr val="window" lastClr="FFFFFF"/>
                </a:solidFill>
                <a:effectLst/>
                <a:uLnTx/>
                <a:uFillTx/>
                <a:latin typeface="Calibri Light" panose="020F0302020204030204"/>
                <a:ea typeface="+mj-ea"/>
                <a:cs typeface="+mj-cs"/>
              </a:rPr>
              <a:t> </a:t>
            </a:r>
            <a:endParaRPr kumimoji="0" lang="en-US" sz="4800" b="1" i="0" u="none" strike="noStrike" kern="1200" cap="none" spc="0" normalizeH="0" baseline="0" noProof="0" dirty="0">
              <a:ln>
                <a:noFill/>
              </a:ln>
              <a:solidFill>
                <a:sysClr val="window" lastClr="FFFFFF"/>
              </a:solidFill>
              <a:effectLst/>
              <a:uLnTx/>
              <a:uFillTx/>
              <a:latin typeface="Candara" panose="020E0502030303020204" pitchFamily="34" charset="0"/>
              <a:ea typeface="+mj-ea"/>
              <a:cs typeface="+mj-cs"/>
            </a:endParaRPr>
          </a:p>
        </p:txBody>
      </p:sp>
      <p:sp>
        <p:nvSpPr>
          <p:cNvPr id="7" name="Subtitle 10">
            <a:extLst>
              <a:ext uri="{FF2B5EF4-FFF2-40B4-BE49-F238E27FC236}">
                <a16:creationId xmlns:a16="http://schemas.microsoft.com/office/drawing/2014/main" id="{34C1B5A1-28D0-967E-1448-CD7D40A37DC9}"/>
              </a:ext>
            </a:extLst>
          </p:cNvPr>
          <p:cNvSpPr txBox="1">
            <a:spLocks/>
          </p:cNvSpPr>
          <p:nvPr/>
        </p:nvSpPr>
        <p:spPr>
          <a:xfrm>
            <a:off x="2159718" y="5263174"/>
            <a:ext cx="6962797" cy="730312"/>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1" i="0" u="none" strike="noStrike" kern="1200" cap="none" spc="0" normalizeH="0" baseline="0" noProof="0" dirty="0">
                <a:ln>
                  <a:noFill/>
                </a:ln>
                <a:solidFill>
                  <a:srgbClr val="ED7D31"/>
                </a:solidFill>
                <a:effectLst/>
                <a:uLnTx/>
                <a:uFillTx/>
                <a:latin typeface="Calibri" panose="020F0502020204030204"/>
                <a:ea typeface="+mn-ea"/>
                <a:cs typeface="+mn-cs"/>
              </a:rPr>
              <a:t>Pr. Didier Jourdan</a:t>
            </a:r>
            <a:endParaRPr lang="en-US" sz="1800" b="1" dirty="0">
              <a:solidFill>
                <a:srgbClr val="ED7D31"/>
              </a:solidFill>
              <a:latin typeface="Calibri" panose="020F0502020204030204"/>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800" b="1" dirty="0">
                <a:solidFill>
                  <a:srgbClr val="ED7D31"/>
                </a:solidFill>
                <a:latin typeface="Calibri" panose="020F0502020204030204"/>
              </a:rPr>
              <a:t>University of Clermont-Auvergne, France</a:t>
            </a:r>
            <a:endParaRPr kumimoji="0" lang="en-US" sz="1800" b="1" i="0" u="none" strike="noStrike" kern="1200" cap="none" spc="0" normalizeH="0" baseline="0" noProof="0" dirty="0">
              <a:ln>
                <a:noFill/>
              </a:ln>
              <a:solidFill>
                <a:srgbClr val="ED7D31"/>
              </a:solidFill>
              <a:effectLst/>
              <a:uLnTx/>
              <a:uFillTx/>
              <a:latin typeface="Calibri" panose="020F0502020204030204"/>
              <a:ea typeface="+mn-ea"/>
              <a:cs typeface="+mn-cs"/>
            </a:endParaRPr>
          </a:p>
        </p:txBody>
      </p:sp>
      <p:sp>
        <p:nvSpPr>
          <p:cNvPr id="9" name="ZoneTexte 8">
            <a:extLst>
              <a:ext uri="{FF2B5EF4-FFF2-40B4-BE49-F238E27FC236}">
                <a16:creationId xmlns:a16="http://schemas.microsoft.com/office/drawing/2014/main" id="{64937FA3-352A-2CEA-DC7C-5C218906C764}"/>
              </a:ext>
            </a:extLst>
          </p:cNvPr>
          <p:cNvSpPr txBox="1"/>
          <p:nvPr/>
        </p:nvSpPr>
        <p:spPr>
          <a:xfrm>
            <a:off x="2878667" y="4362773"/>
            <a:ext cx="6096000" cy="523220"/>
          </a:xfrm>
          <a:prstGeom prst="rect">
            <a:avLst/>
          </a:prstGeom>
          <a:noFill/>
        </p:spPr>
        <p:txBody>
          <a:bodyPr wrap="square">
            <a:spAutoFit/>
          </a:bodyPr>
          <a:lstStyle/>
          <a:p>
            <a:pPr algn="ctr"/>
            <a:r>
              <a:rPr lang="fr-FR" sz="2800" b="1" i="1" dirty="0" err="1">
                <a:solidFill>
                  <a:srgbClr val="FFFF00"/>
                </a:solidFill>
                <a:latin typeface="+mn-lt"/>
              </a:rPr>
              <a:t>Preventing</a:t>
            </a:r>
            <a:r>
              <a:rPr lang="fr-FR" sz="2800" b="1" i="1" dirty="0">
                <a:solidFill>
                  <a:srgbClr val="FFFF00"/>
                </a:solidFill>
                <a:latin typeface="+mn-lt"/>
              </a:rPr>
              <a:t> a </a:t>
            </a:r>
            <a:r>
              <a:rPr lang="fr-FR" sz="2800" b="1" i="1" dirty="0" err="1">
                <a:solidFill>
                  <a:srgbClr val="FFFF00"/>
                </a:solidFill>
                <a:latin typeface="+mn-lt"/>
              </a:rPr>
              <a:t>lost</a:t>
            </a:r>
            <a:r>
              <a:rPr lang="fr-FR" sz="2800" b="1" i="1" dirty="0">
                <a:solidFill>
                  <a:srgbClr val="FFFF00"/>
                </a:solidFill>
                <a:latin typeface="+mn-lt"/>
              </a:rPr>
              <a:t> </a:t>
            </a:r>
            <a:r>
              <a:rPr lang="fr-FR" sz="2800" b="1" i="1" dirty="0" err="1">
                <a:solidFill>
                  <a:srgbClr val="FFFF00"/>
                </a:solidFill>
                <a:latin typeface="+mn-lt"/>
              </a:rPr>
              <a:t>decade</a:t>
            </a:r>
            <a:endParaRPr lang="en-GB" sz="2800" dirty="0">
              <a:solidFill>
                <a:srgbClr val="FFFF00"/>
              </a:solidFill>
            </a:endParaRPr>
          </a:p>
        </p:txBody>
      </p:sp>
    </p:spTree>
    <p:extLst>
      <p:ext uri="{BB962C8B-B14F-4D97-AF65-F5344CB8AC3E}">
        <p14:creationId xmlns:p14="http://schemas.microsoft.com/office/powerpoint/2010/main" val="21379023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CEBEF23-5F64-1C41-9416-74A282CC3CD6}"/>
              </a:ext>
            </a:extLst>
          </p:cNvPr>
          <p:cNvSpPr>
            <a:spLocks noGrp="1"/>
          </p:cNvSpPr>
          <p:nvPr>
            <p:ph type="title"/>
          </p:nvPr>
        </p:nvSpPr>
        <p:spPr>
          <a:xfrm>
            <a:off x="135172" y="365125"/>
            <a:ext cx="11815638" cy="1325563"/>
          </a:xfrm>
        </p:spPr>
        <p:txBody>
          <a:bodyPr>
            <a:normAutofit/>
          </a:bodyPr>
          <a:lstStyle/>
          <a:p>
            <a:r>
              <a:rPr lang="en-GB" sz="4200" b="1" dirty="0">
                <a:solidFill>
                  <a:srgbClr val="FFFF00"/>
                </a:solidFill>
              </a:rPr>
              <a:t>Training programme for education and health leaders</a:t>
            </a:r>
          </a:p>
        </p:txBody>
      </p:sp>
      <p:sp>
        <p:nvSpPr>
          <p:cNvPr id="3" name="Espace réservé du contenu 2">
            <a:extLst>
              <a:ext uri="{FF2B5EF4-FFF2-40B4-BE49-F238E27FC236}">
                <a16:creationId xmlns:a16="http://schemas.microsoft.com/office/drawing/2014/main" id="{49587FC2-1829-0DDE-F772-FEF04309F371}"/>
              </a:ext>
            </a:extLst>
          </p:cNvPr>
          <p:cNvSpPr>
            <a:spLocks noGrp="1"/>
          </p:cNvSpPr>
          <p:nvPr>
            <p:ph idx="1"/>
          </p:nvPr>
        </p:nvSpPr>
        <p:spPr/>
        <p:txBody>
          <a:bodyPr>
            <a:normAutofit fontScale="92500" lnSpcReduction="10000"/>
          </a:bodyPr>
          <a:lstStyle/>
          <a:p>
            <a:pPr marL="0" indent="0">
              <a:buNone/>
            </a:pPr>
            <a:r>
              <a:rPr lang="en-GB" sz="3600" dirty="0">
                <a:solidFill>
                  <a:schemeClr val="bg1"/>
                </a:solidFill>
              </a:rPr>
              <a:t>Three online sessions on: </a:t>
            </a:r>
          </a:p>
          <a:p>
            <a:r>
              <a:rPr lang="en-GB" sz="3600" dirty="0">
                <a:solidFill>
                  <a:schemeClr val="bg1"/>
                </a:solidFill>
              </a:rPr>
              <a:t>Thursday 20 October from 02:00 pm to 04:00 pm on Webex and on-site at NTNU</a:t>
            </a:r>
          </a:p>
          <a:p>
            <a:r>
              <a:rPr lang="en-GB" sz="3600" dirty="0">
                <a:solidFill>
                  <a:schemeClr val="bg1"/>
                </a:solidFill>
              </a:rPr>
              <a:t>Friday 21 October from 02:00 pm to 04:00 pm on Webex and on-site at FJU</a:t>
            </a:r>
          </a:p>
          <a:p>
            <a:r>
              <a:rPr lang="en-GB" sz="3600" dirty="0">
                <a:solidFill>
                  <a:schemeClr val="bg1"/>
                </a:solidFill>
              </a:rPr>
              <a:t>Tuesday 1st November from 01:30 pm to 02:00 pm Webex link (NB: for people from the 4 counties involved in the policy design the meeting on-site will be held between 13:20 and 16:00)</a:t>
            </a:r>
          </a:p>
        </p:txBody>
      </p:sp>
    </p:spTree>
    <p:extLst>
      <p:ext uri="{BB962C8B-B14F-4D97-AF65-F5344CB8AC3E}">
        <p14:creationId xmlns:p14="http://schemas.microsoft.com/office/powerpoint/2010/main" val="6478649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CEBEF23-5F64-1C41-9416-74A282CC3CD6}"/>
              </a:ext>
            </a:extLst>
          </p:cNvPr>
          <p:cNvSpPr>
            <a:spLocks noGrp="1"/>
          </p:cNvSpPr>
          <p:nvPr>
            <p:ph type="title"/>
          </p:nvPr>
        </p:nvSpPr>
        <p:spPr>
          <a:xfrm>
            <a:off x="135172" y="365125"/>
            <a:ext cx="11815638" cy="1325563"/>
          </a:xfrm>
        </p:spPr>
        <p:txBody>
          <a:bodyPr>
            <a:normAutofit/>
          </a:bodyPr>
          <a:lstStyle/>
          <a:p>
            <a:r>
              <a:rPr lang="en-GB" sz="4200" b="1" dirty="0">
                <a:solidFill>
                  <a:srgbClr val="FFFF00"/>
                </a:solidFill>
              </a:rPr>
              <a:t>Training programme for education and health leaders</a:t>
            </a:r>
          </a:p>
        </p:txBody>
      </p:sp>
      <p:sp>
        <p:nvSpPr>
          <p:cNvPr id="3" name="Espace réservé du contenu 2">
            <a:extLst>
              <a:ext uri="{FF2B5EF4-FFF2-40B4-BE49-F238E27FC236}">
                <a16:creationId xmlns:a16="http://schemas.microsoft.com/office/drawing/2014/main" id="{49587FC2-1829-0DDE-F772-FEF04309F371}"/>
              </a:ext>
            </a:extLst>
          </p:cNvPr>
          <p:cNvSpPr>
            <a:spLocks noGrp="1"/>
          </p:cNvSpPr>
          <p:nvPr>
            <p:ph idx="1"/>
          </p:nvPr>
        </p:nvSpPr>
        <p:spPr>
          <a:xfrm>
            <a:off x="785191" y="1626843"/>
            <a:ext cx="10515600" cy="4351338"/>
          </a:xfrm>
        </p:spPr>
        <p:txBody>
          <a:bodyPr>
            <a:normAutofit/>
          </a:bodyPr>
          <a:lstStyle/>
          <a:p>
            <a:pPr marL="0" indent="0">
              <a:buNone/>
            </a:pPr>
            <a:endParaRPr lang="en-GB" sz="3600" dirty="0">
              <a:solidFill>
                <a:schemeClr val="bg1"/>
              </a:solidFill>
            </a:endParaRPr>
          </a:p>
          <a:p>
            <a:pPr marL="0" indent="0">
              <a:buNone/>
            </a:pPr>
            <a:r>
              <a:rPr lang="en-GB" sz="3600" dirty="0">
                <a:solidFill>
                  <a:schemeClr val="bg1"/>
                </a:solidFill>
              </a:rPr>
              <a:t>All attendants will have access to a drive with all the relevant documents </a:t>
            </a:r>
          </a:p>
          <a:p>
            <a:pPr marL="0" indent="0">
              <a:buNone/>
            </a:pPr>
            <a:r>
              <a:rPr lang="en-GB" sz="3600" dirty="0">
                <a:solidFill>
                  <a:schemeClr val="bg1"/>
                </a:solidFill>
              </a:rPr>
              <a:t>They are invited to participate through the use of </a:t>
            </a:r>
            <a:r>
              <a:rPr lang="en-GB" sz="3600" dirty="0" err="1">
                <a:solidFill>
                  <a:schemeClr val="bg1"/>
                </a:solidFill>
              </a:rPr>
              <a:t>Slido</a:t>
            </a:r>
            <a:endParaRPr lang="en-GB" sz="3600" dirty="0">
              <a:solidFill>
                <a:schemeClr val="bg1"/>
              </a:solidFill>
            </a:endParaRPr>
          </a:p>
        </p:txBody>
      </p:sp>
      <p:sp>
        <p:nvSpPr>
          <p:cNvPr id="4" name="ZoneTexte 3">
            <a:extLst>
              <a:ext uri="{FF2B5EF4-FFF2-40B4-BE49-F238E27FC236}">
                <a16:creationId xmlns:a16="http://schemas.microsoft.com/office/drawing/2014/main" id="{B501071E-FD16-06A9-B1B3-AB96BD15B6B4}"/>
              </a:ext>
            </a:extLst>
          </p:cNvPr>
          <p:cNvSpPr txBox="1"/>
          <p:nvPr/>
        </p:nvSpPr>
        <p:spPr>
          <a:xfrm>
            <a:off x="838200" y="5165418"/>
            <a:ext cx="3427798" cy="523220"/>
          </a:xfrm>
          <a:prstGeom prst="rect">
            <a:avLst/>
          </a:prstGeom>
          <a:noFill/>
        </p:spPr>
        <p:txBody>
          <a:bodyPr wrap="none" rtlCol="0">
            <a:spAutoFit/>
          </a:bodyPr>
          <a:lstStyle/>
          <a:p>
            <a:r>
              <a:rPr lang="en-GB" sz="2800" dirty="0">
                <a:solidFill>
                  <a:schemeClr val="bg1"/>
                </a:solidFill>
              </a:rPr>
              <a:t>QR code and link </a:t>
            </a:r>
            <a:r>
              <a:rPr lang="en-GB" sz="2800" dirty="0" err="1">
                <a:solidFill>
                  <a:schemeClr val="bg1"/>
                </a:solidFill>
              </a:rPr>
              <a:t>Slido</a:t>
            </a:r>
            <a:endParaRPr lang="en-GB" sz="2800" dirty="0">
              <a:solidFill>
                <a:schemeClr val="bg1"/>
              </a:solidFill>
            </a:endParaRPr>
          </a:p>
        </p:txBody>
      </p:sp>
      <p:sp>
        <p:nvSpPr>
          <p:cNvPr id="5" name="ZoneTexte 4">
            <a:extLst>
              <a:ext uri="{FF2B5EF4-FFF2-40B4-BE49-F238E27FC236}">
                <a16:creationId xmlns:a16="http://schemas.microsoft.com/office/drawing/2014/main" id="{45BD5108-9AD7-5D1D-AE9D-4073ED39005F}"/>
              </a:ext>
            </a:extLst>
          </p:cNvPr>
          <p:cNvSpPr txBox="1"/>
          <p:nvPr/>
        </p:nvSpPr>
        <p:spPr>
          <a:xfrm>
            <a:off x="7487653" y="5165418"/>
            <a:ext cx="3485185" cy="523220"/>
          </a:xfrm>
          <a:prstGeom prst="rect">
            <a:avLst/>
          </a:prstGeom>
          <a:noFill/>
        </p:spPr>
        <p:txBody>
          <a:bodyPr wrap="none" rtlCol="0">
            <a:spAutoFit/>
          </a:bodyPr>
          <a:lstStyle/>
          <a:p>
            <a:r>
              <a:rPr lang="en-GB" sz="2800" dirty="0">
                <a:solidFill>
                  <a:schemeClr val="bg1"/>
                </a:solidFill>
              </a:rPr>
              <a:t>QR code and link Drive</a:t>
            </a:r>
          </a:p>
        </p:txBody>
      </p:sp>
      <p:sp>
        <p:nvSpPr>
          <p:cNvPr id="6" name="ZoneTexte 5">
            <a:extLst>
              <a:ext uri="{FF2B5EF4-FFF2-40B4-BE49-F238E27FC236}">
                <a16:creationId xmlns:a16="http://schemas.microsoft.com/office/drawing/2014/main" id="{FF514BE7-971D-E0E0-35B0-A163D09D57BE}"/>
              </a:ext>
            </a:extLst>
          </p:cNvPr>
          <p:cNvSpPr txBox="1"/>
          <p:nvPr/>
        </p:nvSpPr>
        <p:spPr>
          <a:xfrm>
            <a:off x="3624146" y="6123543"/>
            <a:ext cx="2568588" cy="461665"/>
          </a:xfrm>
          <a:prstGeom prst="rect">
            <a:avLst/>
          </a:prstGeom>
          <a:noFill/>
        </p:spPr>
        <p:txBody>
          <a:bodyPr wrap="none" rtlCol="0">
            <a:spAutoFit/>
          </a:bodyPr>
          <a:lstStyle/>
          <a:p>
            <a:r>
              <a:rPr lang="en-GB" sz="2400" dirty="0">
                <a:solidFill>
                  <a:srgbClr val="FFC000"/>
                </a:solidFill>
              </a:rPr>
              <a:t>Tell us who you are</a:t>
            </a:r>
          </a:p>
        </p:txBody>
      </p:sp>
      <p:sp>
        <p:nvSpPr>
          <p:cNvPr id="7" name="Flèche à angle droit 6">
            <a:extLst>
              <a:ext uri="{FF2B5EF4-FFF2-40B4-BE49-F238E27FC236}">
                <a16:creationId xmlns:a16="http://schemas.microsoft.com/office/drawing/2014/main" id="{DF9A543D-9F4D-0883-7109-EE0CA0C56F39}"/>
              </a:ext>
            </a:extLst>
          </p:cNvPr>
          <p:cNvSpPr/>
          <p:nvPr/>
        </p:nvSpPr>
        <p:spPr>
          <a:xfrm rot="5400000">
            <a:off x="2751186" y="5750214"/>
            <a:ext cx="775766" cy="801372"/>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155764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7394" y="178023"/>
            <a:ext cx="10515600" cy="1325563"/>
          </a:xfrm>
        </p:spPr>
        <p:txBody>
          <a:bodyPr>
            <a:normAutofit fontScale="90000"/>
          </a:bodyPr>
          <a:lstStyle/>
          <a:p>
            <a:r>
              <a:rPr lang="en-GB" sz="5400" b="1" dirty="0">
                <a:solidFill>
                  <a:schemeClr val="accent4"/>
                </a:solidFill>
              </a:rPr>
              <a:t>Key factors to build healthy and resilient schools in the post-Covid era</a:t>
            </a:r>
            <a:endParaRPr lang="en-GB" sz="4800" b="1" dirty="0">
              <a:solidFill>
                <a:schemeClr val="accent4"/>
              </a:solidFill>
            </a:endParaRPr>
          </a:p>
        </p:txBody>
      </p:sp>
      <p:sp>
        <p:nvSpPr>
          <p:cNvPr id="7" name="ZoneTexte 6">
            <a:extLst>
              <a:ext uri="{FF2B5EF4-FFF2-40B4-BE49-F238E27FC236}">
                <a16:creationId xmlns:a16="http://schemas.microsoft.com/office/drawing/2014/main" id="{9BA09076-80CB-234B-A074-470944FA4380}"/>
              </a:ext>
            </a:extLst>
          </p:cNvPr>
          <p:cNvSpPr txBox="1"/>
          <p:nvPr/>
        </p:nvSpPr>
        <p:spPr>
          <a:xfrm>
            <a:off x="3597526" y="1970143"/>
            <a:ext cx="8594474" cy="4031873"/>
          </a:xfrm>
          <a:prstGeom prst="rect">
            <a:avLst/>
          </a:prstGeom>
          <a:noFill/>
        </p:spPr>
        <p:txBody>
          <a:bodyPr wrap="square" rtlCol="0">
            <a:spAutoFit/>
          </a:bodyPr>
          <a:lstStyle/>
          <a:p>
            <a:pPr marL="514350" indent="-514350">
              <a:buFont typeface="+mj-lt"/>
              <a:buAutoNum type="arabicPeriod"/>
            </a:pPr>
            <a:r>
              <a:rPr lang="en-GB" sz="3200" dirty="0">
                <a:solidFill>
                  <a:schemeClr val="bg1"/>
                </a:solidFill>
                <a:latin typeface="Candara" panose="020E0502030303020204" pitchFamily="34" charset="0"/>
              </a:rPr>
              <a:t>The multidimensional impact of the Covid crisis on children and young people</a:t>
            </a:r>
          </a:p>
          <a:p>
            <a:pPr marL="514350" indent="-514350">
              <a:buFont typeface="+mj-lt"/>
              <a:buAutoNum type="arabicPeriod"/>
            </a:pPr>
            <a:r>
              <a:rPr lang="en-GB" sz="3200" dirty="0">
                <a:solidFill>
                  <a:schemeClr val="bg1"/>
                </a:solidFill>
                <a:latin typeface="Candara" panose="020E0502030303020204" pitchFamily="34" charset="0"/>
              </a:rPr>
              <a:t>A widening of inequalities</a:t>
            </a:r>
          </a:p>
          <a:p>
            <a:pPr marL="514350" indent="-514350">
              <a:buFont typeface="+mj-lt"/>
              <a:buAutoNum type="arabicPeriod"/>
            </a:pPr>
            <a:r>
              <a:rPr lang="en-GB" sz="3200" dirty="0">
                <a:solidFill>
                  <a:schemeClr val="bg1"/>
                </a:solidFill>
                <a:latin typeface="Candara" panose="020E0502030303020204" pitchFamily="34" charset="0"/>
              </a:rPr>
              <a:t>The central role of Mental Health Promotion in the post-covid era</a:t>
            </a:r>
          </a:p>
          <a:p>
            <a:pPr marL="514350" indent="-514350">
              <a:buFont typeface="+mj-lt"/>
              <a:buAutoNum type="arabicPeriod"/>
            </a:pPr>
            <a:r>
              <a:rPr lang="en-GB" sz="3200" dirty="0">
                <a:solidFill>
                  <a:schemeClr val="bg1"/>
                </a:solidFill>
                <a:latin typeface="Candara" panose="020E0502030303020204" pitchFamily="34" charset="0"/>
              </a:rPr>
              <a:t>Underpinning principles of the HPS approach</a:t>
            </a:r>
          </a:p>
          <a:p>
            <a:pPr marL="514350" indent="-514350">
              <a:buFont typeface="+mj-lt"/>
              <a:buAutoNum type="arabicPeriod"/>
            </a:pPr>
            <a:r>
              <a:rPr lang="en-GB" sz="3200" dirty="0">
                <a:solidFill>
                  <a:schemeClr val="bg1"/>
                </a:solidFill>
                <a:latin typeface="Candara" panose="020E0502030303020204" pitchFamily="34" charset="0"/>
              </a:rPr>
              <a:t>Five key questions for the translation of HPS principles in the </a:t>
            </a:r>
            <a:r>
              <a:rPr lang="en-GB" sz="3200" u="sng" dirty="0">
                <a:solidFill>
                  <a:schemeClr val="bg1"/>
                </a:solidFill>
                <a:latin typeface="Candara" panose="020E0502030303020204" pitchFamily="34" charset="0"/>
              </a:rPr>
              <a:t>real life</a:t>
            </a:r>
          </a:p>
        </p:txBody>
      </p:sp>
      <p:pic>
        <p:nvPicPr>
          <p:cNvPr id="3" name="Image 2">
            <a:extLst>
              <a:ext uri="{FF2B5EF4-FFF2-40B4-BE49-F238E27FC236}">
                <a16:creationId xmlns:a16="http://schemas.microsoft.com/office/drawing/2014/main" id="{FF61BAB0-9423-32EF-919B-259B4628E351}"/>
              </a:ext>
            </a:extLst>
          </p:cNvPr>
          <p:cNvPicPr>
            <a:picLocks noChangeAspect="1"/>
          </p:cNvPicPr>
          <p:nvPr/>
        </p:nvPicPr>
        <p:blipFill rotWithShape="1">
          <a:blip r:embed="rId2">
            <a:extLst>
              <a:ext uri="{28A0092B-C50C-407E-A947-70E740481C1C}">
                <a14:useLocalDpi xmlns:a14="http://schemas.microsoft.com/office/drawing/2010/main" val="0"/>
              </a:ext>
            </a:extLst>
          </a:blip>
          <a:srcRect l="14876" r="10969" b="1"/>
          <a:stretch/>
        </p:blipFill>
        <p:spPr>
          <a:xfrm>
            <a:off x="0" y="1503586"/>
            <a:ext cx="3606344" cy="2482494"/>
          </a:xfrm>
          <a:custGeom>
            <a:avLst/>
            <a:gdLst/>
            <a:ahLst/>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a:effectLst>
            <a:softEdge rad="343984"/>
          </a:effectLst>
        </p:spPr>
      </p:pic>
    </p:spTree>
    <p:extLst>
      <p:ext uri="{BB962C8B-B14F-4D97-AF65-F5344CB8AC3E}">
        <p14:creationId xmlns:p14="http://schemas.microsoft.com/office/powerpoint/2010/main" val="1753386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7394" y="178023"/>
            <a:ext cx="10515600" cy="1325563"/>
          </a:xfrm>
        </p:spPr>
        <p:txBody>
          <a:bodyPr>
            <a:normAutofit fontScale="90000"/>
          </a:bodyPr>
          <a:lstStyle/>
          <a:p>
            <a:r>
              <a:rPr lang="en-GB" sz="5400" b="1" dirty="0">
                <a:solidFill>
                  <a:schemeClr val="accent4"/>
                </a:solidFill>
              </a:rPr>
              <a:t>Key factors to build healthy and resilient schools in the post-Covid era</a:t>
            </a:r>
            <a:endParaRPr lang="en-GB" sz="4800" b="1" dirty="0">
              <a:solidFill>
                <a:schemeClr val="accent4"/>
              </a:solidFill>
            </a:endParaRPr>
          </a:p>
        </p:txBody>
      </p:sp>
      <p:sp>
        <p:nvSpPr>
          <p:cNvPr id="7" name="ZoneTexte 6">
            <a:extLst>
              <a:ext uri="{FF2B5EF4-FFF2-40B4-BE49-F238E27FC236}">
                <a16:creationId xmlns:a16="http://schemas.microsoft.com/office/drawing/2014/main" id="{9BA09076-80CB-234B-A074-470944FA4380}"/>
              </a:ext>
            </a:extLst>
          </p:cNvPr>
          <p:cNvSpPr txBox="1"/>
          <p:nvPr/>
        </p:nvSpPr>
        <p:spPr>
          <a:xfrm>
            <a:off x="3597526" y="1970143"/>
            <a:ext cx="8594474" cy="4031873"/>
          </a:xfrm>
          <a:prstGeom prst="rect">
            <a:avLst/>
          </a:prstGeom>
          <a:noFill/>
        </p:spPr>
        <p:txBody>
          <a:bodyPr wrap="square" rtlCol="0">
            <a:spAutoFit/>
          </a:bodyPr>
          <a:lstStyle/>
          <a:p>
            <a:pPr marL="514350" indent="-514350">
              <a:buFont typeface="+mj-lt"/>
              <a:buAutoNum type="arabicPeriod"/>
            </a:pPr>
            <a:r>
              <a:rPr lang="en-GB" sz="3200" b="1" dirty="0">
                <a:solidFill>
                  <a:srgbClr val="FFFF00"/>
                </a:solidFill>
                <a:latin typeface="Candara" panose="020E0502030303020204" pitchFamily="34" charset="0"/>
              </a:rPr>
              <a:t>The multidimensional impact of the Covid crisis on children and young people</a:t>
            </a:r>
          </a:p>
          <a:p>
            <a:pPr marL="514350" indent="-514350">
              <a:buFont typeface="+mj-lt"/>
              <a:buAutoNum type="arabicPeriod"/>
            </a:pPr>
            <a:r>
              <a:rPr lang="en-GB" sz="3200" dirty="0">
                <a:solidFill>
                  <a:schemeClr val="bg1"/>
                </a:solidFill>
                <a:latin typeface="Candara" panose="020E0502030303020204" pitchFamily="34" charset="0"/>
              </a:rPr>
              <a:t>A widening of inequalities</a:t>
            </a:r>
          </a:p>
          <a:p>
            <a:pPr marL="514350" indent="-514350">
              <a:buFont typeface="+mj-lt"/>
              <a:buAutoNum type="arabicPeriod"/>
            </a:pPr>
            <a:r>
              <a:rPr lang="en-GB" sz="3200" dirty="0">
                <a:solidFill>
                  <a:schemeClr val="bg1"/>
                </a:solidFill>
                <a:latin typeface="Candara" panose="020E0502030303020204" pitchFamily="34" charset="0"/>
              </a:rPr>
              <a:t>The central role of Mental Health Promotion in the post-covid era</a:t>
            </a:r>
          </a:p>
          <a:p>
            <a:pPr marL="514350" indent="-514350">
              <a:buFont typeface="+mj-lt"/>
              <a:buAutoNum type="arabicPeriod"/>
            </a:pPr>
            <a:r>
              <a:rPr lang="en-GB" sz="3200" dirty="0">
                <a:solidFill>
                  <a:schemeClr val="bg1"/>
                </a:solidFill>
                <a:latin typeface="Candara" panose="020E0502030303020204" pitchFamily="34" charset="0"/>
              </a:rPr>
              <a:t>Underpinning principles of the HPS approach</a:t>
            </a:r>
          </a:p>
          <a:p>
            <a:pPr marL="514350" indent="-514350">
              <a:buFont typeface="+mj-lt"/>
              <a:buAutoNum type="arabicPeriod"/>
            </a:pPr>
            <a:r>
              <a:rPr lang="en-GB" sz="3200" dirty="0">
                <a:solidFill>
                  <a:schemeClr val="bg1"/>
                </a:solidFill>
                <a:latin typeface="Candara" panose="020E0502030303020204" pitchFamily="34" charset="0"/>
              </a:rPr>
              <a:t>Five key questions for the translation of HPS principles in the </a:t>
            </a:r>
            <a:r>
              <a:rPr lang="en-GB" sz="3200" u="sng" dirty="0">
                <a:solidFill>
                  <a:schemeClr val="bg1"/>
                </a:solidFill>
                <a:latin typeface="Candara" panose="020E0502030303020204" pitchFamily="34" charset="0"/>
              </a:rPr>
              <a:t>real life</a:t>
            </a:r>
          </a:p>
        </p:txBody>
      </p:sp>
      <p:pic>
        <p:nvPicPr>
          <p:cNvPr id="3" name="Image 2">
            <a:extLst>
              <a:ext uri="{FF2B5EF4-FFF2-40B4-BE49-F238E27FC236}">
                <a16:creationId xmlns:a16="http://schemas.microsoft.com/office/drawing/2014/main" id="{FF61BAB0-9423-32EF-919B-259B4628E351}"/>
              </a:ext>
            </a:extLst>
          </p:cNvPr>
          <p:cNvPicPr>
            <a:picLocks noChangeAspect="1"/>
          </p:cNvPicPr>
          <p:nvPr/>
        </p:nvPicPr>
        <p:blipFill rotWithShape="1">
          <a:blip r:embed="rId2">
            <a:extLst>
              <a:ext uri="{28A0092B-C50C-407E-A947-70E740481C1C}">
                <a14:useLocalDpi xmlns:a14="http://schemas.microsoft.com/office/drawing/2010/main" val="0"/>
              </a:ext>
            </a:extLst>
          </a:blip>
          <a:srcRect l="14876" r="10969" b="1"/>
          <a:stretch/>
        </p:blipFill>
        <p:spPr>
          <a:xfrm>
            <a:off x="0" y="1503586"/>
            <a:ext cx="3606344" cy="2482494"/>
          </a:xfrm>
          <a:custGeom>
            <a:avLst/>
            <a:gdLst/>
            <a:ahLst/>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a:effectLst>
            <a:softEdge rad="343984"/>
          </a:effectLst>
        </p:spPr>
      </p:pic>
    </p:spTree>
    <p:extLst>
      <p:ext uri="{BB962C8B-B14F-4D97-AF65-F5344CB8AC3E}">
        <p14:creationId xmlns:p14="http://schemas.microsoft.com/office/powerpoint/2010/main" val="37597585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64EE461-05C7-4E4D-BD9A-21DBD537B1F2}"/>
              </a:ext>
            </a:extLst>
          </p:cNvPr>
          <p:cNvSpPr>
            <a:spLocks noGrp="1"/>
          </p:cNvSpPr>
          <p:nvPr>
            <p:ph type="title"/>
          </p:nvPr>
        </p:nvSpPr>
        <p:spPr/>
        <p:txBody>
          <a:bodyPr/>
          <a:lstStyle/>
          <a:p>
            <a:r>
              <a:rPr lang="fr-FR" b="1" dirty="0">
                <a:solidFill>
                  <a:srgbClr val="FFFF00"/>
                </a:solidFill>
              </a:rPr>
              <a:t>Impacts of the Covid </a:t>
            </a:r>
            <a:r>
              <a:rPr lang="fr-FR" b="1" dirty="0" err="1">
                <a:solidFill>
                  <a:srgbClr val="FFFF00"/>
                </a:solidFill>
              </a:rPr>
              <a:t>crisis</a:t>
            </a:r>
            <a:r>
              <a:rPr lang="fr-FR" b="1" dirty="0">
                <a:solidFill>
                  <a:srgbClr val="FFFF00"/>
                </a:solidFill>
              </a:rPr>
              <a:t> on </a:t>
            </a:r>
            <a:r>
              <a:rPr lang="fr-FR" b="1" dirty="0" err="1">
                <a:solidFill>
                  <a:srgbClr val="FFFF00"/>
                </a:solidFill>
              </a:rPr>
              <a:t>health</a:t>
            </a:r>
            <a:r>
              <a:rPr lang="fr-FR" b="1" dirty="0">
                <a:solidFill>
                  <a:srgbClr val="FFFF00"/>
                </a:solidFill>
              </a:rPr>
              <a:t> and </a:t>
            </a:r>
            <a:r>
              <a:rPr lang="fr-FR" b="1" dirty="0" err="1">
                <a:solidFill>
                  <a:srgbClr val="FFFF00"/>
                </a:solidFill>
              </a:rPr>
              <a:t>education</a:t>
            </a:r>
            <a:r>
              <a:rPr lang="fr-FR" b="1" dirty="0">
                <a:solidFill>
                  <a:srgbClr val="FFFF00"/>
                </a:solidFill>
              </a:rPr>
              <a:t> of </a:t>
            </a:r>
            <a:r>
              <a:rPr lang="fr-FR" b="1" dirty="0" err="1">
                <a:solidFill>
                  <a:srgbClr val="FFFF00"/>
                </a:solidFill>
              </a:rPr>
              <a:t>children</a:t>
            </a:r>
            <a:r>
              <a:rPr lang="fr-FR" b="1" dirty="0">
                <a:solidFill>
                  <a:srgbClr val="FFFF00"/>
                </a:solidFill>
              </a:rPr>
              <a:t> and </a:t>
            </a:r>
            <a:r>
              <a:rPr lang="fr-FR" b="1" dirty="0" err="1">
                <a:solidFill>
                  <a:srgbClr val="FFFF00"/>
                </a:solidFill>
              </a:rPr>
              <a:t>young</a:t>
            </a:r>
            <a:r>
              <a:rPr lang="fr-FR" b="1" dirty="0">
                <a:solidFill>
                  <a:srgbClr val="FFFF00"/>
                </a:solidFill>
              </a:rPr>
              <a:t> people</a:t>
            </a:r>
          </a:p>
        </p:txBody>
      </p:sp>
      <p:sp>
        <p:nvSpPr>
          <p:cNvPr id="3" name="Espace réservé du contenu 2">
            <a:extLst>
              <a:ext uri="{FF2B5EF4-FFF2-40B4-BE49-F238E27FC236}">
                <a16:creationId xmlns:a16="http://schemas.microsoft.com/office/drawing/2014/main" id="{341DB858-D192-6749-B968-2145FF17CE77}"/>
              </a:ext>
            </a:extLst>
          </p:cNvPr>
          <p:cNvSpPr>
            <a:spLocks noGrp="1"/>
          </p:cNvSpPr>
          <p:nvPr>
            <p:ph idx="1"/>
          </p:nvPr>
        </p:nvSpPr>
        <p:spPr/>
        <p:txBody>
          <a:bodyPr>
            <a:normAutofit/>
          </a:bodyPr>
          <a:lstStyle/>
          <a:p>
            <a:pPr lvl="0"/>
            <a:r>
              <a:rPr lang="en-GB" sz="3200" dirty="0">
                <a:solidFill>
                  <a:schemeClr val="bg1"/>
                </a:solidFill>
              </a:rPr>
              <a:t>Major impact on education: learning loss in core subjects, declines in college enrolment, increase in socioeconomic skills gap...</a:t>
            </a:r>
            <a:endParaRPr lang="fr-FR" sz="3200" dirty="0">
              <a:solidFill>
                <a:schemeClr val="bg1"/>
              </a:solidFill>
            </a:endParaRPr>
          </a:p>
          <a:p>
            <a:pPr lvl="0"/>
            <a:r>
              <a:rPr lang="en-GB" sz="3200" dirty="0">
                <a:solidFill>
                  <a:schemeClr val="bg1"/>
                </a:solidFill>
              </a:rPr>
              <a:t>Impact on physical, mental and social development and wellbeing</a:t>
            </a:r>
          </a:p>
          <a:p>
            <a:pPr lvl="0"/>
            <a:r>
              <a:rPr lang="en-GB" sz="3200" dirty="0">
                <a:solidFill>
                  <a:schemeClr val="bg1"/>
                </a:solidFill>
              </a:rPr>
              <a:t>Restricting access to school meals, health visiting, social care and school-based vaccinations disproportionately impact children from disadvantaged backgrounds. </a:t>
            </a:r>
            <a:endParaRPr lang="fr-FR" sz="3200" dirty="0">
              <a:solidFill>
                <a:schemeClr val="bg1"/>
              </a:solidFill>
            </a:endParaRPr>
          </a:p>
        </p:txBody>
      </p:sp>
      <p:sp>
        <p:nvSpPr>
          <p:cNvPr id="4" name="ZoneTexte 3">
            <a:extLst>
              <a:ext uri="{FF2B5EF4-FFF2-40B4-BE49-F238E27FC236}">
                <a16:creationId xmlns:a16="http://schemas.microsoft.com/office/drawing/2014/main" id="{6B241A1B-3A5C-EA44-9C1B-CAA0DC2A2A0A}"/>
              </a:ext>
            </a:extLst>
          </p:cNvPr>
          <p:cNvSpPr txBox="1"/>
          <p:nvPr/>
        </p:nvSpPr>
        <p:spPr>
          <a:xfrm>
            <a:off x="6583680" y="6311900"/>
            <a:ext cx="5497830" cy="276999"/>
          </a:xfrm>
          <a:prstGeom prst="rect">
            <a:avLst/>
          </a:prstGeom>
          <a:noFill/>
        </p:spPr>
        <p:txBody>
          <a:bodyPr wrap="square" rtlCol="0">
            <a:spAutoFit/>
          </a:bodyPr>
          <a:lstStyle/>
          <a:p>
            <a:r>
              <a:rPr lang="fr-FR" sz="1200" dirty="0" err="1">
                <a:solidFill>
                  <a:schemeClr val="bg1"/>
                </a:solidFill>
              </a:rPr>
              <a:t>Haeck</a:t>
            </a:r>
            <a:r>
              <a:rPr lang="fr-FR" sz="1200" dirty="0">
                <a:solidFill>
                  <a:schemeClr val="bg1"/>
                </a:solidFill>
              </a:rPr>
              <a:t> And Lefebvre  2020, </a:t>
            </a:r>
            <a:r>
              <a:rPr lang="fr-FR" sz="1200" dirty="0" err="1">
                <a:solidFill>
                  <a:schemeClr val="bg1"/>
                </a:solidFill>
              </a:rPr>
              <a:t>Parnham</a:t>
            </a:r>
            <a:r>
              <a:rPr lang="fr-FR" sz="1200" dirty="0">
                <a:solidFill>
                  <a:schemeClr val="bg1"/>
                </a:solidFill>
              </a:rPr>
              <a:t> et al., 2020, </a:t>
            </a:r>
            <a:r>
              <a:rPr lang="fr-FR" sz="1200" dirty="0" err="1">
                <a:solidFill>
                  <a:schemeClr val="bg1"/>
                </a:solidFill>
              </a:rPr>
              <a:t>Kahfeld</a:t>
            </a:r>
            <a:r>
              <a:rPr lang="fr-FR" sz="1200" dirty="0">
                <a:solidFill>
                  <a:schemeClr val="bg1"/>
                </a:solidFill>
              </a:rPr>
              <a:t> et al. 2020, Viner et al. 2021</a:t>
            </a:r>
            <a:endParaRPr lang="fr-FR" sz="1200" b="1" dirty="0">
              <a:solidFill>
                <a:schemeClr val="bg1"/>
              </a:solidFill>
            </a:endParaRPr>
          </a:p>
        </p:txBody>
      </p:sp>
    </p:spTree>
    <p:extLst>
      <p:ext uri="{BB962C8B-B14F-4D97-AF65-F5344CB8AC3E}">
        <p14:creationId xmlns:p14="http://schemas.microsoft.com/office/powerpoint/2010/main" val="17462804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7394" y="178023"/>
            <a:ext cx="10515600" cy="1325563"/>
          </a:xfrm>
        </p:spPr>
        <p:txBody>
          <a:bodyPr>
            <a:normAutofit fontScale="90000"/>
          </a:bodyPr>
          <a:lstStyle/>
          <a:p>
            <a:r>
              <a:rPr lang="en-GB" sz="5400" b="1" dirty="0">
                <a:solidFill>
                  <a:schemeClr val="accent4"/>
                </a:solidFill>
              </a:rPr>
              <a:t>Key factors to build healthy and resilient schools in the post-Covid era</a:t>
            </a:r>
            <a:endParaRPr lang="en-GB" sz="4800" b="1" dirty="0">
              <a:solidFill>
                <a:schemeClr val="accent4"/>
              </a:solidFill>
            </a:endParaRPr>
          </a:p>
        </p:txBody>
      </p:sp>
      <p:sp>
        <p:nvSpPr>
          <p:cNvPr id="7" name="ZoneTexte 6">
            <a:extLst>
              <a:ext uri="{FF2B5EF4-FFF2-40B4-BE49-F238E27FC236}">
                <a16:creationId xmlns:a16="http://schemas.microsoft.com/office/drawing/2014/main" id="{9BA09076-80CB-234B-A074-470944FA4380}"/>
              </a:ext>
            </a:extLst>
          </p:cNvPr>
          <p:cNvSpPr txBox="1"/>
          <p:nvPr/>
        </p:nvSpPr>
        <p:spPr>
          <a:xfrm>
            <a:off x="3597526" y="1970143"/>
            <a:ext cx="8594474" cy="4031873"/>
          </a:xfrm>
          <a:prstGeom prst="rect">
            <a:avLst/>
          </a:prstGeom>
          <a:noFill/>
        </p:spPr>
        <p:txBody>
          <a:bodyPr wrap="square" rtlCol="0">
            <a:spAutoFit/>
          </a:bodyPr>
          <a:lstStyle/>
          <a:p>
            <a:pPr marL="514350" indent="-514350">
              <a:buFont typeface="+mj-lt"/>
              <a:buAutoNum type="arabicPeriod"/>
            </a:pPr>
            <a:r>
              <a:rPr lang="en-GB" sz="3200" dirty="0">
                <a:solidFill>
                  <a:schemeClr val="bg1"/>
                </a:solidFill>
                <a:latin typeface="Candara" panose="020E0502030303020204" pitchFamily="34" charset="0"/>
              </a:rPr>
              <a:t>The multidimensional impact of the Covid crisis on children and young people</a:t>
            </a:r>
          </a:p>
          <a:p>
            <a:pPr marL="514350" indent="-514350">
              <a:buFont typeface="+mj-lt"/>
              <a:buAutoNum type="arabicPeriod"/>
            </a:pPr>
            <a:r>
              <a:rPr lang="en-GB" sz="3200" b="1" dirty="0">
                <a:solidFill>
                  <a:srgbClr val="FFFF00"/>
                </a:solidFill>
                <a:latin typeface="Candara" panose="020E0502030303020204" pitchFamily="34" charset="0"/>
              </a:rPr>
              <a:t>A widening of inequalities</a:t>
            </a:r>
          </a:p>
          <a:p>
            <a:pPr marL="514350" indent="-514350">
              <a:buFont typeface="+mj-lt"/>
              <a:buAutoNum type="arabicPeriod"/>
            </a:pPr>
            <a:r>
              <a:rPr lang="en-GB" sz="3200" dirty="0">
                <a:solidFill>
                  <a:schemeClr val="bg1"/>
                </a:solidFill>
                <a:latin typeface="Candara" panose="020E0502030303020204" pitchFamily="34" charset="0"/>
              </a:rPr>
              <a:t>The central role of Mental Health Promotion in the post-covid era</a:t>
            </a:r>
          </a:p>
          <a:p>
            <a:pPr marL="514350" indent="-514350">
              <a:buFont typeface="+mj-lt"/>
              <a:buAutoNum type="arabicPeriod"/>
            </a:pPr>
            <a:r>
              <a:rPr lang="en-GB" sz="3200" dirty="0">
                <a:solidFill>
                  <a:schemeClr val="bg1"/>
                </a:solidFill>
                <a:latin typeface="Candara" panose="020E0502030303020204" pitchFamily="34" charset="0"/>
              </a:rPr>
              <a:t>Underpinning principles of the HPS approach</a:t>
            </a:r>
          </a:p>
          <a:p>
            <a:pPr marL="514350" indent="-514350">
              <a:buFont typeface="+mj-lt"/>
              <a:buAutoNum type="arabicPeriod"/>
            </a:pPr>
            <a:r>
              <a:rPr lang="en-GB" sz="3200" dirty="0">
                <a:solidFill>
                  <a:schemeClr val="bg1"/>
                </a:solidFill>
                <a:latin typeface="Candara" panose="020E0502030303020204" pitchFamily="34" charset="0"/>
              </a:rPr>
              <a:t>Five key questions for the translation of HPS principles in the </a:t>
            </a:r>
            <a:r>
              <a:rPr lang="en-GB" sz="3200" u="sng" dirty="0">
                <a:solidFill>
                  <a:schemeClr val="bg1"/>
                </a:solidFill>
                <a:latin typeface="Candara" panose="020E0502030303020204" pitchFamily="34" charset="0"/>
              </a:rPr>
              <a:t>real life</a:t>
            </a:r>
          </a:p>
        </p:txBody>
      </p:sp>
      <p:pic>
        <p:nvPicPr>
          <p:cNvPr id="3" name="Image 2">
            <a:extLst>
              <a:ext uri="{FF2B5EF4-FFF2-40B4-BE49-F238E27FC236}">
                <a16:creationId xmlns:a16="http://schemas.microsoft.com/office/drawing/2014/main" id="{FF61BAB0-9423-32EF-919B-259B4628E351}"/>
              </a:ext>
            </a:extLst>
          </p:cNvPr>
          <p:cNvPicPr>
            <a:picLocks noChangeAspect="1"/>
          </p:cNvPicPr>
          <p:nvPr/>
        </p:nvPicPr>
        <p:blipFill rotWithShape="1">
          <a:blip r:embed="rId2">
            <a:extLst>
              <a:ext uri="{28A0092B-C50C-407E-A947-70E740481C1C}">
                <a14:useLocalDpi xmlns:a14="http://schemas.microsoft.com/office/drawing/2010/main" val="0"/>
              </a:ext>
            </a:extLst>
          </a:blip>
          <a:srcRect l="14876" r="10969" b="1"/>
          <a:stretch/>
        </p:blipFill>
        <p:spPr>
          <a:xfrm>
            <a:off x="0" y="1503586"/>
            <a:ext cx="3606344" cy="2482494"/>
          </a:xfrm>
          <a:custGeom>
            <a:avLst/>
            <a:gdLst/>
            <a:ahLst/>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a:effectLst>
            <a:softEdge rad="343984"/>
          </a:effectLst>
        </p:spPr>
      </p:pic>
    </p:spTree>
    <p:extLst>
      <p:ext uri="{BB962C8B-B14F-4D97-AF65-F5344CB8AC3E}">
        <p14:creationId xmlns:p14="http://schemas.microsoft.com/office/powerpoint/2010/main" val="23635480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10284</TotalTime>
  <Words>2243</Words>
  <Application>Microsoft Office PowerPoint</Application>
  <PresentationFormat>寬螢幕</PresentationFormat>
  <Paragraphs>182</Paragraphs>
  <Slides>37</Slides>
  <Notes>1</Notes>
  <HiddenSlides>0</HiddenSlides>
  <MMClips>0</MMClips>
  <ScaleCrop>false</ScaleCrop>
  <HeadingPairs>
    <vt:vector size="6" baseType="variant">
      <vt:variant>
        <vt:lpstr>使用字型</vt:lpstr>
      </vt:variant>
      <vt:variant>
        <vt:i4>12</vt:i4>
      </vt:variant>
      <vt:variant>
        <vt:lpstr>佈景主題</vt:lpstr>
      </vt:variant>
      <vt:variant>
        <vt:i4>1</vt:i4>
      </vt:variant>
      <vt:variant>
        <vt:lpstr>投影片標題</vt:lpstr>
      </vt:variant>
      <vt:variant>
        <vt:i4>37</vt:i4>
      </vt:variant>
    </vt:vector>
  </HeadingPairs>
  <TitlesOfParts>
    <vt:vector size="50" baseType="lpstr">
      <vt:lpstr>ＭＳ Ｐゴシック</vt:lpstr>
      <vt:lpstr>游ゴシック</vt:lpstr>
      <vt:lpstr>新細明體</vt:lpstr>
      <vt:lpstr>Arial</vt:lpstr>
      <vt:lpstr>Calibri</vt:lpstr>
      <vt:lpstr>Calibri Light</vt:lpstr>
      <vt:lpstr>Cambria Math</vt:lpstr>
      <vt:lpstr>Candara</vt:lpstr>
      <vt:lpstr>Helvetica</vt:lpstr>
      <vt:lpstr>Segoe UI</vt:lpstr>
      <vt:lpstr>Tahoma</vt:lpstr>
      <vt:lpstr>Times New Roman</vt:lpstr>
      <vt:lpstr>Office Theme</vt:lpstr>
      <vt:lpstr>Welcome to the training programme for present and future education and health leaders  Building healthy and resilient schools in the post-Covid era</vt:lpstr>
      <vt:lpstr>PowerPoint 簡報</vt:lpstr>
      <vt:lpstr>Training programme for education and health leaders</vt:lpstr>
      <vt:lpstr>Training programme for education and health leaders</vt:lpstr>
      <vt:lpstr>Training programme for education and health leaders</vt:lpstr>
      <vt:lpstr>Key factors to build healthy and resilient schools in the post-Covid era</vt:lpstr>
      <vt:lpstr>Key factors to build healthy and resilient schools in the post-Covid era</vt:lpstr>
      <vt:lpstr>Impacts of the Covid crisis on health and education of children and young people</vt:lpstr>
      <vt:lpstr>Key factors to build healthy and resilient schools in the post-Covid era</vt:lpstr>
      <vt:lpstr>A widening of inequalities</vt:lpstr>
      <vt:lpstr>A widening of inequalities</vt:lpstr>
      <vt:lpstr>Key factors to build healthy and resilient schools in the post-Covid era</vt:lpstr>
      <vt:lpstr>PowerPoint 簡報</vt:lpstr>
      <vt:lpstr>Changing world for children and young people</vt:lpstr>
      <vt:lpstr>PowerPoint 簡報</vt:lpstr>
      <vt:lpstr>Changing world for children and young people</vt:lpstr>
      <vt:lpstr>Children and adolescents today </vt:lpstr>
      <vt:lpstr>PowerPoint 簡報</vt:lpstr>
      <vt:lpstr>Design developmentally appropriate policies </vt:lpstr>
      <vt:lpstr>Key factors to build healthy and resilient schools in the post-Covid era</vt:lpstr>
      <vt:lpstr>Health promoting schools</vt:lpstr>
      <vt:lpstr>PowerPoint 簡報</vt:lpstr>
      <vt:lpstr>The eight global standards for HPS intended to function as a system (WHO)</vt:lpstr>
      <vt:lpstr>Taiwan HPS 3.0</vt:lpstr>
      <vt:lpstr>PowerPoint 簡報</vt:lpstr>
      <vt:lpstr>Cost-effectiveness and return on investment of school-based health promotion programmes</vt:lpstr>
      <vt:lpstr>Key factors to build healthy and resilient schools in the post-Covid era</vt:lpstr>
      <vt:lpstr>To create changes in the whole school… One size does not fits all! </vt:lpstr>
      <vt:lpstr>Supporting the leaders in the change management process </vt:lpstr>
      <vt:lpstr>Five key questions for education and health leaders</vt:lpstr>
      <vt:lpstr>PowerPoint 簡報</vt:lpstr>
      <vt:lpstr>The core-components of the HPS approach that are targeted</vt:lpstr>
      <vt:lpstr>Adopting existing or developping new HP interventions resulting from the HPS approach</vt:lpstr>
      <vt:lpstr>Disruptiveness of the HP interventions as part of the HPS approach</vt:lpstr>
      <vt:lpstr>Implementing HP interventions within the school curriculum or in addition to core curriculum</vt:lpstr>
      <vt:lpstr>PowerPoint 簡報</vt:lpstr>
      <vt:lpstr>PowerPoint 簡報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School Health in Latin America: Intersectoral NCD Prevention and Management Strategies for educational continuity and management of NCDs during the COVID-19 pandemic</dc:title>
  <dc:creator>Didier JOURDAN</dc:creator>
  <cp:lastModifiedBy>Sherry</cp:lastModifiedBy>
  <cp:revision>223</cp:revision>
  <cp:lastPrinted>2020-12-15T15:09:27Z</cp:lastPrinted>
  <dcterms:created xsi:type="dcterms:W3CDTF">2020-12-14T15:22:54Z</dcterms:created>
  <dcterms:modified xsi:type="dcterms:W3CDTF">2022-10-19T08:56:15Z</dcterms:modified>
</cp:coreProperties>
</file>