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61.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188" r:id="rId2"/>
    <p:sldMasterId id="2147484199" r:id="rId3"/>
  </p:sldMasterIdLst>
  <p:notesMasterIdLst>
    <p:notesMasterId r:id="rId44"/>
  </p:notesMasterIdLst>
  <p:handoutMasterIdLst>
    <p:handoutMasterId r:id="rId45"/>
  </p:handoutMasterIdLst>
  <p:sldIdLst>
    <p:sldId id="969" r:id="rId4"/>
    <p:sldId id="1520" r:id="rId5"/>
    <p:sldId id="1794" r:id="rId6"/>
    <p:sldId id="1785" r:id="rId7"/>
    <p:sldId id="1789" r:id="rId8"/>
    <p:sldId id="1786" r:id="rId9"/>
    <p:sldId id="1689" r:id="rId10"/>
    <p:sldId id="1688" r:id="rId11"/>
    <p:sldId id="1799" r:id="rId12"/>
    <p:sldId id="1788" r:id="rId13"/>
    <p:sldId id="1704" r:id="rId14"/>
    <p:sldId id="1731" r:id="rId15"/>
    <p:sldId id="1795" r:id="rId16"/>
    <p:sldId id="1796" r:id="rId17"/>
    <p:sldId id="1747" r:id="rId18"/>
    <p:sldId id="1804" r:id="rId19"/>
    <p:sldId id="1806" r:id="rId20"/>
    <p:sldId id="1756" r:id="rId21"/>
    <p:sldId id="1757" r:id="rId22"/>
    <p:sldId id="1759" r:id="rId23"/>
    <p:sldId id="1760" r:id="rId24"/>
    <p:sldId id="1761" r:id="rId25"/>
    <p:sldId id="1762" r:id="rId26"/>
    <p:sldId id="1770" r:id="rId27"/>
    <p:sldId id="1771" r:id="rId28"/>
    <p:sldId id="1772" r:id="rId29"/>
    <p:sldId id="1773" r:id="rId30"/>
    <p:sldId id="1774" r:id="rId31"/>
    <p:sldId id="1775" r:id="rId32"/>
    <p:sldId id="1776" r:id="rId33"/>
    <p:sldId id="1777" r:id="rId34"/>
    <p:sldId id="1778" r:id="rId35"/>
    <p:sldId id="1779" r:id="rId36"/>
    <p:sldId id="1780" r:id="rId37"/>
    <p:sldId id="1781" r:id="rId38"/>
    <p:sldId id="1782" r:id="rId39"/>
    <p:sldId id="1791" r:id="rId40"/>
    <p:sldId id="1802" r:id="rId41"/>
    <p:sldId id="1792" r:id="rId42"/>
    <p:sldId id="1784" r:id="rId43"/>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8606"/>
    <a:srgbClr val="CCFFCC"/>
    <a:srgbClr val="FC5D04"/>
    <a:srgbClr val="E17805"/>
    <a:srgbClr val="EAE5D2"/>
    <a:srgbClr val="ECE3CC"/>
    <a:srgbClr val="EEE1F7"/>
    <a:srgbClr val="E1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35" autoAdjust="0"/>
    <p:restoredTop sz="86464" autoAdjust="0"/>
  </p:normalViewPr>
  <p:slideViewPr>
    <p:cSldViewPr>
      <p:cViewPr varScale="1">
        <p:scale>
          <a:sx n="66" d="100"/>
          <a:sy n="66" d="100"/>
        </p:scale>
        <p:origin x="1300" y="40"/>
      </p:cViewPr>
      <p:guideLst>
        <p:guide orient="horz" pos="2160"/>
        <p:guide pos="2880"/>
      </p:guideLst>
    </p:cSldViewPr>
  </p:slideViewPr>
  <p:outlineViewPr>
    <p:cViewPr>
      <p:scale>
        <a:sx n="33" d="100"/>
        <a:sy n="33" d="100"/>
      </p:scale>
      <p:origin x="258" y="0"/>
    </p:cViewPr>
  </p:outlineViewPr>
  <p:notesTextViewPr>
    <p:cViewPr>
      <p:scale>
        <a:sx n="1" d="1"/>
        <a:sy n="1" d="1"/>
      </p:scale>
      <p:origin x="0" y="0"/>
    </p:cViewPr>
  </p:notesTextViewPr>
  <p:sorterViewPr>
    <p:cViewPr varScale="1">
      <p:scale>
        <a:sx n="1" d="1"/>
        <a:sy n="1" d="1"/>
      </p:scale>
      <p:origin x="0" y="-288"/>
    </p:cViewPr>
  </p:sorterViewPr>
  <p:notesViewPr>
    <p:cSldViewPr>
      <p:cViewPr varScale="1">
        <p:scale>
          <a:sx n="72" d="100"/>
          <a:sy n="72" d="100"/>
        </p:scale>
        <p:origin x="-2220" y="-11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FC\Desktop\106&#27491;&#30906;&#29992;&#3427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工作表1!$A$3</c:f>
              <c:strCache>
                <c:ptCount val="1"/>
                <c:pt idx="0">
                  <c:v>制酸劑(胃藥)</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工作表1!$B$2:$E$2</c:f>
              <c:strCache>
                <c:ptCount val="4"/>
                <c:pt idx="0">
                  <c:v>全國</c:v>
                </c:pt>
                <c:pt idx="1">
                  <c:v>國小</c:v>
                </c:pt>
                <c:pt idx="2">
                  <c:v>國中</c:v>
                </c:pt>
                <c:pt idx="3">
                  <c:v>高中職</c:v>
                </c:pt>
              </c:strCache>
            </c:strRef>
          </c:cat>
          <c:val>
            <c:numRef>
              <c:f>工作表1!$B$3:$E$3</c:f>
              <c:numCache>
                <c:formatCode>General</c:formatCode>
                <c:ptCount val="4"/>
                <c:pt idx="0">
                  <c:v>8.9</c:v>
                </c:pt>
                <c:pt idx="1">
                  <c:v>6.9</c:v>
                </c:pt>
                <c:pt idx="2">
                  <c:v>7.5</c:v>
                </c:pt>
                <c:pt idx="3">
                  <c:v>11.9</c:v>
                </c:pt>
              </c:numCache>
            </c:numRef>
          </c:val>
          <c:extLst>
            <c:ext xmlns:c16="http://schemas.microsoft.com/office/drawing/2014/chart" uri="{C3380CC4-5D6E-409C-BE32-E72D297353CC}">
              <c16:uniqueId val="{00000000-3074-4717-84A6-C2DF12280994}"/>
            </c:ext>
          </c:extLst>
        </c:ser>
        <c:ser>
          <c:idx val="1"/>
          <c:order val="1"/>
          <c:tx>
            <c:strRef>
              <c:f>工作表1!$A$4</c:f>
              <c:strCache>
                <c:ptCount val="1"/>
                <c:pt idx="0">
                  <c:v>綜合感冒藥</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工作表1!$B$2:$E$2</c:f>
              <c:strCache>
                <c:ptCount val="4"/>
                <c:pt idx="0">
                  <c:v>全國</c:v>
                </c:pt>
                <c:pt idx="1">
                  <c:v>國小</c:v>
                </c:pt>
                <c:pt idx="2">
                  <c:v>國中</c:v>
                </c:pt>
                <c:pt idx="3">
                  <c:v>高中職</c:v>
                </c:pt>
              </c:strCache>
            </c:strRef>
          </c:cat>
          <c:val>
            <c:numRef>
              <c:f>工作表1!$B$4:$E$4</c:f>
              <c:numCache>
                <c:formatCode>General</c:formatCode>
                <c:ptCount val="4"/>
                <c:pt idx="0">
                  <c:v>10.6</c:v>
                </c:pt>
                <c:pt idx="1">
                  <c:v>7.6</c:v>
                </c:pt>
                <c:pt idx="2">
                  <c:v>9</c:v>
                </c:pt>
                <c:pt idx="3">
                  <c:v>14.5</c:v>
                </c:pt>
              </c:numCache>
            </c:numRef>
          </c:val>
          <c:extLst>
            <c:ext xmlns:c16="http://schemas.microsoft.com/office/drawing/2014/chart" uri="{C3380CC4-5D6E-409C-BE32-E72D297353CC}">
              <c16:uniqueId val="{00000001-3074-4717-84A6-C2DF12280994}"/>
            </c:ext>
          </c:extLst>
        </c:ser>
        <c:ser>
          <c:idx val="2"/>
          <c:order val="2"/>
          <c:tx>
            <c:strRef>
              <c:f>工作表1!$A$5</c:f>
              <c:strCache>
                <c:ptCount val="1"/>
                <c:pt idx="0">
                  <c:v>解熱鎮痛藥</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工作表1!$B$2:$E$2</c:f>
              <c:strCache>
                <c:ptCount val="4"/>
                <c:pt idx="0">
                  <c:v>全國</c:v>
                </c:pt>
                <c:pt idx="1">
                  <c:v>國小</c:v>
                </c:pt>
                <c:pt idx="2">
                  <c:v>國中</c:v>
                </c:pt>
                <c:pt idx="3">
                  <c:v>高中職</c:v>
                </c:pt>
              </c:strCache>
            </c:strRef>
          </c:cat>
          <c:val>
            <c:numRef>
              <c:f>工作表1!$B$5:$E$5</c:f>
              <c:numCache>
                <c:formatCode>General</c:formatCode>
                <c:ptCount val="4"/>
                <c:pt idx="0">
                  <c:v>14.2</c:v>
                </c:pt>
                <c:pt idx="1">
                  <c:v>9.6</c:v>
                </c:pt>
                <c:pt idx="2">
                  <c:v>11.5</c:v>
                </c:pt>
                <c:pt idx="3">
                  <c:v>20.8</c:v>
                </c:pt>
              </c:numCache>
            </c:numRef>
          </c:val>
          <c:extLst>
            <c:ext xmlns:c16="http://schemas.microsoft.com/office/drawing/2014/chart" uri="{C3380CC4-5D6E-409C-BE32-E72D297353CC}">
              <c16:uniqueId val="{00000002-3074-4717-84A6-C2DF12280994}"/>
            </c:ext>
          </c:extLst>
        </c:ser>
        <c:ser>
          <c:idx val="3"/>
          <c:order val="3"/>
          <c:tx>
            <c:strRef>
              <c:f>工作表1!$A$6</c:f>
              <c:strCache>
                <c:ptCount val="1"/>
                <c:pt idx="0">
                  <c:v>非類固醇消炎止痛藥</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工作表1!$B$2:$E$2</c:f>
              <c:strCache>
                <c:ptCount val="4"/>
                <c:pt idx="0">
                  <c:v>全國</c:v>
                </c:pt>
                <c:pt idx="1">
                  <c:v>國小</c:v>
                </c:pt>
                <c:pt idx="2">
                  <c:v>國中</c:v>
                </c:pt>
                <c:pt idx="3">
                  <c:v>高中職</c:v>
                </c:pt>
              </c:strCache>
            </c:strRef>
          </c:cat>
          <c:val>
            <c:numRef>
              <c:f>工作表1!$B$6:$E$6</c:f>
              <c:numCache>
                <c:formatCode>General</c:formatCode>
                <c:ptCount val="4"/>
                <c:pt idx="0">
                  <c:v>19.3</c:v>
                </c:pt>
                <c:pt idx="1">
                  <c:v>11.1</c:v>
                </c:pt>
                <c:pt idx="2">
                  <c:v>17.8</c:v>
                </c:pt>
                <c:pt idx="3">
                  <c:v>27</c:v>
                </c:pt>
              </c:numCache>
            </c:numRef>
          </c:val>
          <c:extLst>
            <c:ext xmlns:c16="http://schemas.microsoft.com/office/drawing/2014/chart" uri="{C3380CC4-5D6E-409C-BE32-E72D297353CC}">
              <c16:uniqueId val="{00000003-3074-4717-84A6-C2DF12280994}"/>
            </c:ext>
          </c:extLst>
        </c:ser>
        <c:dLbls>
          <c:showLegendKey val="0"/>
          <c:showVal val="0"/>
          <c:showCatName val="0"/>
          <c:showSerName val="0"/>
          <c:showPercent val="0"/>
          <c:showBubbleSize val="0"/>
        </c:dLbls>
        <c:gapWidth val="219"/>
        <c:overlap val="-27"/>
        <c:axId val="521310192"/>
        <c:axId val="521303136"/>
      </c:barChart>
      <c:catAx>
        <c:axId val="52131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2"/>
                </a:solidFill>
                <a:latin typeface="+mn-lt"/>
                <a:ea typeface="+mn-ea"/>
                <a:cs typeface="+mn-cs"/>
              </a:defRPr>
            </a:pPr>
            <a:endParaRPr lang="zh-TW"/>
          </a:p>
        </c:txPr>
        <c:crossAx val="521303136"/>
        <c:crosses val="autoZero"/>
        <c:auto val="1"/>
        <c:lblAlgn val="ctr"/>
        <c:lblOffset val="100"/>
        <c:noMultiLvlLbl val="0"/>
      </c:catAx>
      <c:valAx>
        <c:axId val="5213031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52131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700" b="0" i="0" u="none" strike="noStrike" kern="1200" baseline="0">
              <a:solidFill>
                <a:schemeClr val="tx2">
                  <a:lumMod val="7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105年</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工作表1!$A$2:$A$8</c:f>
              <c:strCache>
                <c:ptCount val="7"/>
                <c:pt idx="0">
                  <c:v>藥物名稱</c:v>
                </c:pt>
                <c:pt idx="1">
                  <c:v>有效成分</c:v>
                </c:pt>
                <c:pt idx="2">
                  <c:v>適應症(用途)</c:v>
                </c:pt>
                <c:pt idx="3">
                  <c:v>用法用量</c:v>
                </c:pt>
                <c:pt idx="4">
                  <c:v>使用效期</c:v>
                </c:pt>
                <c:pt idx="5">
                  <c:v>儲存條件</c:v>
                </c:pt>
                <c:pt idx="6">
                  <c:v>藥品許可證字號</c:v>
                </c:pt>
              </c:strCache>
            </c:strRef>
          </c:cat>
          <c:val>
            <c:numRef>
              <c:f>工作表1!$B$2:$B$8</c:f>
              <c:numCache>
                <c:formatCode>General</c:formatCode>
                <c:ptCount val="7"/>
                <c:pt idx="0">
                  <c:v>84</c:v>
                </c:pt>
                <c:pt idx="1">
                  <c:v>70.3</c:v>
                </c:pt>
                <c:pt idx="2">
                  <c:v>83.2</c:v>
                </c:pt>
                <c:pt idx="3">
                  <c:v>83.4</c:v>
                </c:pt>
                <c:pt idx="4">
                  <c:v>81</c:v>
                </c:pt>
                <c:pt idx="5">
                  <c:v>62.1</c:v>
                </c:pt>
                <c:pt idx="6">
                  <c:v>59.2</c:v>
                </c:pt>
              </c:numCache>
            </c:numRef>
          </c:val>
          <c:extLst>
            <c:ext xmlns:c16="http://schemas.microsoft.com/office/drawing/2014/chart" uri="{C3380CC4-5D6E-409C-BE32-E72D297353CC}">
              <c16:uniqueId val="{00000000-49FB-443A-8E44-60AE3223C2D1}"/>
            </c:ext>
          </c:extLst>
        </c:ser>
        <c:ser>
          <c:idx val="1"/>
          <c:order val="1"/>
          <c:tx>
            <c:strRef>
              <c:f>工作表1!$C$1</c:f>
              <c:strCache>
                <c:ptCount val="1"/>
                <c:pt idx="0">
                  <c:v>106年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工作表1!$A$2:$A$8</c:f>
              <c:strCache>
                <c:ptCount val="7"/>
                <c:pt idx="0">
                  <c:v>藥物名稱</c:v>
                </c:pt>
                <c:pt idx="1">
                  <c:v>有效成分</c:v>
                </c:pt>
                <c:pt idx="2">
                  <c:v>適應症(用途)</c:v>
                </c:pt>
                <c:pt idx="3">
                  <c:v>用法用量</c:v>
                </c:pt>
                <c:pt idx="4">
                  <c:v>使用效期</c:v>
                </c:pt>
                <c:pt idx="5">
                  <c:v>儲存條件</c:v>
                </c:pt>
                <c:pt idx="6">
                  <c:v>藥品許可證字號</c:v>
                </c:pt>
              </c:strCache>
            </c:strRef>
          </c:cat>
          <c:val>
            <c:numRef>
              <c:f>工作表1!$C$2:$C$8</c:f>
              <c:numCache>
                <c:formatCode>General</c:formatCode>
                <c:ptCount val="7"/>
                <c:pt idx="0">
                  <c:v>94.5</c:v>
                </c:pt>
                <c:pt idx="1">
                  <c:v>83.8</c:v>
                </c:pt>
                <c:pt idx="2">
                  <c:v>93.2</c:v>
                </c:pt>
                <c:pt idx="3">
                  <c:v>96.2</c:v>
                </c:pt>
                <c:pt idx="4">
                  <c:v>92.8</c:v>
                </c:pt>
                <c:pt idx="5">
                  <c:v>83.7</c:v>
                </c:pt>
                <c:pt idx="6">
                  <c:v>70.3</c:v>
                </c:pt>
              </c:numCache>
            </c:numRef>
          </c:val>
          <c:extLst>
            <c:ext xmlns:c16="http://schemas.microsoft.com/office/drawing/2014/chart" uri="{C3380CC4-5D6E-409C-BE32-E72D297353CC}">
              <c16:uniqueId val="{00000001-49FB-443A-8E44-60AE3223C2D1}"/>
            </c:ext>
          </c:extLst>
        </c:ser>
        <c:dLbls>
          <c:showLegendKey val="0"/>
          <c:showVal val="0"/>
          <c:showCatName val="0"/>
          <c:showSerName val="0"/>
          <c:showPercent val="0"/>
          <c:showBubbleSize val="0"/>
        </c:dLbls>
        <c:gapWidth val="219"/>
        <c:overlap val="-27"/>
        <c:axId val="16766232"/>
        <c:axId val="16766624"/>
      </c:barChart>
      <c:catAx>
        <c:axId val="16766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accent1">
                    <a:lumMod val="50000"/>
                  </a:schemeClr>
                </a:solidFill>
                <a:latin typeface="+mn-lt"/>
                <a:ea typeface="+mn-ea"/>
                <a:cs typeface="+mn-cs"/>
              </a:defRPr>
            </a:pPr>
            <a:endParaRPr lang="zh-TW"/>
          </a:p>
        </c:txPr>
        <c:crossAx val="16766624"/>
        <c:crosses val="autoZero"/>
        <c:auto val="1"/>
        <c:lblAlgn val="ctr"/>
        <c:lblOffset val="100"/>
        <c:noMultiLvlLbl val="0"/>
      </c:catAx>
      <c:valAx>
        <c:axId val="16766624"/>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6766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380467265702237E-2"/>
          <c:y val="5.1814676100834955E-2"/>
          <c:w val="0.9238710265383494"/>
          <c:h val="0.76802005306719656"/>
        </c:manualLayout>
      </c:layout>
      <c:barChart>
        <c:barDir val="col"/>
        <c:grouping val="clustered"/>
        <c:varyColors val="0"/>
        <c:ser>
          <c:idx val="0"/>
          <c:order val="0"/>
          <c:tx>
            <c:strRef>
              <c:f>工作表5!$B$1</c:f>
              <c:strCache>
                <c:ptCount val="1"/>
                <c:pt idx="0">
                  <c:v>105年</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工作表5!$A$2:$A$3</c:f>
              <c:strCache>
                <c:ptCount val="2"/>
                <c:pt idx="0">
                  <c:v>詢問藥師使用方法及注意事項</c:v>
                </c:pt>
                <c:pt idx="1">
                  <c:v>詢問醫師或藥師藥品使用的相關問題</c:v>
                </c:pt>
              </c:strCache>
            </c:strRef>
          </c:cat>
          <c:val>
            <c:numRef>
              <c:f>工作表5!$B$2:$B$3</c:f>
              <c:numCache>
                <c:formatCode>General</c:formatCode>
                <c:ptCount val="2"/>
                <c:pt idx="0">
                  <c:v>87.8</c:v>
                </c:pt>
                <c:pt idx="1">
                  <c:v>53.5</c:v>
                </c:pt>
              </c:numCache>
            </c:numRef>
          </c:val>
          <c:extLst>
            <c:ext xmlns:c16="http://schemas.microsoft.com/office/drawing/2014/chart" uri="{C3380CC4-5D6E-409C-BE32-E72D297353CC}">
              <c16:uniqueId val="{00000000-320E-4710-8771-6209D9A53E31}"/>
            </c:ext>
          </c:extLst>
        </c:ser>
        <c:ser>
          <c:idx val="1"/>
          <c:order val="1"/>
          <c:tx>
            <c:strRef>
              <c:f>工作表5!$C$1</c:f>
              <c:strCache>
                <c:ptCount val="1"/>
                <c:pt idx="0">
                  <c:v>106年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工作表5!$A$2:$A$3</c:f>
              <c:strCache>
                <c:ptCount val="2"/>
                <c:pt idx="0">
                  <c:v>詢問藥師使用方法及注意事項</c:v>
                </c:pt>
                <c:pt idx="1">
                  <c:v>詢問醫師或藥師藥品使用的相關問題</c:v>
                </c:pt>
              </c:strCache>
            </c:strRef>
          </c:cat>
          <c:val>
            <c:numRef>
              <c:f>工作表5!$C$2:$C$3</c:f>
              <c:numCache>
                <c:formatCode>General</c:formatCode>
                <c:ptCount val="2"/>
                <c:pt idx="0">
                  <c:v>92.8</c:v>
                </c:pt>
                <c:pt idx="1">
                  <c:v>61.7</c:v>
                </c:pt>
              </c:numCache>
            </c:numRef>
          </c:val>
          <c:extLst>
            <c:ext xmlns:c16="http://schemas.microsoft.com/office/drawing/2014/chart" uri="{C3380CC4-5D6E-409C-BE32-E72D297353CC}">
              <c16:uniqueId val="{00000001-320E-4710-8771-6209D9A53E31}"/>
            </c:ext>
          </c:extLst>
        </c:ser>
        <c:dLbls>
          <c:showLegendKey val="0"/>
          <c:showVal val="0"/>
          <c:showCatName val="0"/>
          <c:showSerName val="0"/>
          <c:showPercent val="0"/>
          <c:showBubbleSize val="0"/>
        </c:dLbls>
        <c:gapWidth val="219"/>
        <c:overlap val="-27"/>
        <c:axId val="521311368"/>
        <c:axId val="521311760"/>
      </c:barChart>
      <c:catAx>
        <c:axId val="521311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zh-TW"/>
          </a:p>
        </c:txPr>
        <c:crossAx val="521311760"/>
        <c:crosses val="autoZero"/>
        <c:auto val="1"/>
        <c:lblAlgn val="ctr"/>
        <c:lblOffset val="100"/>
        <c:noMultiLvlLbl val="0"/>
      </c:catAx>
      <c:valAx>
        <c:axId val="5213117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52131136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429817565793717E-2"/>
          <c:y val="6.6311848774544171E-2"/>
          <c:w val="0.92241580435999426"/>
          <c:h val="0.74170379065349756"/>
        </c:manualLayout>
      </c:layout>
      <c:barChart>
        <c:barDir val="col"/>
        <c:grouping val="clustered"/>
        <c:varyColors val="0"/>
        <c:ser>
          <c:idx val="0"/>
          <c:order val="0"/>
          <c:tx>
            <c:strRef>
              <c:f>工作表2!$B$1</c:f>
              <c:strCache>
                <c:ptCount val="1"/>
                <c:pt idx="0">
                  <c:v>前測</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工作表2!$A$2:$A$7</c:f>
              <c:strCache>
                <c:ptCount val="6"/>
                <c:pt idx="0">
                  <c:v>正確用藥課程</c:v>
                </c:pt>
                <c:pt idx="1">
                  <c:v>才藝比賽</c:v>
                </c:pt>
                <c:pt idx="2">
                  <c:v>藥師宣講</c:v>
                </c:pt>
                <c:pt idx="3">
                  <c:v>行銷活動</c:v>
                </c:pt>
                <c:pt idx="4">
                  <c:v>拜訪社區藥局</c:v>
                </c:pt>
                <c:pt idx="5">
                  <c:v>社區宣導活動</c:v>
                </c:pt>
              </c:strCache>
            </c:strRef>
          </c:cat>
          <c:val>
            <c:numRef>
              <c:f>工作表2!$B$2:$B$7</c:f>
              <c:numCache>
                <c:formatCode>General</c:formatCode>
                <c:ptCount val="6"/>
                <c:pt idx="0">
                  <c:v>82.7</c:v>
                </c:pt>
                <c:pt idx="1">
                  <c:v>66.599999999999994</c:v>
                </c:pt>
                <c:pt idx="2">
                  <c:v>77.7</c:v>
                </c:pt>
                <c:pt idx="3">
                  <c:v>66.099999999999994</c:v>
                </c:pt>
                <c:pt idx="4">
                  <c:v>39.799999999999997</c:v>
                </c:pt>
                <c:pt idx="5">
                  <c:v>46.5</c:v>
                </c:pt>
              </c:numCache>
            </c:numRef>
          </c:val>
          <c:extLst>
            <c:ext xmlns:c16="http://schemas.microsoft.com/office/drawing/2014/chart" uri="{C3380CC4-5D6E-409C-BE32-E72D297353CC}">
              <c16:uniqueId val="{00000000-00AF-4234-AC78-F2F6E8464E18}"/>
            </c:ext>
          </c:extLst>
        </c:ser>
        <c:ser>
          <c:idx val="1"/>
          <c:order val="1"/>
          <c:tx>
            <c:strRef>
              <c:f>工作表2!$C$1</c:f>
              <c:strCache>
                <c:ptCount val="1"/>
                <c:pt idx="0">
                  <c:v>後測</c:v>
                </c:pt>
              </c:strCache>
            </c:strRef>
          </c:tx>
          <c:spPr>
            <a:solidFill>
              <a:schemeClr val="accent2"/>
            </a:solidFill>
            <a:ln>
              <a:noFill/>
            </a:ln>
            <a:effectLst/>
          </c:spPr>
          <c:invertIfNegative val="0"/>
          <c:dLbls>
            <c:dLbl>
              <c:idx val="0"/>
              <c:tx>
                <c:rich>
                  <a:bodyPr/>
                  <a:lstStyle/>
                  <a:p>
                    <a:r>
                      <a:rPr lang="en-US" altLang="zh-TW" smtClean="0"/>
                      <a:t>90.0</a:t>
                    </a:r>
                    <a:endParaRPr lang="en-US" altLang="zh-TW"/>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2B-470E-9303-7DFC6C6D9C26}"/>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工作表2!$A$2:$A$7</c:f>
              <c:strCache>
                <c:ptCount val="6"/>
                <c:pt idx="0">
                  <c:v>正確用藥課程</c:v>
                </c:pt>
                <c:pt idx="1">
                  <c:v>才藝比賽</c:v>
                </c:pt>
                <c:pt idx="2">
                  <c:v>藥師宣講</c:v>
                </c:pt>
                <c:pt idx="3">
                  <c:v>行銷活動</c:v>
                </c:pt>
                <c:pt idx="4">
                  <c:v>拜訪社區藥局</c:v>
                </c:pt>
                <c:pt idx="5">
                  <c:v>社區宣導活動</c:v>
                </c:pt>
              </c:strCache>
            </c:strRef>
          </c:cat>
          <c:val>
            <c:numRef>
              <c:f>工作表2!$C$2:$C$7</c:f>
              <c:numCache>
                <c:formatCode>General</c:formatCode>
                <c:ptCount val="6"/>
                <c:pt idx="0">
                  <c:v>90</c:v>
                </c:pt>
                <c:pt idx="1">
                  <c:v>72.8</c:v>
                </c:pt>
                <c:pt idx="2">
                  <c:v>84.4</c:v>
                </c:pt>
                <c:pt idx="3">
                  <c:v>74.099999999999994</c:v>
                </c:pt>
                <c:pt idx="4">
                  <c:v>50.2</c:v>
                </c:pt>
                <c:pt idx="5">
                  <c:v>56.1</c:v>
                </c:pt>
              </c:numCache>
            </c:numRef>
          </c:val>
          <c:extLst>
            <c:ext xmlns:c16="http://schemas.microsoft.com/office/drawing/2014/chart" uri="{C3380CC4-5D6E-409C-BE32-E72D297353CC}">
              <c16:uniqueId val="{00000001-00AF-4234-AC78-F2F6E8464E18}"/>
            </c:ext>
          </c:extLst>
        </c:ser>
        <c:dLbls>
          <c:showLegendKey val="0"/>
          <c:showVal val="0"/>
          <c:showCatName val="0"/>
          <c:showSerName val="0"/>
          <c:showPercent val="0"/>
          <c:showBubbleSize val="0"/>
        </c:dLbls>
        <c:gapWidth val="219"/>
        <c:overlap val="-27"/>
        <c:axId val="584495840"/>
        <c:axId val="584495448"/>
      </c:barChart>
      <c:catAx>
        <c:axId val="58449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zh-TW"/>
          </a:p>
        </c:txPr>
        <c:crossAx val="584495448"/>
        <c:crosses val="autoZero"/>
        <c:auto val="1"/>
        <c:lblAlgn val="ctr"/>
        <c:lblOffset val="100"/>
        <c:noMultiLvlLbl val="0"/>
      </c:catAx>
      <c:valAx>
        <c:axId val="5844954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584495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工作表5!$B$1</c:f>
              <c:strCache>
                <c:ptCount val="1"/>
                <c:pt idx="0">
                  <c:v>前測</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工作表5!$A$2:$A$5</c:f>
              <c:strCache>
                <c:ptCount val="4"/>
                <c:pt idx="0">
                  <c:v>知道藥品分三級</c:v>
                </c:pt>
                <c:pt idx="1">
                  <c:v>了解買藥品類別</c:v>
                </c:pt>
                <c:pt idx="2">
                  <c:v>了解藥品外盒說明</c:v>
                </c:pt>
                <c:pt idx="3">
                  <c:v>藥盒素養</c:v>
                </c:pt>
              </c:strCache>
            </c:strRef>
          </c:cat>
          <c:val>
            <c:numRef>
              <c:f>工作表5!$B$2:$B$5</c:f>
              <c:numCache>
                <c:formatCode>General</c:formatCode>
                <c:ptCount val="4"/>
                <c:pt idx="0">
                  <c:v>77</c:v>
                </c:pt>
                <c:pt idx="1">
                  <c:v>45.1</c:v>
                </c:pt>
                <c:pt idx="2">
                  <c:v>75.900000000000006</c:v>
                </c:pt>
                <c:pt idx="3">
                  <c:v>70</c:v>
                </c:pt>
              </c:numCache>
            </c:numRef>
          </c:val>
          <c:extLst>
            <c:ext xmlns:c16="http://schemas.microsoft.com/office/drawing/2014/chart" uri="{C3380CC4-5D6E-409C-BE32-E72D297353CC}">
              <c16:uniqueId val="{00000000-D1A1-43B9-B7F1-51BC2B0829E6}"/>
            </c:ext>
          </c:extLst>
        </c:ser>
        <c:ser>
          <c:idx val="1"/>
          <c:order val="1"/>
          <c:tx>
            <c:strRef>
              <c:f>工作表5!$C$1</c:f>
              <c:strCache>
                <c:ptCount val="1"/>
                <c:pt idx="0">
                  <c:v>後測</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工作表5!$A$2:$A$5</c:f>
              <c:strCache>
                <c:ptCount val="4"/>
                <c:pt idx="0">
                  <c:v>知道藥品分三級</c:v>
                </c:pt>
                <c:pt idx="1">
                  <c:v>了解買藥品類別</c:v>
                </c:pt>
                <c:pt idx="2">
                  <c:v>了解藥品外盒說明</c:v>
                </c:pt>
                <c:pt idx="3">
                  <c:v>藥盒素養</c:v>
                </c:pt>
              </c:strCache>
            </c:strRef>
          </c:cat>
          <c:val>
            <c:numRef>
              <c:f>工作表5!$C$2:$C$5</c:f>
              <c:numCache>
                <c:formatCode>General</c:formatCode>
                <c:ptCount val="4"/>
                <c:pt idx="0">
                  <c:v>83.3</c:v>
                </c:pt>
                <c:pt idx="1">
                  <c:v>50.9</c:v>
                </c:pt>
                <c:pt idx="2">
                  <c:v>80.099999999999994</c:v>
                </c:pt>
                <c:pt idx="3">
                  <c:v>74</c:v>
                </c:pt>
              </c:numCache>
            </c:numRef>
          </c:val>
          <c:extLst>
            <c:ext xmlns:c16="http://schemas.microsoft.com/office/drawing/2014/chart" uri="{C3380CC4-5D6E-409C-BE32-E72D297353CC}">
              <c16:uniqueId val="{00000001-D1A1-43B9-B7F1-51BC2B0829E6}"/>
            </c:ext>
          </c:extLst>
        </c:ser>
        <c:dLbls>
          <c:showLegendKey val="0"/>
          <c:showVal val="0"/>
          <c:showCatName val="0"/>
          <c:showSerName val="0"/>
          <c:showPercent val="0"/>
          <c:showBubbleSize val="0"/>
        </c:dLbls>
        <c:gapWidth val="219"/>
        <c:overlap val="-27"/>
        <c:axId val="584497016"/>
        <c:axId val="584498584"/>
      </c:barChart>
      <c:catAx>
        <c:axId val="584497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zh-TW"/>
          </a:p>
        </c:txPr>
        <c:crossAx val="584498584"/>
        <c:crosses val="autoZero"/>
        <c:auto val="1"/>
        <c:lblAlgn val="ctr"/>
        <c:lblOffset val="100"/>
        <c:noMultiLvlLbl val="0"/>
      </c:catAx>
      <c:valAx>
        <c:axId val="5844985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584497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工作表5!$B$1</c:f>
              <c:strCache>
                <c:ptCount val="1"/>
                <c:pt idx="0">
                  <c:v>前測</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工作表5!$A$2:$A$6</c:f>
              <c:strCache>
                <c:ptCount val="5"/>
                <c:pt idx="0">
                  <c:v>做身體的主人</c:v>
                </c:pt>
                <c:pt idx="1">
                  <c:v>清楚表達自己的身體狀況</c:v>
                </c:pt>
                <c:pt idx="2">
                  <c:v>看清楚藥品標示</c:v>
                </c:pt>
                <c:pt idx="3">
                  <c:v>清楚用藥方法、時間</c:v>
                </c:pt>
                <c:pt idx="4">
                  <c:v>與醫師、藥師做朋友</c:v>
                </c:pt>
              </c:strCache>
            </c:strRef>
          </c:cat>
          <c:val>
            <c:numRef>
              <c:f>工作表5!$B$2:$B$6</c:f>
              <c:numCache>
                <c:formatCode>General</c:formatCode>
                <c:ptCount val="5"/>
                <c:pt idx="0">
                  <c:v>4.26</c:v>
                </c:pt>
                <c:pt idx="1">
                  <c:v>4.2300000000000004</c:v>
                </c:pt>
                <c:pt idx="2">
                  <c:v>4.25</c:v>
                </c:pt>
                <c:pt idx="3">
                  <c:v>4.2699999999999996</c:v>
                </c:pt>
                <c:pt idx="4">
                  <c:v>4.0599999999999996</c:v>
                </c:pt>
              </c:numCache>
            </c:numRef>
          </c:val>
          <c:extLst>
            <c:ext xmlns:c16="http://schemas.microsoft.com/office/drawing/2014/chart" uri="{C3380CC4-5D6E-409C-BE32-E72D297353CC}">
              <c16:uniqueId val="{00000000-D1A1-43B9-B7F1-51BC2B0829E6}"/>
            </c:ext>
          </c:extLst>
        </c:ser>
        <c:ser>
          <c:idx val="1"/>
          <c:order val="1"/>
          <c:tx>
            <c:strRef>
              <c:f>工作表5!$C$1</c:f>
              <c:strCache>
                <c:ptCount val="1"/>
                <c:pt idx="0">
                  <c:v>後測</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工作表5!$A$2:$A$6</c:f>
              <c:strCache>
                <c:ptCount val="5"/>
                <c:pt idx="0">
                  <c:v>做身體的主人</c:v>
                </c:pt>
                <c:pt idx="1">
                  <c:v>清楚表達自己的身體狀況</c:v>
                </c:pt>
                <c:pt idx="2">
                  <c:v>看清楚藥品標示</c:v>
                </c:pt>
                <c:pt idx="3">
                  <c:v>清楚用藥方法、時間</c:v>
                </c:pt>
                <c:pt idx="4">
                  <c:v>與醫師、藥師做朋友</c:v>
                </c:pt>
              </c:strCache>
            </c:strRef>
          </c:cat>
          <c:val>
            <c:numRef>
              <c:f>工作表5!$C$2:$C$6</c:f>
              <c:numCache>
                <c:formatCode>General</c:formatCode>
                <c:ptCount val="5"/>
                <c:pt idx="0">
                  <c:v>4.3899999999999997</c:v>
                </c:pt>
                <c:pt idx="1">
                  <c:v>4.32</c:v>
                </c:pt>
                <c:pt idx="2">
                  <c:v>4.32</c:v>
                </c:pt>
                <c:pt idx="3">
                  <c:v>4.3600000000000003</c:v>
                </c:pt>
                <c:pt idx="4">
                  <c:v>4.22</c:v>
                </c:pt>
              </c:numCache>
            </c:numRef>
          </c:val>
          <c:extLst>
            <c:ext xmlns:c16="http://schemas.microsoft.com/office/drawing/2014/chart" uri="{C3380CC4-5D6E-409C-BE32-E72D297353CC}">
              <c16:uniqueId val="{00000001-D1A1-43B9-B7F1-51BC2B0829E6}"/>
            </c:ext>
          </c:extLst>
        </c:ser>
        <c:dLbls>
          <c:showLegendKey val="0"/>
          <c:showVal val="0"/>
          <c:showCatName val="0"/>
          <c:showSerName val="0"/>
          <c:showPercent val="0"/>
          <c:showBubbleSize val="0"/>
        </c:dLbls>
        <c:gapWidth val="219"/>
        <c:overlap val="-27"/>
        <c:axId val="584496232"/>
        <c:axId val="584497800"/>
      </c:barChart>
      <c:catAx>
        <c:axId val="584496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zh-TW"/>
          </a:p>
        </c:txPr>
        <c:crossAx val="584497800"/>
        <c:crosses val="autoZero"/>
        <c:auto val="1"/>
        <c:lblAlgn val="ctr"/>
        <c:lblOffset val="100"/>
        <c:noMultiLvlLbl val="0"/>
      </c:catAx>
      <c:valAx>
        <c:axId val="58449780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584496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工作表4!$B$1</c:f>
              <c:strCache>
                <c:ptCount val="1"/>
                <c:pt idx="0">
                  <c:v>前測</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工作表4!$A$2:$A$4</c:f>
              <c:strCache>
                <c:ptCount val="3"/>
                <c:pt idx="0">
                  <c:v>清楚表達身體狀況</c:v>
                </c:pt>
                <c:pt idx="1">
                  <c:v>詢問服藥後嗜睡情形</c:v>
                </c:pt>
                <c:pt idx="2">
                  <c:v>詢問藥品的使用</c:v>
                </c:pt>
              </c:strCache>
            </c:strRef>
          </c:cat>
          <c:val>
            <c:numRef>
              <c:f>工作表4!$B$2:$B$4</c:f>
              <c:numCache>
                <c:formatCode>General</c:formatCode>
                <c:ptCount val="3"/>
                <c:pt idx="0">
                  <c:v>95.5</c:v>
                </c:pt>
                <c:pt idx="1">
                  <c:v>54.8</c:v>
                </c:pt>
                <c:pt idx="2">
                  <c:v>65.2</c:v>
                </c:pt>
              </c:numCache>
            </c:numRef>
          </c:val>
          <c:extLst>
            <c:ext xmlns:c16="http://schemas.microsoft.com/office/drawing/2014/chart" uri="{C3380CC4-5D6E-409C-BE32-E72D297353CC}">
              <c16:uniqueId val="{00000000-FE07-4794-8FE1-35414D8FAD00}"/>
            </c:ext>
          </c:extLst>
        </c:ser>
        <c:ser>
          <c:idx val="1"/>
          <c:order val="1"/>
          <c:tx>
            <c:strRef>
              <c:f>工作表4!$C$1</c:f>
              <c:strCache>
                <c:ptCount val="1"/>
                <c:pt idx="0">
                  <c:v>後測</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工作表4!$A$2:$A$4</c:f>
              <c:strCache>
                <c:ptCount val="3"/>
                <c:pt idx="0">
                  <c:v>清楚表達身體狀況</c:v>
                </c:pt>
                <c:pt idx="1">
                  <c:v>詢問服藥後嗜睡情形</c:v>
                </c:pt>
                <c:pt idx="2">
                  <c:v>詢問藥品的使用</c:v>
                </c:pt>
              </c:strCache>
            </c:strRef>
          </c:cat>
          <c:val>
            <c:numRef>
              <c:f>工作表4!$C$2:$C$4</c:f>
              <c:numCache>
                <c:formatCode>General</c:formatCode>
                <c:ptCount val="3"/>
                <c:pt idx="0">
                  <c:v>97.8</c:v>
                </c:pt>
                <c:pt idx="1">
                  <c:v>62.4</c:v>
                </c:pt>
                <c:pt idx="2">
                  <c:v>72.8</c:v>
                </c:pt>
              </c:numCache>
            </c:numRef>
          </c:val>
          <c:extLst>
            <c:ext xmlns:c16="http://schemas.microsoft.com/office/drawing/2014/chart" uri="{C3380CC4-5D6E-409C-BE32-E72D297353CC}">
              <c16:uniqueId val="{00000001-FE07-4794-8FE1-35414D8FAD00}"/>
            </c:ext>
          </c:extLst>
        </c:ser>
        <c:dLbls>
          <c:showLegendKey val="0"/>
          <c:showVal val="0"/>
          <c:showCatName val="0"/>
          <c:showSerName val="0"/>
          <c:showPercent val="0"/>
          <c:showBubbleSize val="0"/>
        </c:dLbls>
        <c:gapWidth val="219"/>
        <c:overlap val="-27"/>
        <c:axId val="584497408"/>
        <c:axId val="513070512"/>
      </c:barChart>
      <c:catAx>
        <c:axId val="58449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zh-TW"/>
          </a:p>
        </c:txPr>
        <c:crossAx val="513070512"/>
        <c:crosses val="autoZero"/>
        <c:auto val="1"/>
        <c:lblAlgn val="ctr"/>
        <c:lblOffset val="100"/>
        <c:noMultiLvlLbl val="0"/>
      </c:catAx>
      <c:valAx>
        <c:axId val="5130705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58449740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工作表3!$B$1</c:f>
              <c:strCache>
                <c:ptCount val="1"/>
                <c:pt idx="0">
                  <c:v>前測</c:v>
                </c:pt>
              </c:strCache>
            </c:strRef>
          </c:tx>
          <c:spPr>
            <a:solidFill>
              <a:schemeClr val="accent1"/>
            </a:solidFill>
            <a:ln>
              <a:noFill/>
            </a:ln>
            <a:effectLst/>
          </c:spPr>
          <c:invertIfNegative val="0"/>
          <c:dLbls>
            <c:dLbl>
              <c:idx val="6"/>
              <c:tx>
                <c:rich>
                  <a:bodyPr/>
                  <a:lstStyle/>
                  <a:p>
                    <a:fld id="{1FEBAD64-1534-41D0-B063-F2E3FC8BEC9B}" type="VALUE">
                      <a:rPr lang="en-US" altLang="zh-TW" smtClean="0"/>
                      <a:pPr/>
                      <a:t>[值]</a:t>
                    </a:fld>
                    <a:r>
                      <a:rPr lang="en-US" altLang="zh-TW" smtClean="0"/>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FEB-4BAB-B757-BCD6D325D4A8}"/>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工作表3!$A$2:$A$8</c:f>
              <c:strCache>
                <c:ptCount val="7"/>
                <c:pt idx="0">
                  <c:v>國外攜回</c:v>
                </c:pt>
                <c:pt idx="1">
                  <c:v>親朋好友介紹</c:v>
                </c:pt>
                <c:pt idx="2">
                  <c:v>推拿師介紹</c:v>
                </c:pt>
                <c:pt idx="3">
                  <c:v>看電視廣告</c:v>
                </c:pt>
                <c:pt idx="4">
                  <c:v>廟口市場</c:v>
                </c:pt>
                <c:pt idx="5">
                  <c:v>上網買藥</c:v>
                </c:pt>
                <c:pt idx="6">
                  <c:v>聽廣播買藥</c:v>
                </c:pt>
              </c:strCache>
            </c:strRef>
          </c:cat>
          <c:val>
            <c:numRef>
              <c:f>工作表3!$B$2:$B$8</c:f>
              <c:numCache>
                <c:formatCode>General</c:formatCode>
                <c:ptCount val="7"/>
                <c:pt idx="0">
                  <c:v>19.399999999999999</c:v>
                </c:pt>
                <c:pt idx="1">
                  <c:v>14.3</c:v>
                </c:pt>
                <c:pt idx="2">
                  <c:v>8.9</c:v>
                </c:pt>
                <c:pt idx="3">
                  <c:v>7.3</c:v>
                </c:pt>
                <c:pt idx="4">
                  <c:v>7.1</c:v>
                </c:pt>
                <c:pt idx="5">
                  <c:v>6.2</c:v>
                </c:pt>
                <c:pt idx="6">
                  <c:v>6</c:v>
                </c:pt>
              </c:numCache>
            </c:numRef>
          </c:val>
          <c:extLst>
            <c:ext xmlns:c16="http://schemas.microsoft.com/office/drawing/2014/chart" uri="{C3380CC4-5D6E-409C-BE32-E72D297353CC}">
              <c16:uniqueId val="{00000000-B1DF-41BA-BA16-7F9BE8A6A680}"/>
            </c:ext>
          </c:extLst>
        </c:ser>
        <c:ser>
          <c:idx val="1"/>
          <c:order val="1"/>
          <c:tx>
            <c:strRef>
              <c:f>工作表3!$C$1</c:f>
              <c:strCache>
                <c:ptCount val="1"/>
                <c:pt idx="0">
                  <c:v>後測</c:v>
                </c:pt>
              </c:strCache>
            </c:strRef>
          </c:tx>
          <c:spPr>
            <a:solidFill>
              <a:schemeClr val="accent2"/>
            </a:solidFill>
            <a:ln>
              <a:noFill/>
            </a:ln>
            <a:effectLst/>
          </c:spPr>
          <c:invertIfNegative val="0"/>
          <c:dLbls>
            <c:dLbl>
              <c:idx val="1"/>
              <c:tx>
                <c:rich>
                  <a:bodyPr/>
                  <a:lstStyle/>
                  <a:p>
                    <a:fld id="{0279784E-4496-4A50-9482-0B6FCD1B2702}" type="VALUE">
                      <a:rPr lang="en-US" altLang="zh-TW" smtClean="0"/>
                      <a:pPr/>
                      <a:t>[值]</a:t>
                    </a:fld>
                    <a:r>
                      <a:rPr lang="en-US" altLang="zh-TW" smtClean="0"/>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FEB-4BAB-B757-BCD6D325D4A8}"/>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工作表3!$A$2:$A$8</c:f>
              <c:strCache>
                <c:ptCount val="7"/>
                <c:pt idx="0">
                  <c:v>國外攜回</c:v>
                </c:pt>
                <c:pt idx="1">
                  <c:v>親朋好友介紹</c:v>
                </c:pt>
                <c:pt idx="2">
                  <c:v>推拿師介紹</c:v>
                </c:pt>
                <c:pt idx="3">
                  <c:v>看電視廣告</c:v>
                </c:pt>
                <c:pt idx="4">
                  <c:v>廟口市場</c:v>
                </c:pt>
                <c:pt idx="5">
                  <c:v>上網買藥</c:v>
                </c:pt>
                <c:pt idx="6">
                  <c:v>聽廣播買藥</c:v>
                </c:pt>
              </c:strCache>
            </c:strRef>
          </c:cat>
          <c:val>
            <c:numRef>
              <c:f>工作表3!$C$2:$C$8</c:f>
              <c:numCache>
                <c:formatCode>General</c:formatCode>
                <c:ptCount val="7"/>
                <c:pt idx="0">
                  <c:v>15.4</c:v>
                </c:pt>
                <c:pt idx="1">
                  <c:v>10</c:v>
                </c:pt>
                <c:pt idx="2">
                  <c:v>5.8</c:v>
                </c:pt>
                <c:pt idx="3">
                  <c:v>4.5999999999999996</c:v>
                </c:pt>
                <c:pt idx="4">
                  <c:v>5.4</c:v>
                </c:pt>
                <c:pt idx="5">
                  <c:v>4.0999999999999996</c:v>
                </c:pt>
                <c:pt idx="6">
                  <c:v>4.2</c:v>
                </c:pt>
              </c:numCache>
            </c:numRef>
          </c:val>
          <c:extLst>
            <c:ext xmlns:c16="http://schemas.microsoft.com/office/drawing/2014/chart" uri="{C3380CC4-5D6E-409C-BE32-E72D297353CC}">
              <c16:uniqueId val="{00000001-B1DF-41BA-BA16-7F9BE8A6A680}"/>
            </c:ext>
          </c:extLst>
        </c:ser>
        <c:dLbls>
          <c:showLegendKey val="0"/>
          <c:showVal val="0"/>
          <c:showCatName val="0"/>
          <c:showSerName val="0"/>
          <c:showPercent val="0"/>
          <c:showBubbleSize val="0"/>
        </c:dLbls>
        <c:gapWidth val="219"/>
        <c:overlap val="-27"/>
        <c:axId val="521306272"/>
        <c:axId val="521308232"/>
      </c:barChart>
      <c:catAx>
        <c:axId val="52130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zh-TW"/>
          </a:p>
        </c:txPr>
        <c:crossAx val="521308232"/>
        <c:crosses val="autoZero"/>
        <c:auto val="1"/>
        <c:lblAlgn val="ctr"/>
        <c:lblOffset val="100"/>
        <c:noMultiLvlLbl val="0"/>
      </c:catAx>
      <c:valAx>
        <c:axId val="5213082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521306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3EE20D-B7FF-4898-A518-4A9682E8CB05}" type="doc">
      <dgm:prSet loTypeId="urn:microsoft.com/office/officeart/2005/8/layout/process1" loCatId="process" qsTypeId="urn:microsoft.com/office/officeart/2005/8/quickstyle/simple1" qsCatId="simple" csTypeId="urn:microsoft.com/office/officeart/2005/8/colors/accent1_2" csCatId="accent1" phldr="1"/>
      <dgm:spPr/>
    </dgm:pt>
    <dgm:pt modelId="{11D42BDC-B237-4D03-A51F-2A4186FF712B}">
      <dgm:prSet phldrT="[文字]" custT="1"/>
      <dgm:spPr>
        <a:solidFill>
          <a:srgbClr val="FFC000"/>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zh-TW" alt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做身體的主人</a:t>
          </a:r>
        </a:p>
        <a:p>
          <a:pPr algn="l" defTabSz="1066800">
            <a:lnSpc>
              <a:spcPct val="90000"/>
            </a:lnSpc>
            <a:spcBef>
              <a:spcPct val="0"/>
            </a:spcBef>
            <a:spcAft>
              <a:spcPct val="35000"/>
            </a:spcAft>
          </a:pPr>
          <a:endParaRPr lang="zh-TW" alt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gm:t>
    </dgm:pt>
    <dgm:pt modelId="{8C067A36-DAB0-4798-9A19-79F810A11609}" type="parTrans" cxnId="{F0F3005F-B150-4912-A79E-6D41785F7A14}">
      <dgm:prSet/>
      <dgm:spPr/>
      <dgm:t>
        <a:bodyPr/>
        <a:lstStyle/>
        <a:p>
          <a:endParaRPr lang="zh-TW" altLang="en-US"/>
        </a:p>
      </dgm:t>
    </dgm:pt>
    <dgm:pt modelId="{A6DCF208-9275-4E73-91BA-E95E0E2E280F}" type="sibTrans" cxnId="{F0F3005F-B150-4912-A79E-6D41785F7A14}">
      <dgm:prSet/>
      <dgm:spPr/>
      <dgm:t>
        <a:bodyPr/>
        <a:lstStyle/>
        <a:p>
          <a:endParaRPr lang="zh-TW" altLang="en-US"/>
        </a:p>
      </dgm:t>
    </dgm:pt>
    <dgm:pt modelId="{64905952-F7AE-4383-9CE8-A6008AF37A41}">
      <dgm:prSet phldrT="[文字]" custT="1"/>
      <dgm:spPr>
        <a:solidFill>
          <a:srgbClr val="00B0F0"/>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zh-TW" alt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清楚表達自己的身體狀況</a:t>
          </a:r>
        </a:p>
      </dgm:t>
    </dgm:pt>
    <dgm:pt modelId="{21867EAB-C3D5-4F0D-A5C2-48DBE15DA147}" type="parTrans" cxnId="{51C8982A-6F2A-499C-B404-B59A8E0063C1}">
      <dgm:prSet/>
      <dgm:spPr/>
      <dgm:t>
        <a:bodyPr/>
        <a:lstStyle/>
        <a:p>
          <a:endParaRPr lang="zh-TW" altLang="en-US"/>
        </a:p>
      </dgm:t>
    </dgm:pt>
    <dgm:pt modelId="{DD49D9D4-00AA-4F60-8E1E-3EA1ED61A1E1}" type="sibTrans" cxnId="{51C8982A-6F2A-499C-B404-B59A8E0063C1}">
      <dgm:prSet/>
      <dgm:spPr/>
      <dgm:t>
        <a:bodyPr/>
        <a:lstStyle/>
        <a:p>
          <a:endParaRPr lang="zh-TW" altLang="en-US"/>
        </a:p>
      </dgm:t>
    </dgm:pt>
    <dgm:pt modelId="{3D4ADC80-01A2-46B6-AB4C-616E23F3EEBA}">
      <dgm:prSet phldrT="[文字]" custT="1"/>
      <dgm:spPr>
        <a:solidFill>
          <a:srgbClr val="FF99FF"/>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zh-TW" alt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看清楚藥品標示</a:t>
          </a:r>
        </a:p>
        <a:p>
          <a:pPr algn="l"/>
          <a:endParaRPr lang="zh-TW" alt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gm:t>
    </dgm:pt>
    <dgm:pt modelId="{73C4286E-F25E-4CDD-BFEE-409DCCD6690E}" type="parTrans" cxnId="{8C518D5D-09F9-47B0-8E11-22BD14A8E6EC}">
      <dgm:prSet/>
      <dgm:spPr/>
      <dgm:t>
        <a:bodyPr/>
        <a:lstStyle/>
        <a:p>
          <a:endParaRPr lang="zh-TW" altLang="en-US"/>
        </a:p>
      </dgm:t>
    </dgm:pt>
    <dgm:pt modelId="{D4601641-8727-4335-A446-51D58C546091}" type="sibTrans" cxnId="{8C518D5D-09F9-47B0-8E11-22BD14A8E6EC}">
      <dgm:prSet/>
      <dgm:spPr/>
      <dgm:t>
        <a:bodyPr/>
        <a:lstStyle/>
        <a:p>
          <a:endParaRPr lang="zh-TW" altLang="en-US"/>
        </a:p>
      </dgm:t>
    </dgm:pt>
    <dgm:pt modelId="{67E7A18F-C95C-481A-8B01-92C834DA2938}">
      <dgm:prSet phldrT="[文字]" custT="1"/>
      <dgm:spPr>
        <a:solidFill>
          <a:srgbClr val="3BE923"/>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zh-TW" alt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清楚用藥方法、時間</a:t>
          </a:r>
        </a:p>
        <a:p>
          <a:pPr algn="l" defTabSz="1066800">
            <a:lnSpc>
              <a:spcPct val="90000"/>
            </a:lnSpc>
            <a:spcBef>
              <a:spcPct val="0"/>
            </a:spcBef>
            <a:spcAft>
              <a:spcPct val="35000"/>
            </a:spcAft>
          </a:pPr>
          <a:endParaRPr lang="zh-TW" alt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gm:t>
    </dgm:pt>
    <dgm:pt modelId="{C5F7016E-2F19-48D9-9B67-BF13D3098266}" type="parTrans" cxnId="{DBD00D40-6631-4832-B27E-67CD0E7DDEA5}">
      <dgm:prSet/>
      <dgm:spPr/>
      <dgm:t>
        <a:bodyPr/>
        <a:lstStyle/>
        <a:p>
          <a:endParaRPr lang="zh-TW" altLang="en-US"/>
        </a:p>
      </dgm:t>
    </dgm:pt>
    <dgm:pt modelId="{10E9A3EB-297F-4B89-9C30-E07D24880EE4}" type="sibTrans" cxnId="{DBD00D40-6631-4832-B27E-67CD0E7DDEA5}">
      <dgm:prSet/>
      <dgm:spPr/>
      <dgm:t>
        <a:bodyPr/>
        <a:lstStyle/>
        <a:p>
          <a:endParaRPr lang="zh-TW" altLang="en-US"/>
        </a:p>
      </dgm:t>
    </dgm:pt>
    <dgm:pt modelId="{A649B32E-F318-4542-BA50-D63D91CF5830}">
      <dgm:prSet phldrT="[文字]" custT="1"/>
      <dgm:spPr>
        <a:solidFill>
          <a:srgbClr val="FF6600"/>
        </a:solidFill>
      </dgm:spPr>
      <dgm:t>
        <a:bodyPr/>
        <a:lstStyle/>
        <a:p>
          <a:pPr algn="l"/>
          <a:r>
            <a:rPr lang="zh-TW" alt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與醫師、藥師做朋友</a:t>
          </a:r>
          <a:endParaRPr lang="zh-TW" alt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gm:t>
    </dgm:pt>
    <dgm:pt modelId="{2629EA3E-7A32-44C0-8F26-7EF7D5DD3E5B}" type="parTrans" cxnId="{19A8578B-98E1-4792-AFA1-32327014FA26}">
      <dgm:prSet/>
      <dgm:spPr/>
      <dgm:t>
        <a:bodyPr/>
        <a:lstStyle/>
        <a:p>
          <a:endParaRPr lang="zh-TW" altLang="en-US"/>
        </a:p>
      </dgm:t>
    </dgm:pt>
    <dgm:pt modelId="{57BA0551-214D-459A-A6FA-00EF6C8F1088}" type="sibTrans" cxnId="{19A8578B-98E1-4792-AFA1-32327014FA26}">
      <dgm:prSet/>
      <dgm:spPr/>
      <dgm:t>
        <a:bodyPr/>
        <a:lstStyle/>
        <a:p>
          <a:endParaRPr lang="zh-TW" altLang="en-US"/>
        </a:p>
      </dgm:t>
    </dgm:pt>
    <dgm:pt modelId="{4ED9BC08-64DC-4062-AB0E-831A7E2FFB14}" type="pres">
      <dgm:prSet presAssocID="{483EE20D-B7FF-4898-A518-4A9682E8CB05}" presName="Name0" presStyleCnt="0">
        <dgm:presLayoutVars>
          <dgm:dir/>
          <dgm:resizeHandles val="exact"/>
        </dgm:presLayoutVars>
      </dgm:prSet>
      <dgm:spPr/>
    </dgm:pt>
    <dgm:pt modelId="{2B0D6B46-5835-4A2D-B764-D3CEA8EE5BF8}" type="pres">
      <dgm:prSet presAssocID="{11D42BDC-B237-4D03-A51F-2A4186FF712B}" presName="node" presStyleLbl="node1" presStyleIdx="0" presStyleCnt="5">
        <dgm:presLayoutVars>
          <dgm:bulletEnabled val="1"/>
        </dgm:presLayoutVars>
      </dgm:prSet>
      <dgm:spPr/>
      <dgm:t>
        <a:bodyPr/>
        <a:lstStyle/>
        <a:p>
          <a:endParaRPr lang="zh-TW" altLang="en-US"/>
        </a:p>
      </dgm:t>
    </dgm:pt>
    <dgm:pt modelId="{20C95CCE-1F43-4E3F-99FA-881EE2697556}" type="pres">
      <dgm:prSet presAssocID="{A6DCF208-9275-4E73-91BA-E95E0E2E280F}" presName="sibTrans" presStyleLbl="sibTrans2D1" presStyleIdx="0" presStyleCnt="4"/>
      <dgm:spPr/>
      <dgm:t>
        <a:bodyPr/>
        <a:lstStyle/>
        <a:p>
          <a:endParaRPr lang="zh-TW" altLang="en-US"/>
        </a:p>
      </dgm:t>
    </dgm:pt>
    <dgm:pt modelId="{59C4DB06-5FD6-4837-A749-A63218FB3648}" type="pres">
      <dgm:prSet presAssocID="{A6DCF208-9275-4E73-91BA-E95E0E2E280F}" presName="connectorText" presStyleLbl="sibTrans2D1" presStyleIdx="0" presStyleCnt="4"/>
      <dgm:spPr/>
      <dgm:t>
        <a:bodyPr/>
        <a:lstStyle/>
        <a:p>
          <a:endParaRPr lang="zh-TW" altLang="en-US"/>
        </a:p>
      </dgm:t>
    </dgm:pt>
    <dgm:pt modelId="{3BA4E05B-93C9-4BBB-814F-6C796B2FF63D}" type="pres">
      <dgm:prSet presAssocID="{64905952-F7AE-4383-9CE8-A6008AF37A41}" presName="node" presStyleLbl="node1" presStyleIdx="1" presStyleCnt="5">
        <dgm:presLayoutVars>
          <dgm:bulletEnabled val="1"/>
        </dgm:presLayoutVars>
      </dgm:prSet>
      <dgm:spPr/>
      <dgm:t>
        <a:bodyPr/>
        <a:lstStyle/>
        <a:p>
          <a:endParaRPr lang="zh-TW" altLang="en-US"/>
        </a:p>
      </dgm:t>
    </dgm:pt>
    <dgm:pt modelId="{A7A28801-D2F1-4A12-9597-8D1765DA59B9}" type="pres">
      <dgm:prSet presAssocID="{DD49D9D4-00AA-4F60-8E1E-3EA1ED61A1E1}" presName="sibTrans" presStyleLbl="sibTrans2D1" presStyleIdx="1" presStyleCnt="4"/>
      <dgm:spPr/>
      <dgm:t>
        <a:bodyPr/>
        <a:lstStyle/>
        <a:p>
          <a:endParaRPr lang="zh-TW" altLang="en-US"/>
        </a:p>
      </dgm:t>
    </dgm:pt>
    <dgm:pt modelId="{5973743B-93D3-449E-8ED2-25FFCD5E5C23}" type="pres">
      <dgm:prSet presAssocID="{DD49D9D4-00AA-4F60-8E1E-3EA1ED61A1E1}" presName="connectorText" presStyleLbl="sibTrans2D1" presStyleIdx="1" presStyleCnt="4"/>
      <dgm:spPr/>
      <dgm:t>
        <a:bodyPr/>
        <a:lstStyle/>
        <a:p>
          <a:endParaRPr lang="zh-TW" altLang="en-US"/>
        </a:p>
      </dgm:t>
    </dgm:pt>
    <dgm:pt modelId="{5DA330EC-02D5-44EB-ABA0-F9E3ACD93A04}" type="pres">
      <dgm:prSet presAssocID="{3D4ADC80-01A2-46B6-AB4C-616E23F3EEBA}" presName="node" presStyleLbl="node1" presStyleIdx="2" presStyleCnt="5">
        <dgm:presLayoutVars>
          <dgm:bulletEnabled val="1"/>
        </dgm:presLayoutVars>
      </dgm:prSet>
      <dgm:spPr/>
      <dgm:t>
        <a:bodyPr/>
        <a:lstStyle/>
        <a:p>
          <a:endParaRPr lang="zh-TW" altLang="en-US"/>
        </a:p>
      </dgm:t>
    </dgm:pt>
    <dgm:pt modelId="{D7A5DA9B-8766-48FA-A13C-C79B917648FB}" type="pres">
      <dgm:prSet presAssocID="{D4601641-8727-4335-A446-51D58C546091}" presName="sibTrans" presStyleLbl="sibTrans2D1" presStyleIdx="2" presStyleCnt="4"/>
      <dgm:spPr/>
      <dgm:t>
        <a:bodyPr/>
        <a:lstStyle/>
        <a:p>
          <a:endParaRPr lang="zh-TW" altLang="en-US"/>
        </a:p>
      </dgm:t>
    </dgm:pt>
    <dgm:pt modelId="{B1A4B964-3531-4F9F-94F9-9AB5995FD413}" type="pres">
      <dgm:prSet presAssocID="{D4601641-8727-4335-A446-51D58C546091}" presName="connectorText" presStyleLbl="sibTrans2D1" presStyleIdx="2" presStyleCnt="4"/>
      <dgm:spPr/>
      <dgm:t>
        <a:bodyPr/>
        <a:lstStyle/>
        <a:p>
          <a:endParaRPr lang="zh-TW" altLang="en-US"/>
        </a:p>
      </dgm:t>
    </dgm:pt>
    <dgm:pt modelId="{B5E717B9-AECA-4DBF-B5C9-71C1ECA958C1}" type="pres">
      <dgm:prSet presAssocID="{67E7A18F-C95C-481A-8B01-92C834DA2938}" presName="node" presStyleLbl="node1" presStyleIdx="3" presStyleCnt="5">
        <dgm:presLayoutVars>
          <dgm:bulletEnabled val="1"/>
        </dgm:presLayoutVars>
      </dgm:prSet>
      <dgm:spPr/>
      <dgm:t>
        <a:bodyPr/>
        <a:lstStyle/>
        <a:p>
          <a:endParaRPr lang="zh-TW" altLang="en-US"/>
        </a:p>
      </dgm:t>
    </dgm:pt>
    <dgm:pt modelId="{AC5E5373-BAB8-4633-861B-28129044BBF9}" type="pres">
      <dgm:prSet presAssocID="{10E9A3EB-297F-4B89-9C30-E07D24880EE4}" presName="sibTrans" presStyleLbl="sibTrans2D1" presStyleIdx="3" presStyleCnt="4"/>
      <dgm:spPr/>
      <dgm:t>
        <a:bodyPr/>
        <a:lstStyle/>
        <a:p>
          <a:endParaRPr lang="zh-TW" altLang="en-US"/>
        </a:p>
      </dgm:t>
    </dgm:pt>
    <dgm:pt modelId="{3BD84303-0236-44B0-B725-C83D99BCB344}" type="pres">
      <dgm:prSet presAssocID="{10E9A3EB-297F-4B89-9C30-E07D24880EE4}" presName="connectorText" presStyleLbl="sibTrans2D1" presStyleIdx="3" presStyleCnt="4"/>
      <dgm:spPr/>
      <dgm:t>
        <a:bodyPr/>
        <a:lstStyle/>
        <a:p>
          <a:endParaRPr lang="zh-TW" altLang="en-US"/>
        </a:p>
      </dgm:t>
    </dgm:pt>
    <dgm:pt modelId="{D797F166-328F-4335-91BD-D10FF36E59FF}" type="pres">
      <dgm:prSet presAssocID="{A649B32E-F318-4542-BA50-D63D91CF5830}" presName="node" presStyleLbl="node1" presStyleIdx="4" presStyleCnt="5">
        <dgm:presLayoutVars>
          <dgm:bulletEnabled val="1"/>
        </dgm:presLayoutVars>
      </dgm:prSet>
      <dgm:spPr/>
      <dgm:t>
        <a:bodyPr/>
        <a:lstStyle/>
        <a:p>
          <a:endParaRPr lang="zh-TW" altLang="en-US"/>
        </a:p>
      </dgm:t>
    </dgm:pt>
  </dgm:ptLst>
  <dgm:cxnLst>
    <dgm:cxn modelId="{CE6FC662-CB78-4D0D-A065-9702CA6FA3BC}" type="presOf" srcId="{A649B32E-F318-4542-BA50-D63D91CF5830}" destId="{D797F166-328F-4335-91BD-D10FF36E59FF}" srcOrd="0" destOrd="0" presId="urn:microsoft.com/office/officeart/2005/8/layout/process1"/>
    <dgm:cxn modelId="{6593E478-D136-4991-AB52-0B5990942E73}" type="presOf" srcId="{A6DCF208-9275-4E73-91BA-E95E0E2E280F}" destId="{59C4DB06-5FD6-4837-A749-A63218FB3648}" srcOrd="1" destOrd="0" presId="urn:microsoft.com/office/officeart/2005/8/layout/process1"/>
    <dgm:cxn modelId="{8C518D5D-09F9-47B0-8E11-22BD14A8E6EC}" srcId="{483EE20D-B7FF-4898-A518-4A9682E8CB05}" destId="{3D4ADC80-01A2-46B6-AB4C-616E23F3EEBA}" srcOrd="2" destOrd="0" parTransId="{73C4286E-F25E-4CDD-BFEE-409DCCD6690E}" sibTransId="{D4601641-8727-4335-A446-51D58C546091}"/>
    <dgm:cxn modelId="{F0F3005F-B150-4912-A79E-6D41785F7A14}" srcId="{483EE20D-B7FF-4898-A518-4A9682E8CB05}" destId="{11D42BDC-B237-4D03-A51F-2A4186FF712B}" srcOrd="0" destOrd="0" parTransId="{8C067A36-DAB0-4798-9A19-79F810A11609}" sibTransId="{A6DCF208-9275-4E73-91BA-E95E0E2E280F}"/>
    <dgm:cxn modelId="{ACAB0ED3-2B3A-4835-80D0-1A692A22E68C}" type="presOf" srcId="{10E9A3EB-297F-4B89-9C30-E07D24880EE4}" destId="{3BD84303-0236-44B0-B725-C83D99BCB344}" srcOrd="1" destOrd="0" presId="urn:microsoft.com/office/officeart/2005/8/layout/process1"/>
    <dgm:cxn modelId="{19A8578B-98E1-4792-AFA1-32327014FA26}" srcId="{483EE20D-B7FF-4898-A518-4A9682E8CB05}" destId="{A649B32E-F318-4542-BA50-D63D91CF5830}" srcOrd="4" destOrd="0" parTransId="{2629EA3E-7A32-44C0-8F26-7EF7D5DD3E5B}" sibTransId="{57BA0551-214D-459A-A6FA-00EF6C8F1088}"/>
    <dgm:cxn modelId="{B254EE9B-934A-47B7-B9B6-9F970308E68F}" type="presOf" srcId="{D4601641-8727-4335-A446-51D58C546091}" destId="{D7A5DA9B-8766-48FA-A13C-C79B917648FB}" srcOrd="0" destOrd="0" presId="urn:microsoft.com/office/officeart/2005/8/layout/process1"/>
    <dgm:cxn modelId="{6E5ABBAE-DA66-48EB-8F12-BB12549EC2D2}" type="presOf" srcId="{A6DCF208-9275-4E73-91BA-E95E0E2E280F}" destId="{20C95CCE-1F43-4E3F-99FA-881EE2697556}" srcOrd="0" destOrd="0" presId="urn:microsoft.com/office/officeart/2005/8/layout/process1"/>
    <dgm:cxn modelId="{465D3606-AD0F-4D16-A873-637E9E5BF36F}" type="presOf" srcId="{3D4ADC80-01A2-46B6-AB4C-616E23F3EEBA}" destId="{5DA330EC-02D5-44EB-ABA0-F9E3ACD93A04}" srcOrd="0" destOrd="0" presId="urn:microsoft.com/office/officeart/2005/8/layout/process1"/>
    <dgm:cxn modelId="{20D1541E-2B6F-4F42-88DA-F160F6F41943}" type="presOf" srcId="{10E9A3EB-297F-4B89-9C30-E07D24880EE4}" destId="{AC5E5373-BAB8-4633-861B-28129044BBF9}" srcOrd="0" destOrd="0" presId="urn:microsoft.com/office/officeart/2005/8/layout/process1"/>
    <dgm:cxn modelId="{AAD9A2B8-E0F4-46A6-96FE-8A57E7DF95DF}" type="presOf" srcId="{DD49D9D4-00AA-4F60-8E1E-3EA1ED61A1E1}" destId="{5973743B-93D3-449E-8ED2-25FFCD5E5C23}" srcOrd="1" destOrd="0" presId="urn:microsoft.com/office/officeart/2005/8/layout/process1"/>
    <dgm:cxn modelId="{F217EDBB-9950-4731-96CC-271C22717BEC}" type="presOf" srcId="{67E7A18F-C95C-481A-8B01-92C834DA2938}" destId="{B5E717B9-AECA-4DBF-B5C9-71C1ECA958C1}" srcOrd="0" destOrd="0" presId="urn:microsoft.com/office/officeart/2005/8/layout/process1"/>
    <dgm:cxn modelId="{51C8982A-6F2A-499C-B404-B59A8E0063C1}" srcId="{483EE20D-B7FF-4898-A518-4A9682E8CB05}" destId="{64905952-F7AE-4383-9CE8-A6008AF37A41}" srcOrd="1" destOrd="0" parTransId="{21867EAB-C3D5-4F0D-A5C2-48DBE15DA147}" sibTransId="{DD49D9D4-00AA-4F60-8E1E-3EA1ED61A1E1}"/>
    <dgm:cxn modelId="{DBD00D40-6631-4832-B27E-67CD0E7DDEA5}" srcId="{483EE20D-B7FF-4898-A518-4A9682E8CB05}" destId="{67E7A18F-C95C-481A-8B01-92C834DA2938}" srcOrd="3" destOrd="0" parTransId="{C5F7016E-2F19-48D9-9B67-BF13D3098266}" sibTransId="{10E9A3EB-297F-4B89-9C30-E07D24880EE4}"/>
    <dgm:cxn modelId="{C282539E-E414-44E3-A28F-280D1EE6A0B5}" type="presOf" srcId="{D4601641-8727-4335-A446-51D58C546091}" destId="{B1A4B964-3531-4F9F-94F9-9AB5995FD413}" srcOrd="1" destOrd="0" presId="urn:microsoft.com/office/officeart/2005/8/layout/process1"/>
    <dgm:cxn modelId="{77494BC8-E925-4846-9510-3FBBB4CE4BEE}" type="presOf" srcId="{DD49D9D4-00AA-4F60-8E1E-3EA1ED61A1E1}" destId="{A7A28801-D2F1-4A12-9597-8D1765DA59B9}" srcOrd="0" destOrd="0" presId="urn:microsoft.com/office/officeart/2005/8/layout/process1"/>
    <dgm:cxn modelId="{F2EF4780-614C-41F3-8FD3-C41B7582C895}" type="presOf" srcId="{483EE20D-B7FF-4898-A518-4A9682E8CB05}" destId="{4ED9BC08-64DC-4062-AB0E-831A7E2FFB14}" srcOrd="0" destOrd="0" presId="urn:microsoft.com/office/officeart/2005/8/layout/process1"/>
    <dgm:cxn modelId="{2B7667F8-359D-45E8-A39D-CA5084C5273C}" type="presOf" srcId="{64905952-F7AE-4383-9CE8-A6008AF37A41}" destId="{3BA4E05B-93C9-4BBB-814F-6C796B2FF63D}" srcOrd="0" destOrd="0" presId="urn:microsoft.com/office/officeart/2005/8/layout/process1"/>
    <dgm:cxn modelId="{5DA21C41-230D-40F6-899D-46C0920037E9}" type="presOf" srcId="{11D42BDC-B237-4D03-A51F-2A4186FF712B}" destId="{2B0D6B46-5835-4A2D-B764-D3CEA8EE5BF8}" srcOrd="0" destOrd="0" presId="urn:microsoft.com/office/officeart/2005/8/layout/process1"/>
    <dgm:cxn modelId="{8D217C06-9D54-4B03-94FA-97B912C987E5}" type="presParOf" srcId="{4ED9BC08-64DC-4062-AB0E-831A7E2FFB14}" destId="{2B0D6B46-5835-4A2D-B764-D3CEA8EE5BF8}" srcOrd="0" destOrd="0" presId="urn:microsoft.com/office/officeart/2005/8/layout/process1"/>
    <dgm:cxn modelId="{3B64869C-ACE1-48A5-A965-4E00A86359E6}" type="presParOf" srcId="{4ED9BC08-64DC-4062-AB0E-831A7E2FFB14}" destId="{20C95CCE-1F43-4E3F-99FA-881EE2697556}" srcOrd="1" destOrd="0" presId="urn:microsoft.com/office/officeart/2005/8/layout/process1"/>
    <dgm:cxn modelId="{FF943F8F-5061-45A8-9BD5-DF26A8EBF304}" type="presParOf" srcId="{20C95CCE-1F43-4E3F-99FA-881EE2697556}" destId="{59C4DB06-5FD6-4837-A749-A63218FB3648}" srcOrd="0" destOrd="0" presId="urn:microsoft.com/office/officeart/2005/8/layout/process1"/>
    <dgm:cxn modelId="{04E4139B-3CF2-4753-A049-7011AE366707}" type="presParOf" srcId="{4ED9BC08-64DC-4062-AB0E-831A7E2FFB14}" destId="{3BA4E05B-93C9-4BBB-814F-6C796B2FF63D}" srcOrd="2" destOrd="0" presId="urn:microsoft.com/office/officeart/2005/8/layout/process1"/>
    <dgm:cxn modelId="{872822A1-02EC-48F1-AB14-C0CD8826D7C9}" type="presParOf" srcId="{4ED9BC08-64DC-4062-AB0E-831A7E2FFB14}" destId="{A7A28801-D2F1-4A12-9597-8D1765DA59B9}" srcOrd="3" destOrd="0" presId="urn:microsoft.com/office/officeart/2005/8/layout/process1"/>
    <dgm:cxn modelId="{C7A79ED9-4DE7-4395-9F86-F040D5B06217}" type="presParOf" srcId="{A7A28801-D2F1-4A12-9597-8D1765DA59B9}" destId="{5973743B-93D3-449E-8ED2-25FFCD5E5C23}" srcOrd="0" destOrd="0" presId="urn:microsoft.com/office/officeart/2005/8/layout/process1"/>
    <dgm:cxn modelId="{B6300066-89FF-4265-8BAC-27BA8BAE4FC0}" type="presParOf" srcId="{4ED9BC08-64DC-4062-AB0E-831A7E2FFB14}" destId="{5DA330EC-02D5-44EB-ABA0-F9E3ACD93A04}" srcOrd="4" destOrd="0" presId="urn:microsoft.com/office/officeart/2005/8/layout/process1"/>
    <dgm:cxn modelId="{BE28B467-4073-4F30-83A3-41864B95DEF3}" type="presParOf" srcId="{4ED9BC08-64DC-4062-AB0E-831A7E2FFB14}" destId="{D7A5DA9B-8766-48FA-A13C-C79B917648FB}" srcOrd="5" destOrd="0" presId="urn:microsoft.com/office/officeart/2005/8/layout/process1"/>
    <dgm:cxn modelId="{A69D14BE-D5D7-43C6-88E2-1CF57CE81E77}" type="presParOf" srcId="{D7A5DA9B-8766-48FA-A13C-C79B917648FB}" destId="{B1A4B964-3531-4F9F-94F9-9AB5995FD413}" srcOrd="0" destOrd="0" presId="urn:microsoft.com/office/officeart/2005/8/layout/process1"/>
    <dgm:cxn modelId="{FC06AC81-2146-4BFF-A9CC-EB54FA8D7B50}" type="presParOf" srcId="{4ED9BC08-64DC-4062-AB0E-831A7E2FFB14}" destId="{B5E717B9-AECA-4DBF-B5C9-71C1ECA958C1}" srcOrd="6" destOrd="0" presId="urn:microsoft.com/office/officeart/2005/8/layout/process1"/>
    <dgm:cxn modelId="{B3D58891-0C63-48BD-A74D-860CFDBF296B}" type="presParOf" srcId="{4ED9BC08-64DC-4062-AB0E-831A7E2FFB14}" destId="{AC5E5373-BAB8-4633-861B-28129044BBF9}" srcOrd="7" destOrd="0" presId="urn:microsoft.com/office/officeart/2005/8/layout/process1"/>
    <dgm:cxn modelId="{80F2F035-1C8D-475B-A76E-EE6CDF55D137}" type="presParOf" srcId="{AC5E5373-BAB8-4633-861B-28129044BBF9}" destId="{3BD84303-0236-44B0-B725-C83D99BCB344}" srcOrd="0" destOrd="0" presId="urn:microsoft.com/office/officeart/2005/8/layout/process1"/>
    <dgm:cxn modelId="{4B86D017-F93E-4231-B825-16A2FEC48639}" type="presParOf" srcId="{4ED9BC08-64DC-4062-AB0E-831A7E2FFB14}" destId="{D797F166-328F-4335-91BD-D10FF36E59FF}"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D6B46-5835-4A2D-B764-D3CEA8EE5BF8}">
      <dsp:nvSpPr>
        <dsp:cNvPr id="0" name=""/>
        <dsp:cNvSpPr/>
      </dsp:nvSpPr>
      <dsp:spPr>
        <a:xfrm>
          <a:off x="8328" y="0"/>
          <a:ext cx="1290270" cy="231953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做身體的主人</a:t>
          </a:r>
        </a:p>
        <a:p>
          <a:pPr lvl="0" algn="l" defTabSz="1066800">
            <a:lnSpc>
              <a:spcPct val="90000"/>
            </a:lnSpc>
            <a:spcBef>
              <a:spcPct val="0"/>
            </a:spcBef>
            <a:spcAft>
              <a:spcPct val="35000"/>
            </a:spcAft>
          </a:pPr>
          <a:endParaRPr lang="zh-TW" altLang="en-US" sz="24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sp:txBody>
      <dsp:txXfrm>
        <a:off x="46119" y="37791"/>
        <a:ext cx="1214688" cy="2243949"/>
      </dsp:txXfrm>
    </dsp:sp>
    <dsp:sp modelId="{20C95CCE-1F43-4E3F-99FA-881EE2697556}">
      <dsp:nvSpPr>
        <dsp:cNvPr id="0" name=""/>
        <dsp:cNvSpPr/>
      </dsp:nvSpPr>
      <dsp:spPr>
        <a:xfrm>
          <a:off x="1427625" y="999772"/>
          <a:ext cx="273537" cy="319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1427625" y="1063769"/>
        <a:ext cx="191476" cy="191993"/>
      </dsp:txXfrm>
    </dsp:sp>
    <dsp:sp modelId="{3BA4E05B-93C9-4BBB-814F-6C796B2FF63D}">
      <dsp:nvSpPr>
        <dsp:cNvPr id="0" name=""/>
        <dsp:cNvSpPr/>
      </dsp:nvSpPr>
      <dsp:spPr>
        <a:xfrm>
          <a:off x="1814706" y="0"/>
          <a:ext cx="1290270" cy="2319531"/>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清楚表達自己的身體狀況</a:t>
          </a:r>
        </a:p>
      </dsp:txBody>
      <dsp:txXfrm>
        <a:off x="1852497" y="37791"/>
        <a:ext cx="1214688" cy="2243949"/>
      </dsp:txXfrm>
    </dsp:sp>
    <dsp:sp modelId="{A7A28801-D2F1-4A12-9597-8D1765DA59B9}">
      <dsp:nvSpPr>
        <dsp:cNvPr id="0" name=""/>
        <dsp:cNvSpPr/>
      </dsp:nvSpPr>
      <dsp:spPr>
        <a:xfrm>
          <a:off x="3234003" y="999772"/>
          <a:ext cx="273537" cy="319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3234003" y="1063769"/>
        <a:ext cx="191476" cy="191993"/>
      </dsp:txXfrm>
    </dsp:sp>
    <dsp:sp modelId="{5DA330EC-02D5-44EB-ABA0-F9E3ACD93A04}">
      <dsp:nvSpPr>
        <dsp:cNvPr id="0" name=""/>
        <dsp:cNvSpPr/>
      </dsp:nvSpPr>
      <dsp:spPr>
        <a:xfrm>
          <a:off x="3621084" y="0"/>
          <a:ext cx="1290270" cy="2319531"/>
        </a:xfrm>
        <a:prstGeom prst="roundRect">
          <a:avLst>
            <a:gd name="adj" fmla="val 10000"/>
          </a:avLst>
        </a:prstGeom>
        <a:solidFill>
          <a:srgbClr val="FF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看清楚藥品標示</a:t>
          </a:r>
        </a:p>
        <a:p>
          <a:pPr lvl="0" algn="l">
            <a:spcBef>
              <a:spcPct val="0"/>
            </a:spcBef>
          </a:pPr>
          <a:endParaRPr lang="zh-TW" altLang="en-US" sz="24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sp:txBody>
      <dsp:txXfrm>
        <a:off x="3658875" y="37791"/>
        <a:ext cx="1214688" cy="2243949"/>
      </dsp:txXfrm>
    </dsp:sp>
    <dsp:sp modelId="{D7A5DA9B-8766-48FA-A13C-C79B917648FB}">
      <dsp:nvSpPr>
        <dsp:cNvPr id="0" name=""/>
        <dsp:cNvSpPr/>
      </dsp:nvSpPr>
      <dsp:spPr>
        <a:xfrm>
          <a:off x="5040382" y="999772"/>
          <a:ext cx="273537" cy="319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5040382" y="1063769"/>
        <a:ext cx="191476" cy="191993"/>
      </dsp:txXfrm>
    </dsp:sp>
    <dsp:sp modelId="{B5E717B9-AECA-4DBF-B5C9-71C1ECA958C1}">
      <dsp:nvSpPr>
        <dsp:cNvPr id="0" name=""/>
        <dsp:cNvSpPr/>
      </dsp:nvSpPr>
      <dsp:spPr>
        <a:xfrm>
          <a:off x="5427463" y="0"/>
          <a:ext cx="1290270" cy="2319531"/>
        </a:xfrm>
        <a:prstGeom prst="roundRect">
          <a:avLst>
            <a:gd name="adj" fmla="val 10000"/>
          </a:avLst>
        </a:prstGeom>
        <a:solidFill>
          <a:srgbClr val="3BE92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清楚用藥方法、時間</a:t>
          </a:r>
        </a:p>
        <a:p>
          <a:pPr lvl="0" algn="l" defTabSz="1066800">
            <a:lnSpc>
              <a:spcPct val="90000"/>
            </a:lnSpc>
            <a:spcBef>
              <a:spcPct val="0"/>
            </a:spcBef>
            <a:spcAft>
              <a:spcPct val="35000"/>
            </a:spcAft>
          </a:pPr>
          <a:endParaRPr lang="zh-TW" altLang="en-US" sz="24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sp:txBody>
      <dsp:txXfrm>
        <a:off x="5465254" y="37791"/>
        <a:ext cx="1214688" cy="2243949"/>
      </dsp:txXfrm>
    </dsp:sp>
    <dsp:sp modelId="{AC5E5373-BAB8-4633-861B-28129044BBF9}">
      <dsp:nvSpPr>
        <dsp:cNvPr id="0" name=""/>
        <dsp:cNvSpPr/>
      </dsp:nvSpPr>
      <dsp:spPr>
        <a:xfrm>
          <a:off x="6846760" y="999772"/>
          <a:ext cx="273537" cy="319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6846760" y="1063769"/>
        <a:ext cx="191476" cy="191993"/>
      </dsp:txXfrm>
    </dsp:sp>
    <dsp:sp modelId="{D797F166-328F-4335-91BD-D10FF36E59FF}">
      <dsp:nvSpPr>
        <dsp:cNvPr id="0" name=""/>
        <dsp:cNvSpPr/>
      </dsp:nvSpPr>
      <dsp:spPr>
        <a:xfrm>
          <a:off x="7233841" y="0"/>
          <a:ext cx="1290270" cy="2319531"/>
        </a:xfrm>
        <a:prstGeom prst="roundRect">
          <a:avLst>
            <a:gd name="adj" fmla="val 10000"/>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與醫師、藥師做朋友</a:t>
          </a:r>
          <a:endParaRPr lang="zh-TW" altLang="en-US" sz="24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sp:txBody>
      <dsp:txXfrm>
        <a:off x="7271632" y="37791"/>
        <a:ext cx="1214688" cy="22439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93.jpeg"/></Relationships>
</file>

<file path=ppt/drawings/drawing1.xml><?xml version="1.0" encoding="utf-8"?>
<c:userShapes xmlns:c="http://schemas.openxmlformats.org/drawingml/2006/chart">
  <cdr:relSizeAnchor xmlns:cdr="http://schemas.openxmlformats.org/drawingml/2006/chartDrawing">
    <cdr:from>
      <cdr:x>0.77295</cdr:x>
      <cdr:y>0</cdr:y>
    </cdr:from>
    <cdr:to>
      <cdr:x>0.9801</cdr:x>
      <cdr:y>0.30297</cdr:y>
    </cdr:to>
    <cdr:pic>
      <cdr:nvPicPr>
        <cdr:cNvPr id="2" name="圖片 1" descr="Y:\05學務組\106學年正確用藥成果報告\成果海報製作\4.一校一藥師到校服務\賢庵國小-王逢俊藥師.jpg"/>
        <cdr:cNvPicPr/>
      </cdr:nvPicPr>
      <cdr:blipFill rotWithShape="1">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l="5633" r="5633"/>
        <a:stretch xmlns:a="http://schemas.openxmlformats.org/drawingml/2006/main"/>
      </cdr:blipFill>
      <cdr:spPr bwMode="auto">
        <a:xfrm xmlns:a="http://schemas.openxmlformats.org/drawingml/2006/main">
          <a:off x="6984775" y="-1700808"/>
          <a:ext cx="1871910" cy="143985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53640926-AAD7-44D8-BBD7-CCE9431645EC}">
            <a14:shadowObscured xmlns:a14="http://schemas.microsoft.com/office/drawing/2010/main"/>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ED9FD1F-680E-40AA-A99E-97F6D534243F}" type="datetimeFigureOut">
              <a:rPr lang="zh-TW" altLang="en-US" smtClean="0"/>
              <a:pPr/>
              <a:t>2017/12/27</a:t>
            </a:fld>
            <a:endParaRPr lang="zh-TW" altLang="en-US"/>
          </a:p>
        </p:txBody>
      </p:sp>
      <p:sp>
        <p:nvSpPr>
          <p:cNvPr id="4" name="頁尾版面配置區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F6C39F77-480E-43EF-95CE-A513C06E6D2C}" type="slidenum">
              <a:rPr lang="zh-TW" altLang="en-US" smtClean="0"/>
              <a:pPr/>
              <a:t>‹#›</a:t>
            </a:fld>
            <a:endParaRPr lang="zh-TW" altLang="en-US"/>
          </a:p>
        </p:txBody>
      </p:sp>
    </p:spTree>
    <p:extLst>
      <p:ext uri="{BB962C8B-B14F-4D97-AF65-F5344CB8AC3E}">
        <p14:creationId xmlns:p14="http://schemas.microsoft.com/office/powerpoint/2010/main" val="2421355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76AC1086-EC86-46B0-BC5B-54CE483E85FC}" type="datetimeFigureOut">
              <a:rPr lang="zh-TW" altLang="en-US"/>
              <a:pPr>
                <a:defRPr/>
              </a:pPr>
              <a:t>2017/12/27</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zh-TW" altLang="en-US"/>
          </a:p>
        </p:txBody>
      </p:sp>
      <p:sp>
        <p:nvSpPr>
          <p:cNvPr id="7" name="投影片編號版面配置區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pPr>
              <a:defRPr/>
            </a:pPr>
            <a:fld id="{52FE38DF-B364-4B7F-A60B-4109843E1006}" type="slidenum">
              <a:rPr lang="zh-TW" altLang="en-US"/>
              <a:pPr>
                <a:defRPr/>
              </a:pPr>
              <a:t>‹#›</a:t>
            </a:fld>
            <a:endParaRPr lang="zh-TW" altLang="en-US"/>
          </a:p>
        </p:txBody>
      </p:sp>
    </p:spTree>
    <p:extLst>
      <p:ext uri="{BB962C8B-B14F-4D97-AF65-F5344CB8AC3E}">
        <p14:creationId xmlns:p14="http://schemas.microsoft.com/office/powerpoint/2010/main" val="2196744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solidFill>
                  <a:prstClr val="black"/>
                </a:solidFill>
              </a:rPr>
              <a:pPr/>
              <a:t>4</a:t>
            </a:fld>
            <a:endParaRPr lang="zh-TW" altLang="en-US">
              <a:solidFill>
                <a:prstClr val="black"/>
              </a:solidFill>
            </a:endParaRPr>
          </a:p>
        </p:txBody>
      </p:sp>
    </p:spTree>
    <p:extLst>
      <p:ext uri="{BB962C8B-B14F-4D97-AF65-F5344CB8AC3E}">
        <p14:creationId xmlns:p14="http://schemas.microsoft.com/office/powerpoint/2010/main" val="818896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48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fld id="{9C1F0FA1-ED2E-4350-84E2-EAE3DD255C2A}" type="slidenum">
              <a:rPr lang="zh-TW" altLang="en-US">
                <a:latin typeface="Calibri" pitchFamily="34" charset="0"/>
                <a:ea typeface="新細明體" pitchFamily="18" charset="-120"/>
              </a:rPr>
              <a:pPr/>
              <a:t>26</a:t>
            </a:fld>
            <a:endParaRPr lang="zh-TW" altLang="en-US">
              <a:latin typeface="Calibri" pitchFamily="34" charset="0"/>
              <a:ea typeface="新細明體" pitchFamily="18" charset="-120"/>
            </a:endParaRPr>
          </a:p>
        </p:txBody>
      </p:sp>
    </p:spTree>
    <p:extLst>
      <p:ext uri="{BB962C8B-B14F-4D97-AF65-F5344CB8AC3E}">
        <p14:creationId xmlns:p14="http://schemas.microsoft.com/office/powerpoint/2010/main" val="269464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TW" altLang="en-US" smtClean="0"/>
              <a:t>縣市首長  新竹市綠動營</a:t>
            </a:r>
          </a:p>
        </p:txBody>
      </p:sp>
      <p:sp>
        <p:nvSpPr>
          <p:cNvPr id="409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fld id="{3AFF2A08-D603-43BB-9266-4D6B9E676778}" type="slidenum">
              <a:rPr lang="zh-TW" altLang="en-US">
                <a:latin typeface="Calibri" pitchFamily="34" charset="0"/>
                <a:ea typeface="新細明體" pitchFamily="18" charset="-120"/>
              </a:rPr>
              <a:pPr/>
              <a:t>30</a:t>
            </a:fld>
            <a:endParaRPr lang="zh-TW" altLang="en-US">
              <a:latin typeface="Calibri" pitchFamily="34" charset="0"/>
              <a:ea typeface="新細明體" pitchFamily="18" charset="-120"/>
            </a:endParaRPr>
          </a:p>
        </p:txBody>
      </p:sp>
    </p:spTree>
    <p:extLst>
      <p:ext uri="{BB962C8B-B14F-4D97-AF65-F5344CB8AC3E}">
        <p14:creationId xmlns:p14="http://schemas.microsoft.com/office/powerpoint/2010/main" val="4112899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7C02BC4-73BA-4A42-B819-9142E7EDA8F1}" type="slidenum">
              <a:rPr lang="zh-TW" altLang="en-US" smtClean="0"/>
              <a:pPr/>
              <a:t>31</a:t>
            </a:fld>
            <a:endParaRPr lang="zh-TW" altLang="en-US"/>
          </a:p>
        </p:txBody>
      </p:sp>
    </p:spTree>
    <p:extLst>
      <p:ext uri="{BB962C8B-B14F-4D97-AF65-F5344CB8AC3E}">
        <p14:creationId xmlns:p14="http://schemas.microsoft.com/office/powerpoint/2010/main" val="4080545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7C02BC4-73BA-4A42-B819-9142E7EDA8F1}" type="slidenum">
              <a:rPr lang="zh-TW" altLang="en-US" smtClean="0"/>
              <a:pPr/>
              <a:t>32</a:t>
            </a:fld>
            <a:endParaRPr lang="zh-TW" altLang="en-US"/>
          </a:p>
        </p:txBody>
      </p:sp>
    </p:spTree>
    <p:extLst>
      <p:ext uri="{BB962C8B-B14F-4D97-AF65-F5344CB8AC3E}">
        <p14:creationId xmlns:p14="http://schemas.microsoft.com/office/powerpoint/2010/main" val="147862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65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3FB7B7-2107-4D9D-B91C-FE3EEFAC76B0}"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292959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2A0FC513-6D10-4D34-9286-17D5548D2437}" type="slidenum">
              <a:rPr lang="zh-TW" altLang="en-US" smtClean="0"/>
              <a:pPr>
                <a:defRPr/>
              </a:pPr>
              <a:t>7</a:t>
            </a:fld>
            <a:endParaRPr lang="zh-TW" altLang="en-US"/>
          </a:p>
        </p:txBody>
      </p:sp>
    </p:spTree>
    <p:extLst>
      <p:ext uri="{BB962C8B-B14F-4D97-AF65-F5344CB8AC3E}">
        <p14:creationId xmlns:p14="http://schemas.microsoft.com/office/powerpoint/2010/main" val="3658315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備忘稿版面配置區 2"/>
          <p:cNvSpPr>
            <a:spLocks noGrp="1"/>
          </p:cNvSpPr>
          <p:nvPr>
            <p:ph type="body" idx="1"/>
          </p:nvPr>
        </p:nvSpPr>
        <p:spPr/>
        <p:txBody>
          <a:bodyPr/>
          <a:lstStyle/>
          <a:p>
            <a:pPr eaLnBrk="1" fontAlgn="auto" hangingPunct="1">
              <a:spcBef>
                <a:spcPts val="0"/>
              </a:spcBef>
              <a:spcAft>
                <a:spcPts val="0"/>
              </a:spcAft>
              <a:defRPr/>
            </a:pPr>
            <a:r>
              <a:rPr lang="en-US" altLang="zh-TW" dirty="0" smtClean="0"/>
              <a:t>2.</a:t>
            </a:r>
            <a:r>
              <a:rPr lang="en-US" altLang="zh-TW" dirty="0" smtClean="0">
                <a:latin typeface="+mn-ea"/>
              </a:rPr>
              <a:t> </a:t>
            </a:r>
            <a:r>
              <a:rPr lang="en-US" altLang="zh-TW" dirty="0" err="1" smtClean="0">
                <a:latin typeface="+mn-ea"/>
              </a:rPr>
              <a:t>Ambegaonkar</a:t>
            </a:r>
            <a:r>
              <a:rPr lang="en-US" altLang="zh-TW" dirty="0" smtClean="0">
                <a:latin typeface="+mn-ea"/>
              </a:rPr>
              <a:t>, A., </a:t>
            </a:r>
            <a:r>
              <a:rPr lang="en-US" altLang="zh-TW" dirty="0" err="1" smtClean="0">
                <a:latin typeface="+mn-ea"/>
              </a:rPr>
              <a:t>Livengood</a:t>
            </a:r>
            <a:r>
              <a:rPr lang="en-US" altLang="zh-TW" dirty="0" smtClean="0">
                <a:latin typeface="+mn-ea"/>
              </a:rPr>
              <a:t>, K., Craig, T., &amp; Day, D. (2004). Predicting the risk for gastrointestinal toxicity in patients taking NSAIDs: The Gastrointestinal Toxicity Survey. Advances in Therapy, 21(5), 288-300. </a:t>
            </a:r>
            <a:r>
              <a:rPr lang="en-US" altLang="zh-TW" dirty="0" err="1" smtClean="0">
                <a:latin typeface="+mn-ea"/>
              </a:rPr>
              <a:t>doi</a:t>
            </a:r>
            <a:r>
              <a:rPr lang="en-US" altLang="zh-TW" dirty="0" smtClean="0">
                <a:latin typeface="+mn-ea"/>
              </a:rPr>
              <a:t>: 10.1007/bf02850033</a:t>
            </a:r>
          </a:p>
          <a:p>
            <a:pPr eaLnBrk="1" fontAlgn="auto" hangingPunct="1">
              <a:spcBef>
                <a:spcPts val="0"/>
              </a:spcBef>
              <a:spcAft>
                <a:spcPts val="0"/>
              </a:spcAft>
              <a:defRPr/>
            </a:pPr>
            <a:endParaRPr lang="en-US" altLang="zh-TW" dirty="0" smtClean="0"/>
          </a:p>
          <a:p>
            <a:pPr eaLnBrk="1" fontAlgn="auto" hangingPunct="1">
              <a:spcBef>
                <a:spcPts val="0"/>
              </a:spcBef>
              <a:spcAft>
                <a:spcPts val="0"/>
              </a:spcAft>
              <a:defRPr/>
            </a:pPr>
            <a:r>
              <a:rPr lang="en-US" altLang="zh-TW" dirty="0" smtClean="0"/>
              <a:t>4.</a:t>
            </a:r>
            <a:r>
              <a:rPr lang="zh-TW" altLang="en-US" dirty="0" smtClean="0"/>
              <a:t>（</a:t>
            </a:r>
            <a:r>
              <a:rPr lang="en-US" altLang="zh-TW" dirty="0" err="1" smtClean="0"/>
              <a:t>HealthNOW</a:t>
            </a:r>
            <a:r>
              <a:rPr lang="en-US" altLang="zh-TW" dirty="0" smtClean="0"/>
              <a:t> Medical Center, 2011 from http://www.healthnowmedical.com/blog/press-releases/fda-says-antacids-make-people-sick-%E2%80%93-gluten-intolerance-treatment-could-cure-digestive-upsets/) </a:t>
            </a:r>
            <a:endParaRPr lang="zh-TW" altLang="en-US" dirty="0" smtClean="0"/>
          </a:p>
          <a:p>
            <a:pPr eaLnBrk="1" fontAlgn="auto" hangingPunct="1">
              <a:spcBef>
                <a:spcPts val="0"/>
              </a:spcBef>
              <a:spcAft>
                <a:spcPts val="0"/>
              </a:spcAft>
              <a:defRPr/>
            </a:pPr>
            <a:endParaRPr lang="zh-TW" altLang="en-US" dirty="0" smtClean="0"/>
          </a:p>
        </p:txBody>
      </p:sp>
      <p:sp>
        <p:nvSpPr>
          <p:cNvPr id="563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eaLnBrk="1" fontAlgn="base" hangingPunct="1">
              <a:spcBef>
                <a:spcPct val="0"/>
              </a:spcBef>
              <a:spcAft>
                <a:spcPct val="0"/>
              </a:spcAft>
            </a:pPr>
            <a:fld id="{C5879557-2320-4B19-A805-1D86581A5974}" type="slidenum">
              <a:rPr kumimoji="0" lang="zh-TW" altLang="en-US" smtClean="0"/>
              <a:pPr eaLnBrk="1" fontAlgn="base" hangingPunct="1">
                <a:spcBef>
                  <a:spcPct val="0"/>
                </a:spcBef>
                <a:spcAft>
                  <a:spcPct val="0"/>
                </a:spcAft>
              </a:pPr>
              <a:t>8</a:t>
            </a:fld>
            <a:endParaRPr kumimoji="0" lang="zh-TW" altLang="en-US" smtClean="0"/>
          </a:p>
        </p:txBody>
      </p:sp>
    </p:spTree>
    <p:extLst>
      <p:ext uri="{BB962C8B-B14F-4D97-AF65-F5344CB8AC3E}">
        <p14:creationId xmlns:p14="http://schemas.microsoft.com/office/powerpoint/2010/main" val="518356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3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7B6B71-AAEB-4D8C-9346-6742B682E507}"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3509209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A0FC513-6D10-4D34-9286-17D5548D2437}" type="slidenum">
              <a:rPr lang="zh-TW" altLang="en-US" smtClean="0"/>
              <a:pPr>
                <a:defRPr/>
              </a:pPr>
              <a:t>12</a:t>
            </a:fld>
            <a:endParaRPr lang="zh-TW" altLang="en-US"/>
          </a:p>
        </p:txBody>
      </p:sp>
    </p:spTree>
    <p:extLst>
      <p:ext uri="{BB962C8B-B14F-4D97-AF65-F5344CB8AC3E}">
        <p14:creationId xmlns:p14="http://schemas.microsoft.com/office/powerpoint/2010/main" val="1406971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2D9BC81-28D1-477E-B2C9-2CD1DE397A36}" type="slidenum">
              <a:rPr lang="zh-TW" altLang="en-US" smtClean="0"/>
              <a:pPr/>
              <a:t>16</a:t>
            </a:fld>
            <a:endParaRPr lang="zh-TW" altLang="en-US"/>
          </a:p>
        </p:txBody>
      </p:sp>
    </p:spTree>
    <p:extLst>
      <p:ext uri="{BB962C8B-B14F-4D97-AF65-F5344CB8AC3E}">
        <p14:creationId xmlns:p14="http://schemas.microsoft.com/office/powerpoint/2010/main" val="300690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7C02BC4-73BA-4A42-B819-9142E7EDA8F1}" type="slidenum">
              <a:rPr lang="zh-TW" altLang="en-US" smtClean="0"/>
              <a:pPr/>
              <a:t>17</a:t>
            </a:fld>
            <a:endParaRPr lang="zh-TW" altLang="en-US"/>
          </a:p>
        </p:txBody>
      </p:sp>
    </p:spTree>
    <p:extLst>
      <p:ext uri="{BB962C8B-B14F-4D97-AF65-F5344CB8AC3E}">
        <p14:creationId xmlns:p14="http://schemas.microsoft.com/office/powerpoint/2010/main" val="2341820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48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fld id="{9C1F0FA1-ED2E-4350-84E2-EAE3DD255C2A}" type="slidenum">
              <a:rPr lang="zh-TW" altLang="en-US">
                <a:latin typeface="Calibri" pitchFamily="34" charset="0"/>
                <a:ea typeface="新細明體" pitchFamily="18" charset="-120"/>
              </a:rPr>
              <a:pPr/>
              <a:t>25</a:t>
            </a:fld>
            <a:endParaRPr lang="zh-TW" altLang="en-US">
              <a:latin typeface="Calibri" pitchFamily="34" charset="0"/>
              <a:ea typeface="新細明體" pitchFamily="18" charset="-120"/>
            </a:endParaRPr>
          </a:p>
        </p:txBody>
      </p:sp>
    </p:spTree>
    <p:extLst>
      <p:ext uri="{BB962C8B-B14F-4D97-AF65-F5344CB8AC3E}">
        <p14:creationId xmlns:p14="http://schemas.microsoft.com/office/powerpoint/2010/main" val="54476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Picture 25" descr="bg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7"/>
          <p:cNvSpPr>
            <a:spLocks noGrp="1" noChangeArrowheads="1"/>
          </p:cNvSpPr>
          <p:nvPr>
            <p:ph type="ctrTitle"/>
          </p:nvPr>
        </p:nvSpPr>
        <p:spPr>
          <a:xfrm>
            <a:off x="3267075" y="1989138"/>
            <a:ext cx="5408613" cy="1079500"/>
          </a:xfrm>
        </p:spPr>
        <p:txBody>
          <a:bodyPr/>
          <a:lstStyle>
            <a:lvl1pPr>
              <a:defRPr sz="3200" b="1" smtClean="0"/>
            </a:lvl1pPr>
          </a:lstStyle>
          <a:p>
            <a:r>
              <a:rPr lang="zh-TW" altLang="en-US" smtClean="0"/>
              <a:t>按一下以編輯母片標題樣式</a:t>
            </a:r>
            <a:endParaRPr lang="zh-CN" altLang="en-US" smtClean="0"/>
          </a:p>
        </p:txBody>
      </p:sp>
      <p:sp>
        <p:nvSpPr>
          <p:cNvPr id="26627" name="Rectangle 31"/>
          <p:cNvSpPr>
            <a:spLocks noGrp="1" noChangeArrowheads="1"/>
          </p:cNvSpPr>
          <p:nvPr>
            <p:ph type="subTitle" idx="1"/>
          </p:nvPr>
        </p:nvSpPr>
        <p:spPr>
          <a:xfrm>
            <a:off x="3275013" y="3068638"/>
            <a:ext cx="5400675" cy="600075"/>
          </a:xfrm>
        </p:spPr>
        <p:txBody>
          <a:bodyPr/>
          <a:lstStyle>
            <a:lvl1pPr marL="0" indent="0" algn="r">
              <a:buFont typeface="Wingdings" pitchFamily="2" charset="2"/>
              <a:buNone/>
              <a:defRPr sz="1800" b="1" smtClean="0"/>
            </a:lvl1pPr>
          </a:lstStyle>
          <a:p>
            <a:r>
              <a:rPr lang="zh-TW" altLang="en-US" smtClean="0"/>
              <a:t>按一下以編輯母片副標題樣式</a:t>
            </a:r>
            <a:endParaRPr lang="zh-CN" altLang="en-US" smtClean="0"/>
          </a:p>
        </p:txBody>
      </p:sp>
    </p:spTree>
    <p:extLst>
      <p:ext uri="{BB962C8B-B14F-4D97-AF65-F5344CB8AC3E}">
        <p14:creationId xmlns:p14="http://schemas.microsoft.com/office/powerpoint/2010/main" val="27543820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smtClean="0"/>
              <a:t>按一下以編輯母片標題樣式</a:t>
            </a:r>
            <a:endParaRPr lang="zh-CN" altLang="en-US"/>
          </a:p>
        </p:txBody>
      </p:sp>
      <p:sp>
        <p:nvSpPr>
          <p:cNvPr id="3" name="竖排文字占位符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Rectangle 10"/>
          <p:cNvSpPr>
            <a:spLocks noGrp="1" noChangeArrowheads="1"/>
          </p:cNvSpPr>
          <p:nvPr>
            <p:ph type="sldNum" sz="quarter" idx="10"/>
          </p:nvPr>
        </p:nvSpPr>
        <p:spPr>
          <a:ln/>
        </p:spPr>
        <p:txBody>
          <a:bodyPr/>
          <a:lstStyle>
            <a:lvl1pPr>
              <a:defRPr/>
            </a:lvl1pPr>
          </a:lstStyle>
          <a:p>
            <a:pPr>
              <a:defRPr/>
            </a:pPr>
            <a:fld id="{2DB7FF14-2241-4159-82D6-95D8DA51CFC9}" type="slidenum">
              <a:rPr lang="zh-TW" altLang="en-US"/>
              <a:pPr>
                <a:defRPr/>
              </a:pPr>
              <a:t>‹#›</a:t>
            </a:fld>
            <a:endParaRPr lang="zh-TW" altLang="en-US"/>
          </a:p>
        </p:txBody>
      </p:sp>
    </p:spTree>
    <p:extLst>
      <p:ext uri="{BB962C8B-B14F-4D97-AF65-F5344CB8AC3E}">
        <p14:creationId xmlns:p14="http://schemas.microsoft.com/office/powerpoint/2010/main" val="2460705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0513" y="260350"/>
            <a:ext cx="2057400" cy="5865813"/>
          </a:xfrm>
        </p:spPr>
        <p:txBody>
          <a:bodyPr vert="eaVert"/>
          <a:lstStyle/>
          <a:p>
            <a:r>
              <a:rPr lang="zh-TW" altLang="en-US" smtClean="0"/>
              <a:t>按一下以編輯母片標題樣式</a:t>
            </a:r>
            <a:endParaRPr lang="zh-CN" altLang="en-US"/>
          </a:p>
        </p:txBody>
      </p:sp>
      <p:sp>
        <p:nvSpPr>
          <p:cNvPr id="3" name="竖排文字占位符 2"/>
          <p:cNvSpPr>
            <a:spLocks noGrp="1"/>
          </p:cNvSpPr>
          <p:nvPr>
            <p:ph type="body" orient="vert" idx="1"/>
          </p:nvPr>
        </p:nvSpPr>
        <p:spPr>
          <a:xfrm>
            <a:off x="468313" y="260350"/>
            <a:ext cx="60198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Rectangle 10"/>
          <p:cNvSpPr>
            <a:spLocks noGrp="1" noChangeArrowheads="1"/>
          </p:cNvSpPr>
          <p:nvPr>
            <p:ph type="sldNum" sz="quarter" idx="10"/>
          </p:nvPr>
        </p:nvSpPr>
        <p:spPr>
          <a:ln/>
        </p:spPr>
        <p:txBody>
          <a:bodyPr/>
          <a:lstStyle>
            <a:lvl1pPr>
              <a:defRPr/>
            </a:lvl1pPr>
          </a:lstStyle>
          <a:p>
            <a:pPr>
              <a:defRPr/>
            </a:pPr>
            <a:fld id="{EA53A5B1-B760-4BEE-9D73-9F9059A78C65}" type="slidenum">
              <a:rPr lang="zh-TW" altLang="en-US"/>
              <a:pPr>
                <a:defRPr/>
              </a:pPr>
              <a:t>‹#›</a:t>
            </a:fld>
            <a:endParaRPr lang="zh-TW" altLang="en-US"/>
          </a:p>
        </p:txBody>
      </p:sp>
    </p:spTree>
    <p:extLst>
      <p:ext uri="{BB962C8B-B14F-4D97-AF65-F5344CB8AC3E}">
        <p14:creationId xmlns:p14="http://schemas.microsoft.com/office/powerpoint/2010/main" val="1120310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8282D1B2-F45B-4F75-AD56-2FC574145EE9}" type="datetime1">
              <a:rPr lang="zh-TW" altLang="en-US" smtClean="0">
                <a:solidFill>
                  <a:prstClr val="black">
                    <a:tint val="75000"/>
                  </a:prstClr>
                </a:solidFill>
              </a:rPr>
              <a:pPr/>
              <a:t>2017/12/27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532441" y="6381332"/>
            <a:ext cx="611560" cy="475673"/>
          </a:xfrm>
          <a:prstGeom prst="rect">
            <a:avLst/>
          </a:prstGeom>
        </p:spPr>
        <p:txBody>
          <a:bodyPr vert="horz" lIns="98459" tIns="49231" rIns="98459" bIns="49231" rtlCol="0" anchor="ctr"/>
          <a:lstStyle>
            <a:lvl1pPr algn="r">
              <a:defRPr sz="1700">
                <a:solidFill>
                  <a:srgbClr val="0070C0"/>
                </a:solidFill>
                <a:latin typeface="Times New Roman" panose="02020603050405020304" pitchFamily="18" charset="0"/>
                <a:ea typeface="標楷體" panose="03000509000000000000" pitchFamily="65" charset="-120"/>
                <a:cs typeface="Times New Roman" panose="02020603050405020304" pitchFamily="18" charset="0"/>
              </a:defRPr>
            </a:lvl1pPr>
          </a:lstStyle>
          <a:p>
            <a:fld id="{CB6F6873-1A8A-4083-8620-1605FCA3FED0}" type="slidenum">
              <a:rPr lang="zh-TW" altLang="en-US" smtClean="0"/>
              <a:pPr/>
              <a:t>‹#›</a:t>
            </a:fld>
            <a:endParaRPr lang="zh-TW" altLang="en-US" dirty="0"/>
          </a:p>
        </p:txBody>
      </p:sp>
    </p:spTree>
    <p:extLst>
      <p:ext uri="{BB962C8B-B14F-4D97-AF65-F5344CB8AC3E}">
        <p14:creationId xmlns:p14="http://schemas.microsoft.com/office/powerpoint/2010/main" val="296361622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382447F-0F62-46B0-8024-1D24F531A968}" type="slidenum">
              <a:rPr lang="en-US" altLang="zh-TW"/>
              <a:pPr>
                <a:defRPr/>
              </a:pPr>
              <a:t>‹#›</a:t>
            </a:fld>
            <a:endParaRPr lang="en-US" altLang="zh-TW"/>
          </a:p>
        </p:txBody>
      </p:sp>
    </p:spTree>
    <p:extLst>
      <p:ext uri="{BB962C8B-B14F-4D97-AF65-F5344CB8AC3E}">
        <p14:creationId xmlns:p14="http://schemas.microsoft.com/office/powerpoint/2010/main" val="2505352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normAutofit/>
          </a:bodyPr>
          <a:lstStyle>
            <a:lvl1pPr>
              <a:defRPr kumimoji="1" lang="zh-TW" altLang="en-US" sz="4800" b="1" kern="1200" dirty="0">
                <a:solidFill>
                  <a:srgbClr val="00339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anose="02020603050405020304" pitchFamily="18" charset="0"/>
                <a:ea typeface="標楷體" panose="03000509000000000000" pitchFamily="65" charset="-12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A3A8791-2617-4C47-9D8A-7CAC02A99B19}" type="slidenum">
              <a:rPr lang="zh-TW" altLang="en-US"/>
              <a:pPr>
                <a:defRPr/>
              </a:pPr>
              <a:t>‹#›</a:t>
            </a:fld>
            <a:endParaRPr lang="zh-TW" altLang="en-US"/>
          </a:p>
        </p:txBody>
      </p:sp>
    </p:spTree>
    <p:extLst>
      <p:ext uri="{BB962C8B-B14F-4D97-AF65-F5344CB8AC3E}">
        <p14:creationId xmlns:p14="http://schemas.microsoft.com/office/powerpoint/2010/main" val="11488189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lgn="ctr" defTabSz="914400" rtl="0" eaLnBrk="1" latinLnBrk="0" hangingPunct="1">
              <a:spcBef>
                <a:spcPct val="0"/>
              </a:spcBef>
              <a:buNone/>
              <a:defRPr kumimoji="1" lang="zh-TW" altLang="en-US" sz="4000" b="1" kern="1200" dirty="0">
                <a:solidFill>
                  <a:srgbClr val="00339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defRPr>
            </a:lvl1pPr>
          </a:lstStyle>
          <a:p>
            <a:r>
              <a:rPr lang="zh-TW" altLang="en-US" dirty="0" smtClean="0"/>
              <a:t>按一下以編輯母片標題樣式</a:t>
            </a:r>
            <a:endParaRPr lang="zh-TW" altLang="en-US" dirty="0"/>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2F1838FC-619D-46C7-93E2-3148988F106B}" type="slidenum">
              <a:rPr lang="zh-TW" altLang="en-US"/>
              <a:pPr>
                <a:defRPr/>
              </a:pPr>
              <a:t>‹#›</a:t>
            </a:fld>
            <a:endParaRPr lang="zh-TW" altLang="en-US"/>
          </a:p>
        </p:txBody>
      </p:sp>
    </p:spTree>
    <p:extLst>
      <p:ext uri="{BB962C8B-B14F-4D97-AF65-F5344CB8AC3E}">
        <p14:creationId xmlns:p14="http://schemas.microsoft.com/office/powerpoint/2010/main" val="9193143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E4518F06-4E61-4D94-B100-C1BA25F63F0B}" type="slidenum">
              <a:rPr lang="zh-TW" altLang="en-US"/>
              <a:pPr>
                <a:defRPr/>
              </a:pPr>
              <a:t>‹#›</a:t>
            </a:fld>
            <a:endParaRPr lang="zh-TW" altLang="en-US"/>
          </a:p>
        </p:txBody>
      </p:sp>
    </p:spTree>
    <p:extLst>
      <p:ext uri="{BB962C8B-B14F-4D97-AF65-F5344CB8AC3E}">
        <p14:creationId xmlns:p14="http://schemas.microsoft.com/office/powerpoint/2010/main" val="70470830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p:txBody>
          <a:bodyPr/>
          <a:lstStyle>
            <a:lvl1pPr>
              <a:defRPr smtClean="0"/>
            </a:lvl1pPr>
          </a:lstStyle>
          <a:p>
            <a:pPr>
              <a:defRPr/>
            </a:pPr>
            <a:fld id="{AFAFB60E-AC1E-4971-9542-7B26B52ACDE2}" type="slidenum">
              <a:rPr lang="en-US" altLang="zh-TW"/>
              <a:pPr>
                <a:defRPr/>
              </a:pPr>
              <a:t>‹#›</a:t>
            </a:fld>
            <a:endParaRPr lang="en-US" altLang="zh-TW"/>
          </a:p>
        </p:txBody>
      </p:sp>
    </p:spTree>
    <p:extLst>
      <p:ext uri="{BB962C8B-B14F-4D97-AF65-F5344CB8AC3E}">
        <p14:creationId xmlns:p14="http://schemas.microsoft.com/office/powerpoint/2010/main" val="57834161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rtlCol="0">
            <a:normAutofit/>
          </a:bodyPr>
          <a:lstStyle/>
          <a:p>
            <a:pPr lvl="0"/>
            <a:endParaRPr lang="zh-TW" altLang="en-US" noProof="0"/>
          </a:p>
        </p:txBody>
      </p:sp>
      <p:sp>
        <p:nvSpPr>
          <p:cNvPr id="4" name="日期版面配置區 3"/>
          <p:cNvSpPr>
            <a:spLocks noGrp="1"/>
          </p:cNvSpPr>
          <p:nvPr>
            <p:ph type="dt" sz="half" idx="10"/>
          </p:nvPr>
        </p:nvSpPr>
        <p:spPr>
          <a:xfrm>
            <a:off x="457200" y="6245225"/>
            <a:ext cx="2133600" cy="476250"/>
          </a:xfrm>
        </p:spPr>
        <p:txBody>
          <a:bodyPr/>
          <a:lstStyle>
            <a:lvl1pPr>
              <a:defRPr smtClean="0"/>
            </a:lvl1pPr>
          </a:lstStyle>
          <a:p>
            <a:pPr>
              <a:defRPr/>
            </a:pPr>
            <a:endParaRPr lang="en-US" altLang="zh-TW"/>
          </a:p>
        </p:txBody>
      </p:sp>
      <p:sp>
        <p:nvSpPr>
          <p:cNvPr id="5" name="頁尾版面配置區 4"/>
          <p:cNvSpPr>
            <a:spLocks noGrp="1"/>
          </p:cNvSpPr>
          <p:nvPr>
            <p:ph type="ftr" sz="quarter" idx="11"/>
          </p:nvPr>
        </p:nvSpPr>
        <p:spPr>
          <a:xfrm>
            <a:off x="3124200" y="6245225"/>
            <a:ext cx="2895600" cy="476250"/>
          </a:xfrm>
        </p:spPr>
        <p:txBody>
          <a:bodyPr/>
          <a:lstStyle>
            <a:lvl1pPr>
              <a:defRPr smtClean="0"/>
            </a:lvl1pPr>
          </a:lstStyle>
          <a:p>
            <a:pPr>
              <a:defRPr/>
            </a:pPr>
            <a:endParaRPr lang="en-US" altLang="zh-TW"/>
          </a:p>
        </p:txBody>
      </p:sp>
      <p:sp>
        <p:nvSpPr>
          <p:cNvPr id="6" name="投影片編號版面配置區 5"/>
          <p:cNvSpPr>
            <a:spLocks noGrp="1"/>
          </p:cNvSpPr>
          <p:nvPr>
            <p:ph type="sldNum" sz="quarter" idx="12"/>
          </p:nvPr>
        </p:nvSpPr>
        <p:spPr>
          <a:xfrm>
            <a:off x="6553200" y="6245225"/>
            <a:ext cx="2133600" cy="476250"/>
          </a:xfrm>
        </p:spPr>
        <p:txBody>
          <a:bodyPr/>
          <a:lstStyle>
            <a:lvl1pPr>
              <a:defRPr smtClean="0"/>
            </a:lvl1pPr>
          </a:lstStyle>
          <a:p>
            <a:pPr>
              <a:defRPr/>
            </a:pPr>
            <a:fld id="{C5B4E955-11AA-4693-A4BF-97A3FA55B075}" type="slidenum">
              <a:rPr lang="en-US" altLang="zh-TW"/>
              <a:pPr>
                <a:defRPr/>
              </a:pPr>
              <a:t>‹#›</a:t>
            </a:fld>
            <a:endParaRPr lang="en-US" altLang="zh-TW"/>
          </a:p>
        </p:txBody>
      </p:sp>
    </p:spTree>
    <p:extLst>
      <p:ext uri="{BB962C8B-B14F-4D97-AF65-F5344CB8AC3E}">
        <p14:creationId xmlns:p14="http://schemas.microsoft.com/office/powerpoint/2010/main" val="11884845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Rectangle 6"/>
          <p:cNvSpPr>
            <a:spLocks noGrp="1" noChangeArrowheads="1"/>
          </p:cNvSpPr>
          <p:nvPr>
            <p:ph type="sldNum" sz="quarter" idx="10"/>
          </p:nvPr>
        </p:nvSpPr>
        <p:spPr/>
        <p:txBody>
          <a:bodyPr/>
          <a:lstStyle>
            <a:lvl1pPr>
              <a:defRPr smtClean="0"/>
            </a:lvl1pPr>
          </a:lstStyle>
          <a:p>
            <a:pPr>
              <a:defRPr/>
            </a:pPr>
            <a:fld id="{85CDCD62-7C9B-4E17-8464-64E5B4B52E56}" type="slidenum">
              <a:rPr lang="en-US" altLang="zh-TW"/>
              <a:pPr>
                <a:defRPr/>
              </a:pPr>
              <a:t>‹#›</a:t>
            </a:fld>
            <a:endParaRPr lang="en-US" altLang="zh-TW"/>
          </a:p>
        </p:txBody>
      </p:sp>
    </p:spTree>
    <p:extLst>
      <p:ext uri="{BB962C8B-B14F-4D97-AF65-F5344CB8AC3E}">
        <p14:creationId xmlns:p14="http://schemas.microsoft.com/office/powerpoint/2010/main" val="19210722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67545" y="188640"/>
            <a:ext cx="8208144" cy="576064"/>
          </a:xfrm>
        </p:spPr>
        <p:txBody>
          <a:bodyPr/>
          <a:lstStyle>
            <a:lvl1pPr algn="ctr">
              <a:defRPr sz="3200" b="1">
                <a:latin typeface="微軟正黑體" panose="020B0604030504040204" pitchFamily="34" charset="-120"/>
                <a:ea typeface="微軟正黑體" panose="020B0604030504040204" pitchFamily="34" charset="-120"/>
                <a:cs typeface="Times New Roman" panose="02020603050405020304" pitchFamily="18" charset="0"/>
              </a:defRPr>
            </a:lvl1pPr>
          </a:lstStyle>
          <a:p>
            <a:r>
              <a:rPr lang="zh-TW" altLang="en-US" dirty="0" smtClean="0"/>
              <a:t>按一下以編輯母片標題樣式</a:t>
            </a:r>
            <a:endParaRPr lang="zh-CN" altLang="en-US" dirty="0"/>
          </a:p>
        </p:txBody>
      </p:sp>
      <p:sp>
        <p:nvSpPr>
          <p:cNvPr id="3" name="内容占位符 2"/>
          <p:cNvSpPr>
            <a:spLocks noGrp="1"/>
          </p:cNvSpPr>
          <p:nvPr>
            <p:ph idx="1"/>
          </p:nvPr>
        </p:nvSpPr>
        <p:spPr>
          <a:xfrm>
            <a:off x="468313" y="908720"/>
            <a:ext cx="8207375" cy="5217443"/>
          </a:xfrm>
        </p:spPr>
        <p:txBody>
          <a:bodyPr/>
          <a:lstStyle>
            <a:lvl1pPr>
              <a:lnSpc>
                <a:spcPct val="130000"/>
              </a:lnSpc>
              <a:spcBef>
                <a:spcPts val="0"/>
              </a:spcBef>
              <a:defRPr sz="2600">
                <a:latin typeface="Times New Roman" panose="02020603050405020304" pitchFamily="18" charset="0"/>
                <a:ea typeface="標楷體" panose="03000509000000000000" pitchFamily="65" charset="-120"/>
                <a:cs typeface="Times New Roman" panose="02020603050405020304" pitchFamily="18" charset="0"/>
              </a:defRPr>
            </a:lvl1pPr>
            <a:lvl2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2pPr>
            <a:lvl3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3pPr>
            <a:lvl4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4pPr>
            <a:lvl5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CN" altLang="en-US" dirty="0"/>
          </a:p>
        </p:txBody>
      </p:sp>
      <p:sp>
        <p:nvSpPr>
          <p:cNvPr id="4" name="Rectangle 10"/>
          <p:cNvSpPr>
            <a:spLocks noGrp="1" noChangeArrowheads="1"/>
          </p:cNvSpPr>
          <p:nvPr>
            <p:ph type="sldNum" sz="quarter" idx="10"/>
          </p:nvPr>
        </p:nvSpPr>
        <p:spPr>
          <a:ln/>
        </p:spPr>
        <p:txBody>
          <a:bodyPr/>
          <a:lstStyle>
            <a:lvl1pPr>
              <a:defRPr/>
            </a:lvl1pPr>
          </a:lstStyle>
          <a:p>
            <a:pPr>
              <a:defRPr/>
            </a:pPr>
            <a:fld id="{F84B27A3-3389-4843-A96C-30E08DE57911}" type="slidenum">
              <a:rPr lang="zh-TW" altLang="en-US"/>
              <a:pPr>
                <a:defRPr/>
              </a:pPr>
              <a:t>‹#›</a:t>
            </a:fld>
            <a:endParaRPr lang="zh-TW" altLang="en-US"/>
          </a:p>
        </p:txBody>
      </p:sp>
    </p:spTree>
    <p:extLst>
      <p:ext uri="{BB962C8B-B14F-4D97-AF65-F5344CB8AC3E}">
        <p14:creationId xmlns:p14="http://schemas.microsoft.com/office/powerpoint/2010/main" val="193355881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27088" y="1844675"/>
            <a:ext cx="3810000"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789488" y="1844675"/>
            <a:ext cx="3810000"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6"/>
          <p:cNvSpPr>
            <a:spLocks noGrp="1" noChangeArrowheads="1"/>
          </p:cNvSpPr>
          <p:nvPr>
            <p:ph type="sldNum" sz="quarter" idx="10"/>
          </p:nvPr>
        </p:nvSpPr>
        <p:spPr/>
        <p:txBody>
          <a:bodyPr/>
          <a:lstStyle>
            <a:lvl1pPr>
              <a:defRPr smtClean="0"/>
            </a:lvl1pPr>
          </a:lstStyle>
          <a:p>
            <a:pPr>
              <a:defRPr/>
            </a:pPr>
            <a:fld id="{AC74D3E7-EAD8-483B-A166-505F5D0FA8F8}" type="slidenum">
              <a:rPr lang="en-US" altLang="zh-TW"/>
              <a:pPr>
                <a:defRPr/>
              </a:pPr>
              <a:t>‹#›</a:t>
            </a:fld>
            <a:endParaRPr lang="en-US" altLang="zh-TW"/>
          </a:p>
        </p:txBody>
      </p:sp>
    </p:spTree>
    <p:extLst>
      <p:ext uri="{BB962C8B-B14F-4D97-AF65-F5344CB8AC3E}">
        <p14:creationId xmlns:p14="http://schemas.microsoft.com/office/powerpoint/2010/main" val="12002723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179512" y="188640"/>
            <a:ext cx="4320480" cy="64807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6"/>
          <p:cNvSpPr>
            <a:spLocks noGrp="1" noChangeArrowheads="1"/>
          </p:cNvSpPr>
          <p:nvPr>
            <p:ph type="sldNum" sz="quarter" idx="10"/>
          </p:nvPr>
        </p:nvSpPr>
        <p:spPr>
          <a:xfrm>
            <a:off x="8676456" y="6453336"/>
            <a:ext cx="467544" cy="403077"/>
          </a:xfrm>
        </p:spPr>
        <p:txBody>
          <a:bodyPr/>
          <a:lstStyle>
            <a:lvl1pPr>
              <a:defRPr sz="1200" smtClean="0"/>
            </a:lvl1pPr>
          </a:lstStyle>
          <a:p>
            <a:pPr>
              <a:defRPr/>
            </a:pPr>
            <a:fld id="{AC74D3E7-EAD8-483B-A166-505F5D0FA8F8}" type="slidenum">
              <a:rPr lang="en-US" altLang="zh-TW"/>
              <a:pPr>
                <a:defRPr/>
              </a:pPr>
              <a:t>‹#›</a:t>
            </a:fld>
            <a:endParaRPr lang="en-US" altLang="zh-TW" dirty="0"/>
          </a:p>
        </p:txBody>
      </p:sp>
      <p:sp>
        <p:nvSpPr>
          <p:cNvPr id="7" name="內容版面配置區 2"/>
          <p:cNvSpPr>
            <a:spLocks noGrp="1"/>
          </p:cNvSpPr>
          <p:nvPr>
            <p:ph sz="half" idx="11"/>
          </p:nvPr>
        </p:nvSpPr>
        <p:spPr>
          <a:xfrm>
            <a:off x="4572000" y="188640"/>
            <a:ext cx="4320480" cy="64807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0694107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5" name="Rectangle 6"/>
          <p:cNvSpPr>
            <a:spLocks noGrp="1" noChangeArrowheads="1"/>
          </p:cNvSpPr>
          <p:nvPr>
            <p:ph type="sldNum" sz="quarter" idx="10"/>
          </p:nvPr>
        </p:nvSpPr>
        <p:spPr/>
        <p:txBody>
          <a:bodyPr/>
          <a:lstStyle>
            <a:lvl1pPr>
              <a:defRPr smtClean="0"/>
            </a:lvl1pPr>
          </a:lstStyle>
          <a:p>
            <a:pPr>
              <a:defRPr/>
            </a:pPr>
            <a:fld id="{97C5BFA2-3AD9-436A-9BC8-583879F40C8B}" type="slidenum">
              <a:rPr lang="en-US" altLang="zh-TW"/>
              <a:pPr>
                <a:defRPr/>
              </a:pPr>
              <a:t>‹#›</a:t>
            </a:fld>
            <a:endParaRPr lang="en-US" altLang="zh-TW"/>
          </a:p>
        </p:txBody>
      </p:sp>
    </p:spTree>
    <p:extLst>
      <p:ext uri="{BB962C8B-B14F-4D97-AF65-F5344CB8AC3E}">
        <p14:creationId xmlns:p14="http://schemas.microsoft.com/office/powerpoint/2010/main" val="116208955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3ABD55-3A22-4A24-8CC9-DA83BA80CA57}"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a:xfrm>
            <a:off x="6553200" y="6356350"/>
            <a:ext cx="21336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1C73D1-3135-470D-9CCB-E7F35D30F899}"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462597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116632"/>
            <a:ext cx="8229600" cy="1080120"/>
          </a:xfrm>
        </p:spPr>
        <p:txBody>
          <a:bodyPr>
            <a:normAutofit/>
          </a:bodyPr>
          <a:lstStyle>
            <a:lvl1pPr>
              <a:defRPr sz="3600">
                <a:latin typeface="Times New Roman" panose="02020603050405020304" pitchFamily="18" charset="0"/>
                <a:ea typeface="標楷體" panose="03000509000000000000" pitchFamily="65" charset="-120"/>
                <a:cs typeface="Times New Roman" panose="02020603050405020304" pitchFamily="18" charset="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0" y="1556792"/>
            <a:ext cx="8229600" cy="4608512"/>
          </a:xfrm>
        </p:spPr>
        <p:txBody>
          <a:bodyPr/>
          <a:lstStyle>
            <a:lvl1pPr>
              <a:defRPr>
                <a:latin typeface="Times New Roman" panose="02020603050405020304" pitchFamily="18" charset="0"/>
                <a:ea typeface="標楷體" panose="03000509000000000000" pitchFamily="65" charset="-120"/>
                <a:cs typeface="Times New Roman" panose="02020603050405020304" pitchFamily="18" charset="0"/>
              </a:defRPr>
            </a:lvl1pPr>
            <a:lvl2pPr>
              <a:defRPr>
                <a:latin typeface="Times New Roman" panose="02020603050405020304" pitchFamily="18" charset="0"/>
                <a:ea typeface="標楷體" panose="03000509000000000000" pitchFamily="65" charset="-120"/>
                <a:cs typeface="Times New Roman" panose="02020603050405020304" pitchFamily="18" charset="0"/>
              </a:defRPr>
            </a:lvl2pPr>
            <a:lvl3pPr>
              <a:defRPr>
                <a:latin typeface="Times New Roman" panose="02020603050405020304" pitchFamily="18" charset="0"/>
                <a:ea typeface="標楷體" panose="03000509000000000000" pitchFamily="65" charset="-120"/>
                <a:cs typeface="Times New Roman" panose="02020603050405020304" pitchFamily="18" charset="0"/>
              </a:defRPr>
            </a:lvl3pPr>
            <a:lvl4pPr>
              <a:defRPr>
                <a:latin typeface="Times New Roman" panose="02020603050405020304" pitchFamily="18" charset="0"/>
                <a:ea typeface="標楷體" panose="03000509000000000000" pitchFamily="65" charset="-120"/>
                <a:cs typeface="Times New Roman" panose="02020603050405020304" pitchFamily="18" charset="0"/>
              </a:defRPr>
            </a:lvl4pPr>
            <a:lvl5pPr>
              <a:defRPr>
                <a:latin typeface="Times New Roman" panose="02020603050405020304" pitchFamily="18" charset="0"/>
                <a:ea typeface="標楷體" panose="03000509000000000000" pitchFamily="65" charset="-120"/>
                <a:cs typeface="Times New Roman" panose="02020603050405020304" pitchFamily="18"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5447E4A-A00E-43EF-8AC3-4AED15662CAC}"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4022439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95BF20-CEBC-47C5-B55F-D3F78158F589}"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a:xfrm>
            <a:off x="6553200" y="6356350"/>
            <a:ext cx="21336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C01F795-8F84-4826-8350-352FABF42BF3}"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4100529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19776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360CD7-A153-4916-936E-9DEE674E20A0}"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08D2CD-F066-4778-80C7-3CC4BF47F31E}"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485554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45355C-D322-4163-97E0-8CB99A2AF082}"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投影片編號版面配置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92EE44-7BDA-4E62-8134-C31276F58DC7}"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680402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05BD48B-E077-4789-BAC6-E8B69A8B9FD3}"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投影片編號版面配置區 4"/>
          <p:cNvSpPr>
            <a:spLocks noGrp="1"/>
          </p:cNvSpPr>
          <p:nvPr>
            <p:ph type="sldNum" sz="quarter" idx="12"/>
          </p:nvPr>
        </p:nvSpPr>
        <p:spPr>
          <a:xfrm>
            <a:off x="6553200" y="6356350"/>
            <a:ext cx="21336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D1B5C1-1385-4E60-9A1B-CDA08D975E4C}"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535757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5C57ED-4CE0-473C-A07F-F7912851002C}"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頁尾版面配置區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投影片編號版面配置區 3"/>
          <p:cNvSpPr>
            <a:spLocks noGrp="1"/>
          </p:cNvSpPr>
          <p:nvPr>
            <p:ph type="sldNum" sz="quarter" idx="12"/>
          </p:nvPr>
        </p:nvSpPr>
        <p:spPr>
          <a:xfrm>
            <a:off x="6553200" y="6356350"/>
            <a:ext cx="21336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4F3B35-4752-4D42-A363-DC9F5E4A0720}"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33154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
          <p:cNvSpPr>
            <a:spLocks noGrp="1" noChangeArrowheads="1"/>
          </p:cNvSpPr>
          <p:nvPr>
            <p:ph type="sldNum" sz="quarter" idx="10"/>
          </p:nvPr>
        </p:nvSpPr>
        <p:spPr>
          <a:ln/>
        </p:spPr>
        <p:txBody>
          <a:bodyPr/>
          <a:lstStyle>
            <a:lvl1pPr>
              <a:defRPr/>
            </a:lvl1pPr>
          </a:lstStyle>
          <a:p>
            <a:pPr>
              <a:defRPr/>
            </a:pPr>
            <a:fld id="{80B7C038-C690-446D-8F70-C15071D5E341}" type="slidenum">
              <a:rPr lang="zh-TW" altLang="en-US"/>
              <a:pPr>
                <a:defRPr/>
              </a:pPr>
              <a:t>‹#›</a:t>
            </a:fld>
            <a:endParaRPr lang="zh-TW" altLang="en-US"/>
          </a:p>
        </p:txBody>
      </p:sp>
    </p:spTree>
    <p:extLst>
      <p:ext uri="{BB962C8B-B14F-4D97-AF65-F5344CB8AC3E}">
        <p14:creationId xmlns:p14="http://schemas.microsoft.com/office/powerpoint/2010/main" val="1474960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F98-9790-4853-9F5B-D6B7CD172D3B}"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a:xfrm>
            <a:off x="6553200" y="6356350"/>
            <a:ext cx="21336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37DD95-5E79-400E-A181-92567FF0125B}"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662940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9170A4-5204-40AD-8BA7-BBDC7FE63018}"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a:xfrm>
            <a:off x="6553200" y="6356350"/>
            <a:ext cx="21336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1ED27F-C3BB-4A27-9991-C7123DC55A39}"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72713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A4CB54F-B930-4639-A5A1-79E91409D8C2}"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a:xfrm>
            <a:off x="6553200" y="6356350"/>
            <a:ext cx="21336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C7C056-5DAC-4440-A6EC-E69A1FC2A5FA}"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190284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C46A9A-E0BD-4AA3-A5DE-FA12E8630FAB}"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a:xfrm>
            <a:off x="6553200" y="6356350"/>
            <a:ext cx="21336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BF5597-7B4D-4006-93AC-E5C71E495096}"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96530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smtClean="0"/>
              <a:t>按一下以編輯母片標題樣式</a:t>
            </a:r>
            <a:endParaRPr lang="zh-CN" altLang="en-US"/>
          </a:p>
        </p:txBody>
      </p:sp>
      <p:sp>
        <p:nvSpPr>
          <p:cNvPr id="3" name="内容占位符 2"/>
          <p:cNvSpPr>
            <a:spLocks noGrp="1"/>
          </p:cNvSpPr>
          <p:nvPr>
            <p:ph sz="half" idx="1"/>
          </p:nvPr>
        </p:nvSpPr>
        <p:spPr>
          <a:xfrm>
            <a:off x="539750" y="1341438"/>
            <a:ext cx="395605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内容占位符 3"/>
          <p:cNvSpPr>
            <a:spLocks noGrp="1"/>
          </p:cNvSpPr>
          <p:nvPr>
            <p:ph sz="half" idx="2"/>
          </p:nvPr>
        </p:nvSpPr>
        <p:spPr>
          <a:xfrm>
            <a:off x="4648200" y="1341438"/>
            <a:ext cx="395605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5" name="Rectangle 10"/>
          <p:cNvSpPr>
            <a:spLocks noGrp="1" noChangeArrowheads="1"/>
          </p:cNvSpPr>
          <p:nvPr>
            <p:ph type="sldNum" sz="quarter" idx="10"/>
          </p:nvPr>
        </p:nvSpPr>
        <p:spPr>
          <a:ln/>
        </p:spPr>
        <p:txBody>
          <a:bodyPr/>
          <a:lstStyle>
            <a:lvl1pPr>
              <a:defRPr/>
            </a:lvl1pPr>
          </a:lstStyle>
          <a:p>
            <a:pPr>
              <a:defRPr/>
            </a:pPr>
            <a:fld id="{0E32343E-6925-41B0-9078-6AC49F821BE1}" type="slidenum">
              <a:rPr lang="zh-TW" altLang="en-US"/>
              <a:pPr>
                <a:defRPr/>
              </a:pPr>
              <a:t>‹#›</a:t>
            </a:fld>
            <a:endParaRPr lang="zh-TW" altLang="en-US"/>
          </a:p>
        </p:txBody>
      </p:sp>
    </p:spTree>
    <p:extLst>
      <p:ext uri="{BB962C8B-B14F-4D97-AF65-F5344CB8AC3E}">
        <p14:creationId xmlns:p14="http://schemas.microsoft.com/office/powerpoint/2010/main" val="318858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7" name="Rectangle 10"/>
          <p:cNvSpPr>
            <a:spLocks noGrp="1" noChangeArrowheads="1"/>
          </p:cNvSpPr>
          <p:nvPr>
            <p:ph type="sldNum" sz="quarter" idx="10"/>
          </p:nvPr>
        </p:nvSpPr>
        <p:spPr>
          <a:ln/>
        </p:spPr>
        <p:txBody>
          <a:bodyPr/>
          <a:lstStyle>
            <a:lvl1pPr>
              <a:defRPr/>
            </a:lvl1pPr>
          </a:lstStyle>
          <a:p>
            <a:pPr>
              <a:defRPr/>
            </a:pPr>
            <a:fld id="{09DE492E-3399-4CE7-98F0-6B67367EA0FB}" type="slidenum">
              <a:rPr lang="zh-TW" altLang="en-US"/>
              <a:pPr>
                <a:defRPr/>
              </a:pPr>
              <a:t>‹#›</a:t>
            </a:fld>
            <a:endParaRPr lang="zh-TW" altLang="en-US"/>
          </a:p>
        </p:txBody>
      </p:sp>
    </p:spTree>
    <p:extLst>
      <p:ext uri="{BB962C8B-B14F-4D97-AF65-F5344CB8AC3E}">
        <p14:creationId xmlns:p14="http://schemas.microsoft.com/office/powerpoint/2010/main" val="2274231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smtClean="0"/>
              <a:t>按一下以編輯母片標題樣式</a:t>
            </a:r>
            <a:endParaRPr lang="zh-CN" altLang="en-US"/>
          </a:p>
        </p:txBody>
      </p:sp>
      <p:sp>
        <p:nvSpPr>
          <p:cNvPr id="3" name="Rectangle 10"/>
          <p:cNvSpPr>
            <a:spLocks noGrp="1" noChangeArrowheads="1"/>
          </p:cNvSpPr>
          <p:nvPr>
            <p:ph type="sldNum" sz="quarter" idx="10"/>
          </p:nvPr>
        </p:nvSpPr>
        <p:spPr>
          <a:ln/>
        </p:spPr>
        <p:txBody>
          <a:bodyPr/>
          <a:lstStyle>
            <a:lvl1pPr>
              <a:defRPr/>
            </a:lvl1pPr>
          </a:lstStyle>
          <a:p>
            <a:pPr>
              <a:defRPr/>
            </a:pPr>
            <a:fld id="{06B0732E-0632-4EBB-98AD-580F669E46EF}" type="slidenum">
              <a:rPr lang="zh-TW" altLang="en-US"/>
              <a:pPr>
                <a:defRPr/>
              </a:pPr>
              <a:t>‹#›</a:t>
            </a:fld>
            <a:endParaRPr lang="zh-TW" altLang="en-US"/>
          </a:p>
        </p:txBody>
      </p:sp>
    </p:spTree>
    <p:extLst>
      <p:ext uri="{BB962C8B-B14F-4D97-AF65-F5344CB8AC3E}">
        <p14:creationId xmlns:p14="http://schemas.microsoft.com/office/powerpoint/2010/main" val="102333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7293B76C-66AA-41B3-B70A-07F2616B503F}" type="slidenum">
              <a:rPr lang="zh-TW" altLang="en-US"/>
              <a:pPr>
                <a:defRPr/>
              </a:pPr>
              <a:t>‹#›</a:t>
            </a:fld>
            <a:endParaRPr lang="zh-TW" altLang="en-US"/>
          </a:p>
        </p:txBody>
      </p:sp>
    </p:spTree>
    <p:extLst>
      <p:ext uri="{BB962C8B-B14F-4D97-AF65-F5344CB8AC3E}">
        <p14:creationId xmlns:p14="http://schemas.microsoft.com/office/powerpoint/2010/main" val="4055647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ln/>
        </p:spPr>
        <p:txBody>
          <a:bodyPr/>
          <a:lstStyle>
            <a:lvl1pPr>
              <a:defRPr/>
            </a:lvl1pPr>
          </a:lstStyle>
          <a:p>
            <a:pPr>
              <a:defRPr/>
            </a:pPr>
            <a:fld id="{06EF5C2E-E1A0-4530-80F9-7C5786399BCD}" type="slidenum">
              <a:rPr lang="zh-TW" altLang="en-US"/>
              <a:pPr>
                <a:defRPr/>
              </a:pPr>
              <a:t>‹#›</a:t>
            </a:fld>
            <a:endParaRPr lang="zh-TW" altLang="en-US"/>
          </a:p>
        </p:txBody>
      </p:sp>
    </p:spTree>
    <p:extLst>
      <p:ext uri="{BB962C8B-B14F-4D97-AF65-F5344CB8AC3E}">
        <p14:creationId xmlns:p14="http://schemas.microsoft.com/office/powerpoint/2010/main" val="252107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ln/>
        </p:spPr>
        <p:txBody>
          <a:bodyPr/>
          <a:lstStyle>
            <a:lvl1pPr>
              <a:defRPr/>
            </a:lvl1pPr>
          </a:lstStyle>
          <a:p>
            <a:pPr>
              <a:defRPr/>
            </a:pPr>
            <a:fld id="{9F8A0867-4DF3-4A02-A7B5-50C7608DA895}" type="slidenum">
              <a:rPr lang="zh-TW" altLang="en-US"/>
              <a:pPr>
                <a:defRPr/>
              </a:pPr>
              <a:t>‹#›</a:t>
            </a:fld>
            <a:endParaRPr lang="zh-TW" altLang="en-US"/>
          </a:p>
        </p:txBody>
      </p:sp>
    </p:spTree>
    <p:extLst>
      <p:ext uri="{BB962C8B-B14F-4D97-AF65-F5344CB8AC3E}">
        <p14:creationId xmlns:p14="http://schemas.microsoft.com/office/powerpoint/2010/main" val="3395594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1"/>
          <p:cNvSpPr>
            <a:spLocks noGrp="1" noChangeArrowheads="1"/>
          </p:cNvSpPr>
          <p:nvPr>
            <p:ph type="body" idx="1"/>
          </p:nvPr>
        </p:nvSpPr>
        <p:spPr bwMode="auto">
          <a:xfrm>
            <a:off x="468313" y="1298575"/>
            <a:ext cx="820737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2058" name="Rectangle 10"/>
          <p:cNvSpPr>
            <a:spLocks noGrp="1" noChangeArrowheads="1"/>
          </p:cNvSpPr>
          <p:nvPr>
            <p:ph type="sldNum" sz="quarter" idx="4"/>
          </p:nvPr>
        </p:nvSpPr>
        <p:spPr bwMode="auto">
          <a:xfrm>
            <a:off x="7235825" y="6402388"/>
            <a:ext cx="14398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0" sz="1000" b="1">
                <a:latin typeface="Times New Roman" panose="02020603050405020304" pitchFamily="18" charset="0"/>
                <a:ea typeface="標楷體" panose="03000509000000000000" pitchFamily="65" charset="-120"/>
                <a:cs typeface="Times New Roman" panose="02020603050405020304" pitchFamily="18" charset="0"/>
              </a:defRPr>
            </a:lvl1pPr>
          </a:lstStyle>
          <a:p>
            <a:pPr>
              <a:defRPr/>
            </a:pPr>
            <a:fld id="{3FC331D0-2C2F-4BE7-A9E4-9C5A7C95F3BD}" type="slidenum">
              <a:rPr lang="zh-TW" altLang="en-US" smtClean="0"/>
              <a:pPr>
                <a:defRPr/>
              </a:pPr>
              <a:t>‹#›</a:t>
            </a:fld>
            <a:endParaRPr lang="zh-TW" altLang="en-US"/>
          </a:p>
        </p:txBody>
      </p:sp>
      <p:sp>
        <p:nvSpPr>
          <p:cNvPr id="1029" name="Rectangle 27"/>
          <p:cNvSpPr>
            <a:spLocks noGrp="1" noChangeArrowheads="1"/>
          </p:cNvSpPr>
          <p:nvPr>
            <p:ph type="title"/>
          </p:nvPr>
        </p:nvSpPr>
        <p:spPr bwMode="auto">
          <a:xfrm>
            <a:off x="2843213" y="404813"/>
            <a:ext cx="58324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Tree>
  </p:cSld>
  <p:clrMap bg1="lt1" tx1="dk1" bg2="lt2" tx2="dk2" accent1="accent1" accent2="accent2" accent3="accent3" accent4="accent4" accent5="accent5" accent6="accent6" hlink="hlink" folHlink="folHlink"/>
  <p:sldLayoutIdLst>
    <p:sldLayoutId id="2147484187"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228" r:id="rId12"/>
    <p:sldLayoutId id="2147484229" r:id="rId13"/>
  </p:sldLayoutIdLst>
  <p:timing>
    <p:tnLst>
      <p:par>
        <p:cTn id="1" dur="indefinite" restart="never" nodeType="tmRoot"/>
      </p:par>
    </p:tnLst>
  </p:timing>
  <p:hf hdr="0" ftr="0" dt="0"/>
  <p:txStyles>
    <p:titleStyle>
      <a:lvl1pPr algn="r" rtl="0" eaLnBrk="0" fontAlgn="base" hangingPunct="0">
        <a:spcBef>
          <a:spcPct val="0"/>
        </a:spcBef>
        <a:spcAft>
          <a:spcPct val="0"/>
        </a:spcAft>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algn="r" rtl="0" eaLnBrk="0" fontAlgn="base" hangingPunct="0">
        <a:spcBef>
          <a:spcPct val="0"/>
        </a:spcBef>
        <a:spcAft>
          <a:spcPct val="0"/>
        </a:spcAft>
        <a:defRPr sz="2400">
          <a:solidFill>
            <a:schemeClr val="tx1"/>
          </a:solidFill>
          <a:latin typeface="Arial" charset="0"/>
          <a:ea typeface="华文细黑" pitchFamily="2" charset="-122"/>
          <a:cs typeface="华文细黑"/>
        </a:defRPr>
      </a:lvl2pPr>
      <a:lvl3pPr algn="r" rtl="0" eaLnBrk="0" fontAlgn="base" hangingPunct="0">
        <a:spcBef>
          <a:spcPct val="0"/>
        </a:spcBef>
        <a:spcAft>
          <a:spcPct val="0"/>
        </a:spcAft>
        <a:defRPr sz="2400">
          <a:solidFill>
            <a:schemeClr val="tx1"/>
          </a:solidFill>
          <a:latin typeface="Arial" charset="0"/>
          <a:ea typeface="华文细黑" pitchFamily="2" charset="-122"/>
          <a:cs typeface="华文细黑"/>
        </a:defRPr>
      </a:lvl3pPr>
      <a:lvl4pPr algn="r" rtl="0" eaLnBrk="0" fontAlgn="base" hangingPunct="0">
        <a:spcBef>
          <a:spcPct val="0"/>
        </a:spcBef>
        <a:spcAft>
          <a:spcPct val="0"/>
        </a:spcAft>
        <a:defRPr sz="2400">
          <a:solidFill>
            <a:schemeClr val="tx1"/>
          </a:solidFill>
          <a:latin typeface="Arial" charset="0"/>
          <a:ea typeface="华文细黑" pitchFamily="2" charset="-122"/>
          <a:cs typeface="华文细黑"/>
        </a:defRPr>
      </a:lvl4pPr>
      <a:lvl5pPr algn="r" rtl="0" eaLnBrk="0" fontAlgn="base" hangingPunct="0">
        <a:spcBef>
          <a:spcPct val="0"/>
        </a:spcBef>
        <a:spcAft>
          <a:spcPct val="0"/>
        </a:spcAft>
        <a:defRPr sz="2400">
          <a:solidFill>
            <a:schemeClr val="tx1"/>
          </a:solidFill>
          <a:latin typeface="Arial" charset="0"/>
          <a:ea typeface="华文细黑" pitchFamily="2" charset="-122"/>
          <a:cs typeface="华文细黑"/>
        </a:defRPr>
      </a:lvl5pPr>
      <a:lvl6pPr marL="457200" algn="l" rtl="0" eaLnBrk="1" fontAlgn="base" hangingPunct="1">
        <a:spcBef>
          <a:spcPct val="0"/>
        </a:spcBef>
        <a:spcAft>
          <a:spcPct val="0"/>
        </a:spcAft>
        <a:defRPr sz="2800">
          <a:solidFill>
            <a:schemeClr val="bg1"/>
          </a:solidFill>
          <a:latin typeface="Arial" charset="0"/>
          <a:ea typeface="黑体" pitchFamily="2" charset="-122"/>
        </a:defRPr>
      </a:lvl6pPr>
      <a:lvl7pPr marL="914400" algn="l" rtl="0" eaLnBrk="1" fontAlgn="base" hangingPunct="1">
        <a:spcBef>
          <a:spcPct val="0"/>
        </a:spcBef>
        <a:spcAft>
          <a:spcPct val="0"/>
        </a:spcAft>
        <a:defRPr sz="2800">
          <a:solidFill>
            <a:schemeClr val="bg1"/>
          </a:solidFill>
          <a:latin typeface="Arial" charset="0"/>
          <a:ea typeface="黑体" pitchFamily="2" charset="-122"/>
        </a:defRPr>
      </a:lvl7pPr>
      <a:lvl8pPr marL="1371600" algn="l" rtl="0" eaLnBrk="1" fontAlgn="base" hangingPunct="1">
        <a:spcBef>
          <a:spcPct val="0"/>
        </a:spcBef>
        <a:spcAft>
          <a:spcPct val="0"/>
        </a:spcAft>
        <a:defRPr sz="2800">
          <a:solidFill>
            <a:schemeClr val="bg1"/>
          </a:solidFill>
          <a:latin typeface="Arial" charset="0"/>
          <a:ea typeface="黑体" pitchFamily="2" charset="-122"/>
        </a:defRPr>
      </a:lvl8pPr>
      <a:lvl9pPr marL="1828800" algn="l" rtl="0" eaLnBrk="1" fontAlgn="base" hangingPunct="1">
        <a:spcBef>
          <a:spcPct val="0"/>
        </a:spcBef>
        <a:spcAft>
          <a:spcPct val="0"/>
        </a:spcAft>
        <a:defRPr sz="2800">
          <a:solidFill>
            <a:schemeClr val="bg1"/>
          </a:solidFill>
          <a:latin typeface="Arial" charset="0"/>
          <a:ea typeface="黑体" pitchFamily="2" charset="-122"/>
        </a:defRPr>
      </a:lvl9pPr>
    </p:titleStyle>
    <p:bodyStyle>
      <a:lvl1pPr marL="342900" indent="-342900" algn="l" rtl="0" eaLnBrk="0" fontAlgn="base" hangingPunct="0">
        <a:spcBef>
          <a:spcPct val="20000"/>
        </a:spcBef>
        <a:spcAft>
          <a:spcPct val="0"/>
        </a:spcAft>
        <a:buClr>
          <a:schemeClr val="accent1"/>
        </a:buClr>
        <a:buFont typeface="Wingdings" pitchFamily="2" charset="2"/>
        <a:buChar char="n"/>
        <a:defRPr sz="2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rtl="0" eaLnBrk="0" fontAlgn="base" hangingPunct="0">
        <a:spcBef>
          <a:spcPct val="20000"/>
        </a:spcBef>
        <a:spcAft>
          <a:spcPct val="0"/>
        </a:spcAft>
        <a:buClr>
          <a:schemeClr val="accent1"/>
        </a:buClr>
        <a:buFont typeface="Wingdings" pitchFamily="2" charset="2"/>
        <a:buChar char="n"/>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rtl="0" eaLnBrk="0" fontAlgn="base" hangingPunct="0">
        <a:spcBef>
          <a:spcPct val="20000"/>
        </a:spcBef>
        <a:spcAft>
          <a:spcPct val="0"/>
        </a:spcAft>
        <a:buClr>
          <a:schemeClr val="accent2"/>
        </a:buClr>
        <a:buFont typeface="Wingdings" pitchFamily="2" charset="2"/>
        <a:buChar char="n"/>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rtl="0" eaLnBrk="0" fontAlgn="base" hangingPunct="0">
        <a:spcBef>
          <a:spcPct val="20000"/>
        </a:spcBef>
        <a:spcAft>
          <a:spcPct val="0"/>
        </a:spcAft>
        <a:buClr>
          <a:schemeClr val="hlink"/>
        </a:buClr>
        <a:buFont typeface="Wingdings" pitchFamily="2" charset="2"/>
        <a:buChar char="n"/>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mn-lt"/>
          <a:ea typeface="华文细黑" pitchFamily="2" charset="-122"/>
          <a:cs typeface="华文细黑"/>
        </a:defRPr>
      </a:lvl5pPr>
      <a:lvl6pPr marL="2514600" indent="-228600" algn="l" rtl="0" eaLnBrk="1" fontAlgn="base" hangingPunct="1">
        <a:spcBef>
          <a:spcPct val="20000"/>
        </a:spcBef>
        <a:spcAft>
          <a:spcPct val="0"/>
        </a:spcAft>
        <a:defRPr sz="2000">
          <a:solidFill>
            <a:schemeClr val="bg1"/>
          </a:solidFill>
          <a:latin typeface="+mn-lt"/>
          <a:ea typeface="+mn-ea"/>
        </a:defRPr>
      </a:lvl6pPr>
      <a:lvl7pPr marL="2971800" indent="-228600" algn="l" rtl="0" eaLnBrk="1" fontAlgn="base" hangingPunct="1">
        <a:spcBef>
          <a:spcPct val="20000"/>
        </a:spcBef>
        <a:spcAft>
          <a:spcPct val="0"/>
        </a:spcAft>
        <a:defRPr sz="2000">
          <a:solidFill>
            <a:schemeClr val="bg1"/>
          </a:solidFill>
          <a:latin typeface="+mn-lt"/>
          <a:ea typeface="+mn-ea"/>
        </a:defRPr>
      </a:lvl7pPr>
      <a:lvl8pPr marL="3429000" indent="-228600" algn="l" rtl="0" eaLnBrk="1" fontAlgn="base" hangingPunct="1">
        <a:spcBef>
          <a:spcPct val="20000"/>
        </a:spcBef>
        <a:spcAft>
          <a:spcPct val="0"/>
        </a:spcAft>
        <a:defRPr sz="2000">
          <a:solidFill>
            <a:schemeClr val="bg1"/>
          </a:solidFill>
          <a:latin typeface="+mn-lt"/>
          <a:ea typeface="+mn-ea"/>
        </a:defRPr>
      </a:lvl8pPr>
      <a:lvl9pPr marL="3886200" indent="-228600" algn="l" rtl="0" eaLnBrk="1" fontAlgn="base" hangingPunct="1">
        <a:spcBef>
          <a:spcPct val="20000"/>
        </a:spcBef>
        <a:spcAft>
          <a:spcPct val="0"/>
        </a:spcAft>
        <a:defRPr sz="2000">
          <a:solidFill>
            <a:schemeClr val="bg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標題版面配置區 1"/>
          <p:cNvSpPr>
            <a:spLocks noGrp="1"/>
          </p:cNvSpPr>
          <p:nvPr>
            <p:ph type="title"/>
          </p:nvPr>
        </p:nvSpPr>
        <p:spPr bwMode="auto">
          <a:xfrm>
            <a:off x="457200" y="274638"/>
            <a:ext cx="8229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5059" name="文字版面配置區 2"/>
          <p:cNvSpPr>
            <a:spLocks noGrp="1"/>
          </p:cNvSpPr>
          <p:nvPr>
            <p:ph type="body" idx="1"/>
          </p:nvPr>
        </p:nvSpPr>
        <p:spPr bwMode="auto">
          <a:xfrm>
            <a:off x="457200" y="1341438"/>
            <a:ext cx="82296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smtClean="0">
                <a:solidFill>
                  <a:srgbClr val="898989"/>
                </a:solidFill>
                <a:latin typeface="Times New Roman" pitchFamily="18" charset="0"/>
                <a:ea typeface="標楷體" pitchFamily="65" charset="-120"/>
                <a:cs typeface="Times New Roman" pitchFamily="18" charset="0"/>
              </a:defRPr>
            </a:lvl1pPr>
          </a:lstStyle>
          <a:p>
            <a:pPr>
              <a:defRPr/>
            </a:pPr>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smtClean="0">
                <a:solidFill>
                  <a:srgbClr val="898989"/>
                </a:solidFill>
                <a:latin typeface="Times New Roman" pitchFamily="18" charset="0"/>
                <a:ea typeface="標楷體" pitchFamily="65" charset="-120"/>
                <a:cs typeface="Times New Roman" pitchFamily="18" charset="0"/>
              </a:defRPr>
            </a:lvl1pPr>
          </a:lstStyle>
          <a:p>
            <a:pPr>
              <a:defRPr/>
            </a:pPr>
            <a:endParaRPr lang="zh-TW" altLang="en-US"/>
          </a:p>
        </p:txBody>
      </p:sp>
      <p:sp>
        <p:nvSpPr>
          <p:cNvPr id="7" name="投影片編號版面配置區 5"/>
          <p:cNvSpPr>
            <a:spLocks noGrp="1"/>
          </p:cNvSpPr>
          <p:nvPr>
            <p:ph type="sldNum" sz="quarter" idx="4"/>
          </p:nvPr>
        </p:nvSpPr>
        <p:spPr>
          <a:xfrm>
            <a:off x="8532813" y="6381750"/>
            <a:ext cx="611187" cy="474663"/>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600" smtClean="0">
                <a:solidFill>
                  <a:srgbClr val="0070C0"/>
                </a:solidFill>
                <a:latin typeface="Times New Roman" pitchFamily="18" charset="0"/>
                <a:ea typeface="標楷體" pitchFamily="65" charset="-120"/>
                <a:cs typeface="Times New Roman" pitchFamily="18" charset="0"/>
              </a:defRPr>
            </a:lvl1pPr>
          </a:lstStyle>
          <a:p>
            <a:pPr>
              <a:defRPr/>
            </a:pPr>
            <a:fld id="{F875F449-26A2-4431-90D5-AEC0522C8447}" type="slidenum">
              <a:rPr lang="zh-TW" altLang="en-US"/>
              <a:pPr>
                <a:defRPr/>
              </a:pPr>
              <a:t>‹#›</a:t>
            </a:fld>
            <a:endParaRPr lang="zh-TW" altLang="en-US"/>
          </a:p>
        </p:txBody>
      </p:sp>
    </p:spTree>
    <p:extLst>
      <p:ext uri="{BB962C8B-B14F-4D97-AF65-F5344CB8AC3E}">
        <p14:creationId xmlns:p14="http://schemas.microsoft.com/office/powerpoint/2010/main" val="1391532152"/>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3" r:id="rId4"/>
    <p:sldLayoutId id="2147484194" r:id="rId5"/>
    <p:sldLayoutId id="2147484195" r:id="rId6"/>
    <p:sldLayoutId id="2147484196" r:id="rId7"/>
    <p:sldLayoutId id="2147484197" r:id="rId8"/>
    <p:sldLayoutId id="2147484198" r:id="rId9"/>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cs typeface="Times New Roman" pitchFamily="18" charset="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cs typeface="Times New Roman" pitchFamily="18" charset="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cs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cs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cs typeface="Times New Roman" pitchFamily="18" charset="0"/>
        </a:defRPr>
      </a:lvl9pPr>
    </p:titleStyle>
    <p:bodyStyle>
      <a:lvl1pPr marL="341313" indent="-342900" algn="l" rtl="0" eaLnBrk="0" fontAlgn="base" hangingPunct="0">
        <a:spcBef>
          <a:spcPct val="20000"/>
        </a:spcBef>
        <a:spcAft>
          <a:spcPct val="0"/>
        </a:spcAft>
        <a:buFont typeface="Arial"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1363" indent="-285750" algn="l" rtl="0" eaLnBrk="0" fontAlgn="base" hangingPunct="0">
        <a:spcBef>
          <a:spcPct val="20000"/>
        </a:spcBef>
        <a:spcAft>
          <a:spcPct val="0"/>
        </a:spcAft>
        <a:buFont typeface="Arial"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1413" indent="-228600" algn="l" rtl="0" eaLnBrk="0" fontAlgn="base" hangingPunct="0">
        <a:spcBef>
          <a:spcPct val="20000"/>
        </a:spcBef>
        <a:spcAft>
          <a:spcPct val="0"/>
        </a:spcAft>
        <a:buFont typeface="Arial"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598613" indent="-228600" algn="l" rtl="0" eaLnBrk="0" fontAlgn="base" hangingPunct="0">
        <a:spcBef>
          <a:spcPct val="20000"/>
        </a:spcBef>
        <a:spcAft>
          <a:spcPct val="0"/>
        </a:spcAft>
        <a:buFont typeface="Arial"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5813" indent="-228600" algn="l" rtl="0" eaLnBrk="0" fontAlgn="base" hangingPunct="0">
        <a:spcBef>
          <a:spcPct val="20000"/>
        </a:spcBef>
        <a:spcAft>
          <a:spcPct val="0"/>
        </a:spcAft>
        <a:buFont typeface="Arial"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188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557338"/>
            <a:ext cx="82296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DE6A9F-7D1C-45B6-8A75-890F8C4E1444}"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2017/12/27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5"/>
          <p:cNvSpPr>
            <a:spLocks noGrp="1"/>
          </p:cNvSpPr>
          <p:nvPr>
            <p:ph type="sldNum" sz="quarter" idx="4"/>
          </p:nvPr>
        </p:nvSpPr>
        <p:spPr>
          <a:xfrm>
            <a:off x="6948488" y="6356350"/>
            <a:ext cx="2133600" cy="365125"/>
          </a:xfrm>
          <a:prstGeom prst="rect">
            <a:avLst/>
          </a:prstGeom>
        </p:spPr>
        <p:txBody>
          <a:bodyPr/>
          <a:lstStyle>
            <a:lvl1pPr algn="r" fontAlgn="auto">
              <a:spcBef>
                <a:spcPts val="0"/>
              </a:spcBef>
              <a:spcAft>
                <a:spcPts val="0"/>
              </a:spcAft>
              <a:defRPr kumimoji="0" sz="1400">
                <a:solidFill>
                  <a:schemeClr val="tx1"/>
                </a:solidFill>
                <a:latin typeface="Times New Roman" panose="02020603050405020304" pitchFamily="18" charset="0"/>
                <a:ea typeface="+mn-ea"/>
                <a:cs typeface="Times New Roman" panose="02020603050405020304"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F74A7D9-915A-4D2A-8D78-8557EA101C53}" type="slidenum">
              <a:rPr kumimoji="0" lang="zh-TW" altLang="en-US" sz="1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32465823"/>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36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algn="ctr" rtl="0" eaLnBrk="0" fontAlgn="base" hangingPunct="0">
        <a:spcBef>
          <a:spcPct val="0"/>
        </a:spcBef>
        <a:spcAft>
          <a:spcPct val="0"/>
        </a:spcAft>
        <a:defRPr sz="3600">
          <a:solidFill>
            <a:schemeClr val="tx1"/>
          </a:solidFill>
          <a:latin typeface="Times New Roman" pitchFamily="18" charset="0"/>
          <a:ea typeface="標楷體" pitchFamily="65" charset="-120"/>
          <a:cs typeface="Times New Roman" pitchFamily="18" charset="0"/>
        </a:defRPr>
      </a:lvl2pPr>
      <a:lvl3pPr algn="ctr" rtl="0" eaLnBrk="0" fontAlgn="base" hangingPunct="0">
        <a:spcBef>
          <a:spcPct val="0"/>
        </a:spcBef>
        <a:spcAft>
          <a:spcPct val="0"/>
        </a:spcAft>
        <a:defRPr sz="3600">
          <a:solidFill>
            <a:schemeClr val="tx1"/>
          </a:solidFill>
          <a:latin typeface="Times New Roman" pitchFamily="18" charset="0"/>
          <a:ea typeface="標楷體" pitchFamily="65" charset="-120"/>
          <a:cs typeface="Times New Roman" pitchFamily="18" charset="0"/>
        </a:defRPr>
      </a:lvl3pPr>
      <a:lvl4pPr algn="ctr" rtl="0" eaLnBrk="0" fontAlgn="base" hangingPunct="0">
        <a:spcBef>
          <a:spcPct val="0"/>
        </a:spcBef>
        <a:spcAft>
          <a:spcPct val="0"/>
        </a:spcAft>
        <a:defRPr sz="3600">
          <a:solidFill>
            <a:schemeClr val="tx1"/>
          </a:solidFill>
          <a:latin typeface="Times New Roman" pitchFamily="18" charset="0"/>
          <a:ea typeface="標楷體" pitchFamily="65" charset="-120"/>
          <a:cs typeface="Times New Roman" pitchFamily="18" charset="0"/>
        </a:defRPr>
      </a:lvl4pPr>
      <a:lvl5pPr algn="ctr" rtl="0" eaLnBrk="0" fontAlgn="base" hangingPunct="0">
        <a:spcBef>
          <a:spcPct val="0"/>
        </a:spcBef>
        <a:spcAft>
          <a:spcPct val="0"/>
        </a:spcAft>
        <a:defRPr sz="3600">
          <a:solidFill>
            <a:schemeClr val="tx1"/>
          </a:solidFill>
          <a:latin typeface="Times New Roman" pitchFamily="18" charset="0"/>
          <a:ea typeface="標楷體" pitchFamily="65" charset="-120"/>
          <a:cs typeface="Times New Roman" pitchFamily="18" charset="0"/>
        </a:defRPr>
      </a:lvl5pPr>
      <a:lvl6pPr marL="457200" algn="ctr" rtl="0" fontAlgn="base">
        <a:spcBef>
          <a:spcPct val="0"/>
        </a:spcBef>
        <a:spcAft>
          <a:spcPct val="0"/>
        </a:spcAft>
        <a:defRPr sz="3600">
          <a:solidFill>
            <a:schemeClr val="tx1"/>
          </a:solidFill>
          <a:latin typeface="Times New Roman" pitchFamily="18" charset="0"/>
          <a:ea typeface="標楷體" pitchFamily="65" charset="-120"/>
          <a:cs typeface="Times New Roman" pitchFamily="18" charset="0"/>
        </a:defRPr>
      </a:lvl6pPr>
      <a:lvl7pPr marL="914400" algn="ctr" rtl="0" fontAlgn="base">
        <a:spcBef>
          <a:spcPct val="0"/>
        </a:spcBef>
        <a:spcAft>
          <a:spcPct val="0"/>
        </a:spcAft>
        <a:defRPr sz="3600">
          <a:solidFill>
            <a:schemeClr val="tx1"/>
          </a:solidFill>
          <a:latin typeface="Times New Roman" pitchFamily="18" charset="0"/>
          <a:ea typeface="標楷體" pitchFamily="65" charset="-120"/>
          <a:cs typeface="Times New Roman" pitchFamily="18" charset="0"/>
        </a:defRPr>
      </a:lvl7pPr>
      <a:lvl8pPr marL="1371600" algn="ctr" rtl="0" fontAlgn="base">
        <a:spcBef>
          <a:spcPct val="0"/>
        </a:spcBef>
        <a:spcAft>
          <a:spcPct val="0"/>
        </a:spcAft>
        <a:defRPr sz="3600">
          <a:solidFill>
            <a:schemeClr val="tx1"/>
          </a:solidFill>
          <a:latin typeface="Times New Roman" pitchFamily="18" charset="0"/>
          <a:ea typeface="標楷體" pitchFamily="65" charset="-120"/>
          <a:cs typeface="Times New Roman" pitchFamily="18" charset="0"/>
        </a:defRPr>
      </a:lvl8pPr>
      <a:lvl9pPr marL="1828800" algn="ctr" rtl="0" fontAlgn="base">
        <a:spcBef>
          <a:spcPct val="0"/>
        </a:spcBef>
        <a:spcAft>
          <a:spcPct val="0"/>
        </a:spcAft>
        <a:defRPr sz="3600">
          <a:solidFill>
            <a:schemeClr val="tx1"/>
          </a:solidFill>
          <a:latin typeface="Times New Roman" pitchFamily="18" charset="0"/>
          <a:ea typeface="標楷體" pitchFamily="65" charset="-12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Layout" Target="../diagrams/layout1.xml"/><Relationship Id="rId7" Type="http://schemas.openxmlformats.org/officeDocument/2006/relationships/image" Target="../media/image22.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26.jpeg"/><Relationship Id="rId5" Type="http://schemas.openxmlformats.org/officeDocument/2006/relationships/diagramColors" Target="../diagrams/colors1.xml"/><Relationship Id="rId10" Type="http://schemas.openxmlformats.org/officeDocument/2006/relationships/image" Target="../media/image25.jpeg"/><Relationship Id="rId4" Type="http://schemas.openxmlformats.org/officeDocument/2006/relationships/diagramQuickStyle" Target="../diagrams/quickStyle1.xml"/><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emf"/><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1.emf"/><Relationship Id="rId5" Type="http://schemas.openxmlformats.org/officeDocument/2006/relationships/image" Target="../media/image90.jpe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chart" Target="../charts/chart7.xml"/><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chart" Target="../charts/chart8.xml"/><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98.jpeg"/></Relationships>
</file>

<file path=ppt/slides/_rels/slide3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hyperlink" Target="http://www.peoplenews.tw/news/e1477368-9bd0-4484-a964-d28c61dd7ff0" TargetMode="External"/><Relationship Id="rId7" Type="http://schemas.openxmlformats.org/officeDocument/2006/relationships/image" Target="../media/image103.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hyperlink" Target="http://www.ner.gov.tw/news/?recordId=43730&amp;_sp=detail" TargetMode="External"/><Relationship Id="rId4" Type="http://schemas.openxmlformats.org/officeDocument/2006/relationships/image" Target="../media/image101.png"/><Relationship Id="rId9"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hyperlink" Target="http://titv.ipcf.org.tw/news-34746" TargetMode="External"/><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hyperlink" Target="http://hps.giee.ntnu.edu.tw/" TargetMode="External"/><Relationship Id="rId7" Type="http://schemas.openxmlformats.org/officeDocument/2006/relationships/image" Target="../media/image111.tmp"/><Relationship Id="rId2" Type="http://schemas.openxmlformats.org/officeDocument/2006/relationships/hyperlink" Target="http://www.fda.gov.tw/TC/index.aspx" TargetMode="Externa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88.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44752" y="1640863"/>
            <a:ext cx="867893" cy="1150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標題 1"/>
          <p:cNvSpPr txBox="1">
            <a:spLocks/>
          </p:cNvSpPr>
          <p:nvPr/>
        </p:nvSpPr>
        <p:spPr>
          <a:xfrm>
            <a:off x="-20638" y="260648"/>
            <a:ext cx="9164638" cy="99233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fontAlgn="base">
              <a:lnSpc>
                <a:spcPct val="100000"/>
              </a:lnSpc>
              <a:spcBef>
                <a:spcPct val="0"/>
              </a:spcBef>
              <a:spcAft>
                <a:spcPct val="0"/>
              </a:spcAft>
              <a:defRPr sz="8800" b="1" kern="1200" cap="all" spc="-80" baseline="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a:lvl2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2pPr>
            <a:lvl3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3pPr>
            <a:lvl4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4pPr>
            <a:lvl5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9pPr>
          </a:lstStyle>
          <a:p>
            <a:pPr algn="ctr"/>
            <a:r>
              <a:rPr lang="en-US" altLang="zh-TW" sz="3600" dirty="0">
                <a:latin typeface="微軟正黑體" panose="020B0604030504040204" pitchFamily="34" charset="-120"/>
                <a:ea typeface="微軟正黑體" panose="020B0604030504040204" pitchFamily="34" charset="-120"/>
              </a:rPr>
              <a:t>106</a:t>
            </a:r>
            <a:r>
              <a:rPr lang="zh-TW" altLang="en-US" sz="3600" dirty="0">
                <a:latin typeface="微軟正黑體" panose="020B0604030504040204" pitchFamily="34" charset="-120"/>
                <a:ea typeface="微軟正黑體" panose="020B0604030504040204" pitchFamily="34" charset="-120"/>
              </a:rPr>
              <a:t>學</a:t>
            </a:r>
            <a:r>
              <a:rPr lang="zh-TW" altLang="zh-TW" sz="3600" dirty="0">
                <a:latin typeface="微軟正黑體" panose="020B0604030504040204" pitchFamily="34" charset="-120"/>
                <a:ea typeface="微軟正黑體" panose="020B0604030504040204" pitchFamily="34" charset="-120"/>
              </a:rPr>
              <a:t>年度健康促進學校</a:t>
            </a:r>
            <a:r>
              <a:rPr lang="zh-TW" altLang="en-US" sz="3600" dirty="0">
                <a:latin typeface="微軟正黑體" panose="020B0604030504040204" pitchFamily="34" charset="-120"/>
                <a:ea typeface="微軟正黑體" panose="020B0604030504040204" pitchFamily="34" charset="-120"/>
              </a:rPr>
              <a:t>輔導計畫共識會議</a:t>
            </a:r>
            <a:endParaRPr lang="zh-TW" altLang="zh-TW" sz="3600" dirty="0">
              <a:latin typeface="微軟正黑體" panose="020B0604030504040204" pitchFamily="34" charset="-120"/>
              <a:ea typeface="微軟正黑體" panose="020B0604030504040204" pitchFamily="34" charset="-120"/>
            </a:endParaRPr>
          </a:p>
        </p:txBody>
      </p:sp>
      <p:sp>
        <p:nvSpPr>
          <p:cNvPr id="2" name="副標題 1"/>
          <p:cNvSpPr>
            <a:spLocks noGrp="1"/>
          </p:cNvSpPr>
          <p:nvPr>
            <p:ph type="subTitle" idx="1"/>
          </p:nvPr>
        </p:nvSpPr>
        <p:spPr>
          <a:xfrm>
            <a:off x="1043608" y="5661247"/>
            <a:ext cx="7448872" cy="943325"/>
          </a:xfrm>
        </p:spPr>
        <p:txBody>
          <a:bodyPr/>
          <a:lstStyle/>
          <a:p>
            <a:pPr algn="ctr"/>
            <a:r>
              <a:rPr lang="zh-TW" altLang="en-US" sz="2800" b="1" dirty="0" smtClean="0">
                <a:solidFill>
                  <a:schemeClr val="tx1"/>
                </a:solidFill>
                <a:latin typeface="微軟正黑體" panose="020B0604030504040204" pitchFamily="34" charset="-120"/>
                <a:ea typeface="微軟正黑體" panose="020B0604030504040204" pitchFamily="34" charset="-120"/>
              </a:rPr>
              <a:t>國立臺灣師範大學</a:t>
            </a:r>
            <a:r>
              <a:rPr lang="zh-TW" altLang="en-US" sz="2800" b="1" dirty="0">
                <a:solidFill>
                  <a:schemeClr val="tx1"/>
                </a:solidFill>
                <a:latin typeface="微軟正黑體" panose="020B0604030504040204" pitchFamily="34" charset="-120"/>
                <a:ea typeface="微軟正黑體" panose="020B0604030504040204" pitchFamily="34" charset="-120"/>
              </a:rPr>
              <a:t>健康促進與衛生教育學</a:t>
            </a:r>
            <a:r>
              <a:rPr lang="zh-TW" altLang="en-US" sz="2800" b="1" dirty="0" smtClean="0">
                <a:solidFill>
                  <a:schemeClr val="tx1"/>
                </a:solidFill>
                <a:latin typeface="微軟正黑體" panose="020B0604030504040204" pitchFamily="34" charset="-120"/>
                <a:ea typeface="微軟正黑體" panose="020B0604030504040204" pitchFamily="34" charset="-120"/>
              </a:rPr>
              <a:t>系</a:t>
            </a:r>
            <a:endParaRPr lang="en-US" altLang="zh-TW" sz="28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2800" b="1" dirty="0" smtClean="0">
                <a:solidFill>
                  <a:schemeClr val="tx1"/>
                </a:solidFill>
                <a:latin typeface="微軟正黑體" panose="020B0604030504040204" pitchFamily="34" charset="-120"/>
                <a:ea typeface="微軟正黑體" panose="020B0604030504040204" pitchFamily="34" charset="-120"/>
              </a:rPr>
              <a:t>張鳳琴教授</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107504" y="1627467"/>
            <a:ext cx="9164638" cy="99233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fontAlgn="base">
              <a:lnSpc>
                <a:spcPct val="100000"/>
              </a:lnSpc>
              <a:spcBef>
                <a:spcPct val="0"/>
              </a:spcBef>
              <a:spcAft>
                <a:spcPct val="0"/>
              </a:spcAft>
              <a:defRPr sz="8800" b="1" kern="1200" cap="all" spc="-80" baseline="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a:lvl2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2pPr>
            <a:lvl3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3pPr>
            <a:lvl4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4pPr>
            <a:lvl5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9pPr>
          </a:lstStyle>
          <a:p>
            <a:pPr algn="ctr"/>
            <a:r>
              <a:rPr lang="zh-TW" altLang="en-US" sz="4800"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軟正黑體" panose="020B0604030504040204" pitchFamily="34" charset="-120"/>
                <a:ea typeface="微軟正黑體" panose="020B0604030504040204" pitchFamily="34" charset="-120"/>
              </a:rPr>
              <a:t>學校推動正確用藥</a:t>
            </a:r>
            <a:endParaRPr lang="en-US" altLang="zh-TW" sz="4800"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軟正黑體" panose="020B0604030504040204" pitchFamily="34" charset="-120"/>
              <a:ea typeface="微軟正黑體" panose="020B0604030504040204" pitchFamily="34" charset="-120"/>
            </a:endParaRPr>
          </a:p>
          <a:p>
            <a:pPr algn="ctr"/>
            <a:r>
              <a:rPr lang="zh-TW" altLang="en-US" sz="4800"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軟正黑體" panose="020B0604030504040204" pitchFamily="34" charset="-120"/>
                <a:ea typeface="微軟正黑體" panose="020B0604030504040204" pitchFamily="34" charset="-120"/>
              </a:rPr>
              <a:t>實證支持性環境策略</a:t>
            </a:r>
            <a:endParaRPr lang="zh-TW" altLang="zh-TW" sz="4800"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3"/>
          <a:stretch>
            <a:fillRect/>
          </a:stretch>
        </p:blipFill>
        <p:spPr>
          <a:xfrm>
            <a:off x="6104973" y="3161854"/>
            <a:ext cx="2931523" cy="2235792"/>
          </a:xfrm>
          <a:prstGeom prst="rect">
            <a:avLst/>
          </a:prstGeom>
        </p:spPr>
      </p:pic>
      <p:pic>
        <p:nvPicPr>
          <p:cNvPr id="8" name="Picture 2" descr="「925用藥安全日」活動記者會"/>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80637" y="3182133"/>
            <a:ext cx="2931523" cy="2235793"/>
          </a:xfrm>
          <a:prstGeom prst="rect">
            <a:avLst/>
          </a:prstGeom>
          <a:noFill/>
        </p:spPr>
      </p:pic>
      <p:pic>
        <p:nvPicPr>
          <p:cNvPr id="10" name="圖片 9"/>
          <p:cNvPicPr>
            <a:picLocks noChangeAspect="1"/>
          </p:cNvPicPr>
          <p:nvPr/>
        </p:nvPicPr>
        <p:blipFill rotWithShape="1">
          <a:blip r:embed="rId5" cstate="print">
            <a:extLst>
              <a:ext uri="{28A0092B-C50C-407E-A947-70E740481C1C}">
                <a14:useLocalDpi xmlns:a14="http://schemas.microsoft.com/office/drawing/2010/main" val="0"/>
              </a:ext>
            </a:extLst>
          </a:blip>
          <a:srcRect b="10970"/>
          <a:stretch/>
        </p:blipFill>
        <p:spPr>
          <a:xfrm>
            <a:off x="96832" y="3118541"/>
            <a:ext cx="2890992" cy="2289430"/>
          </a:xfrm>
          <a:prstGeom prst="rect">
            <a:avLst/>
          </a:prstGeom>
        </p:spPr>
      </p:pic>
    </p:spTree>
    <p:extLst>
      <p:ext uri="{BB962C8B-B14F-4D97-AF65-F5344CB8AC3E}">
        <p14:creationId xmlns:p14="http://schemas.microsoft.com/office/powerpoint/2010/main" val="2785275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93652"/>
            <a:ext cx="4392488" cy="6647716"/>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t="3148"/>
          <a:stretch/>
        </p:blipFill>
        <p:spPr>
          <a:xfrm>
            <a:off x="107504" y="90337"/>
            <a:ext cx="4425167" cy="6647716"/>
          </a:xfrm>
          <a:prstGeom prst="rect">
            <a:avLst/>
          </a:prstGeom>
        </p:spPr>
      </p:pic>
    </p:spTree>
    <p:extLst>
      <p:ext uri="{BB962C8B-B14F-4D97-AF65-F5344CB8AC3E}">
        <p14:creationId xmlns:p14="http://schemas.microsoft.com/office/powerpoint/2010/main" val="2436692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5888"/>
            <a:ext cx="8229600" cy="1081087"/>
          </a:xfrm>
        </p:spPr>
        <p:txBody>
          <a:bodyPr rtlCol="0">
            <a:normAutofit/>
          </a:bodyPr>
          <a:lstStyle/>
          <a:p>
            <a:pPr defTabSz="984601" eaLnBrk="1" fontAlgn="auto" hangingPunct="1">
              <a:spcAft>
                <a:spcPts val="0"/>
              </a:spcAft>
              <a:defRPr/>
            </a:pPr>
            <a:r>
              <a:rPr kumimoji="1" lang="zh-TW" altLang="en-US" sz="3200" b="1" kern="0" dirty="0">
                <a:solidFill>
                  <a:srgbClr val="003399"/>
                </a:solidFill>
                <a:latin typeface="微軟正黑體" panose="020B0604030504040204" pitchFamily="34" charset="-120"/>
                <a:ea typeface="微軟正黑體" panose="020B0604030504040204" pitchFamily="34" charset="-120"/>
                <a:cs typeface="+mj-cs"/>
              </a:rPr>
              <a:t>看清楚藥品標示</a:t>
            </a:r>
            <a:r>
              <a:rPr kumimoji="1" lang="en-US" altLang="zh-TW" sz="3200" b="1" kern="0" dirty="0" smtClean="0">
                <a:solidFill>
                  <a:srgbClr val="003399"/>
                </a:solidFill>
                <a:latin typeface="微軟正黑體" panose="020B0604030504040204" pitchFamily="34" charset="-120"/>
                <a:ea typeface="微軟正黑體" panose="020B0604030504040204" pitchFamily="34" charset="-120"/>
                <a:cs typeface="+mj-cs"/>
              </a:rPr>
              <a:t>-</a:t>
            </a:r>
            <a:r>
              <a:rPr kumimoji="1" lang="zh-TW" altLang="en-US" sz="3200" b="1" kern="0" dirty="0" smtClean="0">
                <a:solidFill>
                  <a:srgbClr val="003399"/>
                </a:solidFill>
                <a:latin typeface="微軟正黑體" panose="020B0604030504040204" pitchFamily="34" charset="-120"/>
                <a:ea typeface="微軟正黑體" panose="020B0604030504040204" pitchFamily="34" charset="-120"/>
                <a:cs typeface="+mj-cs"/>
              </a:rPr>
              <a:t>藥品外包裝</a:t>
            </a:r>
            <a:r>
              <a:rPr kumimoji="1" lang="en-US" altLang="zh-TW" sz="2000" b="1" kern="0" dirty="0" smtClean="0">
                <a:solidFill>
                  <a:srgbClr val="003399"/>
                </a:solidFill>
                <a:latin typeface="微軟正黑體" panose="020B0604030504040204" pitchFamily="34" charset="-120"/>
                <a:ea typeface="微軟正黑體" panose="020B0604030504040204" pitchFamily="34" charset="-120"/>
                <a:cs typeface="+mj-cs"/>
              </a:rPr>
              <a:t>(</a:t>
            </a:r>
            <a:r>
              <a:rPr kumimoji="1" lang="zh-TW" altLang="en-US" sz="2000" b="1" kern="0" dirty="0" smtClean="0">
                <a:solidFill>
                  <a:srgbClr val="003399"/>
                </a:solidFill>
                <a:latin typeface="微軟正黑體" panose="020B0604030504040204" pitchFamily="34" charset="-120"/>
                <a:ea typeface="微軟正黑體" panose="020B0604030504040204" pitchFamily="34" charset="-120"/>
                <a:cs typeface="+mj-cs"/>
              </a:rPr>
              <a:t>新</a:t>
            </a:r>
            <a:r>
              <a:rPr kumimoji="1" lang="en-US" altLang="zh-TW" sz="2000" b="1" kern="0" dirty="0" smtClean="0">
                <a:solidFill>
                  <a:srgbClr val="003399"/>
                </a:solidFill>
                <a:latin typeface="微軟正黑體" panose="020B0604030504040204" pitchFamily="34" charset="-120"/>
                <a:ea typeface="微軟正黑體" panose="020B0604030504040204" pitchFamily="34" charset="-120"/>
                <a:cs typeface="+mj-cs"/>
              </a:rPr>
              <a:t>)</a:t>
            </a:r>
            <a:endParaRPr kumimoji="1" lang="zh-TW" altLang="en-US" sz="3200" b="1" kern="0" dirty="0">
              <a:solidFill>
                <a:srgbClr val="003399"/>
              </a:solidFill>
              <a:latin typeface="微軟正黑體" panose="020B0604030504040204" pitchFamily="34" charset="-120"/>
              <a:ea typeface="微軟正黑體" panose="020B0604030504040204" pitchFamily="34" charset="-120"/>
              <a:cs typeface="+mj-cs"/>
            </a:endParaRPr>
          </a:p>
        </p:txBody>
      </p:sp>
      <p:pic>
        <p:nvPicPr>
          <p:cNvPr id="30724"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內容版面配置區 9"/>
          <p:cNvPicPr>
            <a:picLocks noGrp="1" noChangeAspect="1"/>
          </p:cNvPicPr>
          <p:nvPr>
            <p:ph idx="1"/>
          </p:nvPr>
        </p:nvPicPr>
        <p:blipFill>
          <a:blip r:embed="rId4">
            <a:extLst>
              <a:ext uri="{28A0092B-C50C-407E-A947-70E740481C1C}">
                <a14:useLocalDpi xmlns:a14="http://schemas.microsoft.com/office/drawing/2010/main" val="0"/>
              </a:ext>
            </a:extLst>
          </a:blip>
          <a:srcRect l="54391" t="22523" r="6076" b="9387"/>
          <a:stretch>
            <a:fillRect/>
          </a:stretch>
        </p:blipFill>
        <p:spPr>
          <a:xfrm>
            <a:off x="1801813" y="1052513"/>
            <a:ext cx="5929312" cy="5740400"/>
          </a:xfrm>
        </p:spPr>
      </p:pic>
      <p:grpSp>
        <p:nvGrpSpPr>
          <p:cNvPr id="25" name="群組 24"/>
          <p:cNvGrpSpPr>
            <a:grpSpLocks/>
          </p:cNvGrpSpPr>
          <p:nvPr/>
        </p:nvGrpSpPr>
        <p:grpSpPr bwMode="auto">
          <a:xfrm>
            <a:off x="2195513" y="855663"/>
            <a:ext cx="6524625" cy="1565275"/>
            <a:chOff x="2195736" y="855008"/>
            <a:chExt cx="6524658" cy="1565880"/>
          </a:xfrm>
        </p:grpSpPr>
        <p:sp>
          <p:nvSpPr>
            <p:cNvPr id="11" name="圓角矩形圖說文字 10"/>
            <p:cNvSpPr/>
            <p:nvPr/>
          </p:nvSpPr>
          <p:spPr>
            <a:xfrm>
              <a:off x="7632950" y="855008"/>
              <a:ext cx="1087444" cy="719415"/>
            </a:xfrm>
            <a:prstGeom prst="wedgeRoundRectCallout">
              <a:avLst>
                <a:gd name="adj1" fmla="val -80828"/>
                <a:gd name="adj2" fmla="val 67397"/>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成分</a:t>
              </a:r>
            </a:p>
          </p:txBody>
        </p:sp>
        <p:sp>
          <p:nvSpPr>
            <p:cNvPr id="12" name="圓角矩形 11"/>
            <p:cNvSpPr/>
            <p:nvPr/>
          </p:nvSpPr>
          <p:spPr>
            <a:xfrm>
              <a:off x="2195736" y="1647476"/>
              <a:ext cx="5256239" cy="773412"/>
            </a:xfrm>
            <a:prstGeom prst="roundRect">
              <a:avLst/>
            </a:prstGeom>
            <a:no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grpSp>
      <p:grpSp>
        <p:nvGrpSpPr>
          <p:cNvPr id="26" name="群組 25"/>
          <p:cNvGrpSpPr>
            <a:grpSpLocks/>
          </p:cNvGrpSpPr>
          <p:nvPr/>
        </p:nvGrpSpPr>
        <p:grpSpPr bwMode="auto">
          <a:xfrm>
            <a:off x="119063" y="2312988"/>
            <a:ext cx="7332662" cy="719137"/>
            <a:chOff x="119568" y="2312470"/>
            <a:chExt cx="7332752" cy="720080"/>
          </a:xfrm>
        </p:grpSpPr>
        <p:sp>
          <p:nvSpPr>
            <p:cNvPr id="13" name="圓角矩形圖說文字 12"/>
            <p:cNvSpPr/>
            <p:nvPr/>
          </p:nvSpPr>
          <p:spPr>
            <a:xfrm>
              <a:off x="119568" y="2312470"/>
              <a:ext cx="1660545" cy="720080"/>
            </a:xfrm>
            <a:prstGeom prst="wedgeRoundRectCallout">
              <a:avLst>
                <a:gd name="adj1" fmla="val 75581"/>
                <a:gd name="adj2" fmla="val -17219"/>
                <a:gd name="adj3" fmla="val 16667"/>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用途</a:t>
              </a:r>
              <a:r>
                <a:rPr kumimoji="0" lang="en-US" altLang="zh-TW"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適應症</a:t>
              </a:r>
              <a:r>
                <a:rPr kumimoji="0" lang="en-US" altLang="zh-TW"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14" name="圓角矩形 13"/>
            <p:cNvSpPr/>
            <p:nvPr/>
          </p:nvSpPr>
          <p:spPr>
            <a:xfrm>
              <a:off x="2196043" y="2425330"/>
              <a:ext cx="5256277" cy="219362"/>
            </a:xfrm>
            <a:prstGeom prst="roundRect">
              <a:avLst/>
            </a:prstGeom>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grpSp>
      <p:grpSp>
        <p:nvGrpSpPr>
          <p:cNvPr id="28" name="群組 27"/>
          <p:cNvGrpSpPr>
            <a:grpSpLocks/>
          </p:cNvGrpSpPr>
          <p:nvPr/>
        </p:nvGrpSpPr>
        <p:grpSpPr bwMode="auto">
          <a:xfrm>
            <a:off x="361950" y="2928938"/>
            <a:ext cx="7089775" cy="1939925"/>
            <a:chOff x="362599" y="2929511"/>
            <a:chExt cx="7089721" cy="2008950"/>
          </a:xfrm>
        </p:grpSpPr>
        <p:sp>
          <p:nvSpPr>
            <p:cNvPr id="15" name="圓角矩形圖說文字 14"/>
            <p:cNvSpPr/>
            <p:nvPr/>
          </p:nvSpPr>
          <p:spPr>
            <a:xfrm>
              <a:off x="362599" y="4148211"/>
              <a:ext cx="1593838" cy="720429"/>
            </a:xfrm>
            <a:prstGeom prst="wedgeRoundRectCallout">
              <a:avLst>
                <a:gd name="adj1" fmla="val 69655"/>
                <a:gd name="adj2" fmla="val -65192"/>
                <a:gd name="adj3" fmla="val 16667"/>
              </a:avLst>
            </a:prstGeom>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用法與用量</a:t>
              </a:r>
            </a:p>
          </p:txBody>
        </p:sp>
        <p:sp>
          <p:nvSpPr>
            <p:cNvPr id="16" name="圓角矩形 15"/>
            <p:cNvSpPr/>
            <p:nvPr/>
          </p:nvSpPr>
          <p:spPr>
            <a:xfrm>
              <a:off x="2185035" y="2929511"/>
              <a:ext cx="5267285" cy="2008950"/>
            </a:xfrm>
            <a:prstGeom prst="roundRect">
              <a:avLst/>
            </a:prstGeom>
            <a:noFill/>
            <a:ln/>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grpSp>
      <p:grpSp>
        <p:nvGrpSpPr>
          <p:cNvPr id="27" name="群組 26"/>
          <p:cNvGrpSpPr>
            <a:grpSpLocks/>
          </p:cNvGrpSpPr>
          <p:nvPr/>
        </p:nvGrpSpPr>
        <p:grpSpPr bwMode="auto">
          <a:xfrm>
            <a:off x="2195513" y="2035175"/>
            <a:ext cx="6575425" cy="869950"/>
            <a:chOff x="2195736" y="2034398"/>
            <a:chExt cx="6574512" cy="870975"/>
          </a:xfrm>
        </p:grpSpPr>
        <p:sp>
          <p:nvSpPr>
            <p:cNvPr id="17" name="圓角矩形 16"/>
            <p:cNvSpPr/>
            <p:nvPr/>
          </p:nvSpPr>
          <p:spPr>
            <a:xfrm>
              <a:off x="2195736" y="2670146"/>
              <a:ext cx="5263419" cy="235227"/>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8" name="圓角矩形圖說文字 17"/>
            <p:cNvSpPr/>
            <p:nvPr/>
          </p:nvSpPr>
          <p:spPr>
            <a:xfrm>
              <a:off x="6876623" y="2034398"/>
              <a:ext cx="1893625" cy="719985"/>
            </a:xfrm>
            <a:prstGeom prst="wedgeRoundRectCallout">
              <a:avLst>
                <a:gd name="adj1" fmla="val -61516"/>
                <a:gd name="adj2" fmla="val 56815"/>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不得使用族群</a:t>
              </a:r>
            </a:p>
          </p:txBody>
        </p:sp>
      </p:grpSp>
      <p:grpSp>
        <p:nvGrpSpPr>
          <p:cNvPr id="29" name="群組 28"/>
          <p:cNvGrpSpPr>
            <a:grpSpLocks/>
          </p:cNvGrpSpPr>
          <p:nvPr/>
        </p:nvGrpSpPr>
        <p:grpSpPr bwMode="auto">
          <a:xfrm>
            <a:off x="2195513" y="5187950"/>
            <a:ext cx="5275262" cy="739775"/>
            <a:chOff x="2195736" y="5188625"/>
            <a:chExt cx="5274910" cy="738376"/>
          </a:xfrm>
        </p:grpSpPr>
        <p:sp>
          <p:nvSpPr>
            <p:cNvPr id="23" name="圓角矩形圖說文字 22"/>
            <p:cNvSpPr/>
            <p:nvPr/>
          </p:nvSpPr>
          <p:spPr>
            <a:xfrm>
              <a:off x="4838747" y="5188625"/>
              <a:ext cx="2631899" cy="440490"/>
            </a:xfrm>
            <a:prstGeom prst="wedgeRoundRectCallout">
              <a:avLst>
                <a:gd name="adj1" fmla="val -51930"/>
                <a:gd name="adj2" fmla="val 93600"/>
                <a:gd name="adj3" fmla="val 16667"/>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衛生福利部許可字號</a:t>
              </a:r>
            </a:p>
          </p:txBody>
        </p:sp>
        <p:sp>
          <p:nvSpPr>
            <p:cNvPr id="24" name="圓角矩形 23"/>
            <p:cNvSpPr/>
            <p:nvPr/>
          </p:nvSpPr>
          <p:spPr>
            <a:xfrm>
              <a:off x="2195736" y="5700418"/>
              <a:ext cx="2592214" cy="226583"/>
            </a:xfrm>
            <a:prstGeom prst="roundRect">
              <a:avLst/>
            </a:prstGeom>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grpSp>
      <p:grpSp>
        <p:nvGrpSpPr>
          <p:cNvPr id="32" name="群組 31"/>
          <p:cNvGrpSpPr>
            <a:grpSpLocks/>
          </p:cNvGrpSpPr>
          <p:nvPr/>
        </p:nvGrpSpPr>
        <p:grpSpPr bwMode="auto">
          <a:xfrm>
            <a:off x="2195513" y="4529138"/>
            <a:ext cx="6503987" cy="658812"/>
            <a:chOff x="2195736" y="4529798"/>
            <a:chExt cx="6503113" cy="658827"/>
          </a:xfrm>
        </p:grpSpPr>
        <p:sp>
          <p:nvSpPr>
            <p:cNvPr id="30" name="圓角矩形 29"/>
            <p:cNvSpPr/>
            <p:nvPr/>
          </p:nvSpPr>
          <p:spPr>
            <a:xfrm>
              <a:off x="2195736" y="4937794"/>
              <a:ext cx="5257093" cy="250831"/>
            </a:xfrm>
            <a:prstGeom prst="roundRect">
              <a:avLst/>
            </a:prstGeom>
            <a:noFill/>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31" name="圓角矩形圖說文字 30"/>
            <p:cNvSpPr/>
            <p:nvPr/>
          </p:nvSpPr>
          <p:spPr>
            <a:xfrm>
              <a:off x="7452829" y="4529798"/>
              <a:ext cx="1246020" cy="627076"/>
            </a:xfrm>
            <a:prstGeom prst="wedgeRoundRectCallout">
              <a:avLst>
                <a:gd name="adj1" fmla="val -69737"/>
                <a:gd name="adj2" fmla="val 38247"/>
                <a:gd name="adj3" fmla="val 16667"/>
              </a:avLst>
            </a:prstGeom>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類別</a:t>
              </a:r>
            </a:p>
          </p:txBody>
        </p:sp>
      </p:grpSp>
      <p:sp>
        <p:nvSpPr>
          <p:cNvPr id="3" name="投影片編號版面配置區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440816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42852"/>
            <a:ext cx="8640960" cy="828675"/>
          </a:xfrm>
        </p:spPr>
        <p:txBody>
          <a:bodyPr>
            <a:normAutofit/>
          </a:bodyPr>
          <a:lstStyle/>
          <a:p>
            <a:pPr fontAlgn="auto">
              <a:spcAft>
                <a:spcPts val="0"/>
              </a:spcAft>
              <a:defRPr/>
            </a:pPr>
            <a:r>
              <a:rPr lang="zh-TW" altLang="en-US" sz="3200" kern="0" dirty="0">
                <a:solidFill>
                  <a:srgbClr val="003399"/>
                </a:solidFill>
              </a:rPr>
              <a:t>藥品標示要看清，詢問藥師最安心</a:t>
            </a:r>
          </a:p>
        </p:txBody>
      </p:sp>
      <p:sp>
        <p:nvSpPr>
          <p:cNvPr id="4" name="內容版面配置區 3"/>
          <p:cNvSpPr>
            <a:spLocks noGrp="1"/>
          </p:cNvSpPr>
          <p:nvPr>
            <p:ph idx="1"/>
          </p:nvPr>
        </p:nvSpPr>
        <p:spPr>
          <a:xfrm>
            <a:off x="251520" y="785794"/>
            <a:ext cx="8640959" cy="642942"/>
          </a:xfrm>
        </p:spPr>
        <p:txBody>
          <a:bodyPr/>
          <a:lstStyle/>
          <a:p>
            <a:r>
              <a:rPr lang="zh-TW" altLang="en-US" sz="2800" dirty="0" smtClean="0">
                <a:latin typeface="標楷體" panose="03000509000000000000" pitchFamily="65" charset="-120"/>
                <a:ea typeface="標楷體" panose="03000509000000000000" pitchFamily="65" charset="-120"/>
              </a:rPr>
              <a:t>看懂藥品標示五問</a:t>
            </a:r>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p>
          <a:p>
            <a:endParaRPr lang="en-US" altLang="zh-TW" sz="2800" dirty="0" smtClean="0"/>
          </a:p>
        </p:txBody>
      </p:sp>
      <p:graphicFrame>
        <p:nvGraphicFramePr>
          <p:cNvPr id="5" name="表格 4"/>
          <p:cNvGraphicFramePr>
            <a:graphicFrameLocks noGrp="1"/>
          </p:cNvGraphicFramePr>
          <p:nvPr>
            <p:extLst/>
          </p:nvPr>
        </p:nvGraphicFramePr>
        <p:xfrm>
          <a:off x="6350" y="1348760"/>
          <a:ext cx="9137650" cy="4937760"/>
        </p:xfrm>
        <a:graphic>
          <a:graphicData uri="http://schemas.openxmlformats.org/drawingml/2006/table">
            <a:tbl>
              <a:tblPr firstRow="1" bandRow="1">
                <a:tableStyleId>{5C22544A-7EE6-4342-B048-85BDC9FD1C3A}</a:tableStyleId>
              </a:tblPr>
              <a:tblGrid>
                <a:gridCol w="4490052">
                  <a:extLst>
                    <a:ext uri="{9D8B030D-6E8A-4147-A177-3AD203B41FA5}">
                      <a16:colId xmlns:a16="http://schemas.microsoft.com/office/drawing/2014/main" val="20000"/>
                    </a:ext>
                  </a:extLst>
                </a:gridCol>
                <a:gridCol w="4647598">
                  <a:extLst>
                    <a:ext uri="{9D8B030D-6E8A-4147-A177-3AD203B41FA5}">
                      <a16:colId xmlns:a16="http://schemas.microsoft.com/office/drawing/2014/main" val="20001"/>
                    </a:ext>
                  </a:extLst>
                </a:gridCol>
              </a:tblGrid>
              <a:tr h="436565">
                <a:tc>
                  <a:txBody>
                    <a:bodyPr/>
                    <a:lstStyle/>
                    <a:p>
                      <a:pPr algn="ctr"/>
                      <a:r>
                        <a:rPr lang="zh-TW" altLang="en-US" sz="2400" dirty="0" smtClean="0">
                          <a:latin typeface="標楷體" panose="03000509000000000000" pitchFamily="65" charset="-120"/>
                          <a:ea typeface="標楷體" panose="03000509000000000000" pitchFamily="65" charset="-120"/>
                        </a:rPr>
                        <a:t>五問藥師</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400" dirty="0" smtClean="0">
                          <a:latin typeface="標楷體" panose="03000509000000000000" pitchFamily="65" charset="-120"/>
                          <a:ea typeface="標楷體" panose="03000509000000000000" pitchFamily="65" charset="-120"/>
                        </a:rPr>
                        <a:t>五看標示</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0"/>
                  </a:ext>
                </a:extLst>
              </a:tr>
              <a:tr h="785818">
                <a:tc>
                  <a:txBody>
                    <a:bodyPr/>
                    <a:lstStyle/>
                    <a:p>
                      <a:r>
                        <a:rPr lang="zh-TW" altLang="en-US" sz="2400" dirty="0" smtClean="0">
                          <a:latin typeface="標楷體" panose="03000509000000000000" pitchFamily="65" charset="-120"/>
                          <a:ea typeface="標楷體" panose="03000509000000000000" pitchFamily="65" charset="-120"/>
                        </a:rPr>
                        <a:t>一問</a:t>
                      </a:r>
                      <a:r>
                        <a:rPr lang="zh-TW" altLang="en-US" sz="2400" dirty="0" smtClean="0">
                          <a:solidFill>
                            <a:srgbClr val="FF0000"/>
                          </a:solidFill>
                          <a:latin typeface="標楷體" panose="03000509000000000000" pitchFamily="65" charset="-120"/>
                          <a:ea typeface="標楷體" panose="03000509000000000000" pitchFamily="65" charset="-120"/>
                        </a:rPr>
                        <a:t>用途</a:t>
                      </a:r>
                      <a:r>
                        <a:rPr lang="zh-TW" altLang="en-US" sz="2400" dirty="0" smtClean="0">
                          <a:latin typeface="標楷體" panose="03000509000000000000" pitchFamily="65" charset="-120"/>
                          <a:ea typeface="標楷體" panose="03000509000000000000" pitchFamily="65" charset="-120"/>
                        </a:rPr>
                        <a:t>：我目前的狀況適合這</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個藥品嗎？</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一看：藥品的用途</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適應症</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、藥</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品名稱、成份</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1"/>
                  </a:ext>
                </a:extLst>
              </a:tr>
              <a:tr h="785818">
                <a:tc>
                  <a:txBody>
                    <a:bodyPr/>
                    <a:lstStyle/>
                    <a:p>
                      <a:r>
                        <a:rPr lang="zh-TW" altLang="en-US" sz="2400" dirty="0" smtClean="0">
                          <a:latin typeface="標楷體" panose="03000509000000000000" pitchFamily="65" charset="-120"/>
                          <a:ea typeface="標楷體" panose="03000509000000000000" pitchFamily="65" charset="-120"/>
                        </a:rPr>
                        <a:t>二問</a:t>
                      </a:r>
                      <a:r>
                        <a:rPr lang="zh-TW" altLang="en-US" sz="2400" dirty="0" smtClean="0">
                          <a:solidFill>
                            <a:srgbClr val="FF0000"/>
                          </a:solidFill>
                          <a:latin typeface="標楷體" panose="03000509000000000000" pitchFamily="65" charset="-120"/>
                          <a:ea typeface="標楷體" panose="03000509000000000000" pitchFamily="65" charset="-120"/>
                        </a:rPr>
                        <a:t>用法</a:t>
                      </a:r>
                      <a:r>
                        <a:rPr lang="zh-TW" altLang="en-US" sz="2400" dirty="0" smtClean="0">
                          <a:latin typeface="標楷體" panose="03000509000000000000" pitchFamily="65" charset="-120"/>
                          <a:ea typeface="標楷體" panose="03000509000000000000" pitchFamily="65" charset="-120"/>
                        </a:rPr>
                        <a:t>：我該如何使用這個藥　</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品？</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二看：藥品的用法用量、有效期</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限</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2"/>
                  </a:ext>
                </a:extLst>
              </a:tr>
              <a:tr h="1135070">
                <a:tc>
                  <a:txBody>
                    <a:bodyPr/>
                    <a:lstStyle/>
                    <a:p>
                      <a:r>
                        <a:rPr lang="zh-TW" altLang="en-US" sz="2400" dirty="0" smtClean="0">
                          <a:latin typeface="標楷體" panose="03000509000000000000" pitchFamily="65" charset="-120"/>
                          <a:ea typeface="標楷體" panose="03000509000000000000" pitchFamily="65" charset="-120"/>
                        </a:rPr>
                        <a:t>三問</a:t>
                      </a:r>
                      <a:r>
                        <a:rPr lang="zh-TW" altLang="en-US" sz="2400" dirty="0" smtClean="0">
                          <a:solidFill>
                            <a:srgbClr val="FF0000"/>
                          </a:solidFill>
                          <a:latin typeface="標楷體" panose="03000509000000000000" pitchFamily="65" charset="-120"/>
                          <a:ea typeface="標楷體" panose="03000509000000000000" pitchFamily="65" charset="-120"/>
                        </a:rPr>
                        <a:t>注意</a:t>
                      </a:r>
                      <a:r>
                        <a:rPr lang="zh-TW" altLang="en-US" sz="2400" dirty="0" smtClean="0">
                          <a:latin typeface="標楷體" panose="03000509000000000000" pitchFamily="65" charset="-120"/>
                          <a:ea typeface="標楷體" panose="03000509000000000000" pitchFamily="65" charset="-120"/>
                        </a:rPr>
                        <a:t>：我該注意哪些事情？</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三看：藥品說明書</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仿單</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的副作</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用、注意事項、藥品類別、</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許可證字號</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3"/>
                  </a:ext>
                </a:extLst>
              </a:tr>
              <a:tr h="785818">
                <a:tc>
                  <a:txBody>
                    <a:bodyPr/>
                    <a:lstStyle/>
                    <a:p>
                      <a:r>
                        <a:rPr lang="zh-TW" altLang="en-US" sz="2400" dirty="0" smtClean="0">
                          <a:latin typeface="標楷體" panose="03000509000000000000" pitchFamily="65" charset="-120"/>
                          <a:ea typeface="標楷體" panose="03000509000000000000" pitchFamily="65" charset="-120"/>
                        </a:rPr>
                        <a:t>四問</a:t>
                      </a:r>
                      <a:r>
                        <a:rPr lang="zh-TW" altLang="en-US" sz="2400" dirty="0" smtClean="0">
                          <a:solidFill>
                            <a:srgbClr val="FF0000"/>
                          </a:solidFill>
                          <a:latin typeface="標楷體" panose="03000509000000000000" pitchFamily="65" charset="-120"/>
                          <a:ea typeface="標楷體" panose="03000509000000000000" pitchFamily="65" charset="-120"/>
                        </a:rPr>
                        <a:t>禁忌</a:t>
                      </a:r>
                      <a:r>
                        <a:rPr lang="zh-TW" altLang="en-US" sz="2400" dirty="0" smtClean="0">
                          <a:latin typeface="標楷體" panose="03000509000000000000" pitchFamily="65" charset="-120"/>
                          <a:ea typeface="標楷體" panose="03000509000000000000" pitchFamily="65" charset="-120"/>
                        </a:rPr>
                        <a:t>：我有哪些情況下不能</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使用這個藥品？</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四看：不得使用族群</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禁忌症</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警</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語</a:t>
                      </a:r>
                      <a:r>
                        <a:rPr lang="en-US" altLang="zh-TW"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4"/>
                  </a:ext>
                </a:extLst>
              </a:tr>
              <a:tr h="785818">
                <a:tc>
                  <a:txBody>
                    <a:bodyPr/>
                    <a:lstStyle/>
                    <a:p>
                      <a:r>
                        <a:rPr lang="zh-TW" altLang="en-US" sz="2400" dirty="0" smtClean="0">
                          <a:latin typeface="標楷體" panose="03000509000000000000" pitchFamily="65" charset="-120"/>
                          <a:ea typeface="標楷體" panose="03000509000000000000" pitchFamily="65" charset="-120"/>
                        </a:rPr>
                        <a:t>五問</a:t>
                      </a:r>
                      <a:r>
                        <a:rPr lang="zh-TW" altLang="en-US" sz="2400" dirty="0" smtClean="0">
                          <a:solidFill>
                            <a:srgbClr val="FF0000"/>
                          </a:solidFill>
                          <a:latin typeface="標楷體" panose="03000509000000000000" pitchFamily="65" charset="-120"/>
                          <a:ea typeface="標楷體" panose="03000509000000000000" pitchFamily="65" charset="-120"/>
                        </a:rPr>
                        <a:t>資訊</a:t>
                      </a:r>
                      <a:r>
                        <a:rPr lang="zh-TW" altLang="en-US" sz="2400" dirty="0" smtClean="0">
                          <a:latin typeface="標楷體" panose="03000509000000000000" pitchFamily="65" charset="-120"/>
                          <a:ea typeface="標楷體" panose="03000509000000000000" pitchFamily="65" charset="-120"/>
                        </a:rPr>
                        <a:t>：我該如何取得更多的</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藥品資訊？</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五看：藥品諮詢專線、藥品說明</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書</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仿單</a:t>
                      </a:r>
                      <a:r>
                        <a:rPr lang="en-US" altLang="zh-TW"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5"/>
                  </a:ext>
                </a:extLst>
              </a:tr>
            </a:tbl>
          </a:graphicData>
        </a:graphic>
      </p:graphicFrame>
      <p:pic>
        <p:nvPicPr>
          <p:cNvPr id="6"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投影片編號版面配置區 1"/>
          <p:cNvSpPr txBox="1">
            <a:spLocks/>
          </p:cNvSpPr>
          <p:nvPr/>
        </p:nvSpPr>
        <p:spPr>
          <a:xfrm>
            <a:off x="6948488" y="6356350"/>
            <a:ext cx="2133600" cy="365125"/>
          </a:xfrm>
          <a:prstGeom prst="rect">
            <a:avLst/>
          </a:prstGeom>
        </p:spPr>
        <p:txBody>
          <a:bodyPr/>
          <a:lstStyle>
            <a:defPPr>
              <a:defRPr lang="zh-TW"/>
            </a:defPPr>
            <a:lvl1pPr algn="r" rtl="0" fontAlgn="auto">
              <a:spcBef>
                <a:spcPts val="0"/>
              </a:spcBef>
              <a:spcAft>
                <a:spcPts val="0"/>
              </a:spcAft>
              <a:defRPr kumimoji="0" sz="1400" kern="1200">
                <a:solidFill>
                  <a:schemeClr val="tx1"/>
                </a:solidFill>
                <a:latin typeface="Times New Roman" panose="02020603050405020304" pitchFamily="18" charset="0"/>
                <a:ea typeface="+mn-ea"/>
                <a:cs typeface="Times New Roman" panose="02020603050405020304" pitchFamily="18" charset="0"/>
              </a:defRPr>
            </a:lvl1pPr>
            <a:lvl2pPr marL="457200" algn="l" rtl="0" fontAlgn="base">
              <a:spcBef>
                <a:spcPct val="0"/>
              </a:spcBef>
              <a:spcAft>
                <a:spcPct val="0"/>
              </a:spcAft>
              <a:defRPr kumimoji="1"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kern="1200">
                <a:solidFill>
                  <a:schemeClr val="tx1"/>
                </a:solidFill>
                <a:latin typeface="Calibri" pitchFamily="34" charset="0"/>
                <a:ea typeface="新細明體" pitchFamily="18" charset="-120"/>
                <a:cs typeface="+mn-cs"/>
              </a:defRPr>
            </a:lvl9pPr>
          </a:lstStyle>
          <a:p>
            <a:pPr>
              <a:defRPr/>
            </a:pPr>
            <a:fld id="{A88E173F-7835-46AF-B23F-AC1CD583B554}" type="slidenum">
              <a:rPr lang="zh-TW" altLang="en-US" smtClean="0">
                <a:solidFill>
                  <a:prstClr val="black"/>
                </a:solidFill>
                <a:ea typeface="新細明體"/>
              </a:rPr>
              <a:pPr>
                <a:defRPr/>
              </a:pPr>
              <a:t>12</a:t>
            </a:fld>
            <a:endParaRPr lang="zh-TW" altLang="en-US" dirty="0">
              <a:solidFill>
                <a:prstClr val="black"/>
              </a:solidFill>
              <a:ea typeface="新細明體"/>
            </a:endParaRPr>
          </a:p>
        </p:txBody>
      </p:sp>
      <p:sp>
        <p:nvSpPr>
          <p:cNvPr id="7" name="文字方塊 6"/>
          <p:cNvSpPr txBox="1"/>
          <p:nvPr/>
        </p:nvSpPr>
        <p:spPr>
          <a:xfrm>
            <a:off x="1004090" y="6286521"/>
            <a:ext cx="7384334" cy="523220"/>
          </a:xfrm>
          <a:prstGeom prst="rect">
            <a:avLst/>
          </a:prstGeom>
          <a:noFill/>
        </p:spPr>
        <p:txBody>
          <a:bodyPr wrap="square" rtlCol="0">
            <a:spAutoFit/>
          </a:bodyPr>
          <a:lstStyle/>
          <a:p>
            <a:r>
              <a:rPr lang="zh-TW" altLang="en-US" sz="2800" b="1" dirty="0" smtClean="0">
                <a:solidFill>
                  <a:srgbClr val="FF0000"/>
                </a:solidFill>
                <a:latin typeface="標楷體" panose="03000509000000000000" pitchFamily="65" charset="-120"/>
                <a:ea typeface="標楷體" panose="03000509000000000000" pitchFamily="65" charset="-120"/>
              </a:rPr>
              <a:t>對藥品有任何問題，都可就近問社區藥局藥師</a:t>
            </a:r>
          </a:p>
        </p:txBody>
      </p:sp>
    </p:spTree>
    <p:extLst>
      <p:ext uri="{BB962C8B-B14F-4D97-AF65-F5344CB8AC3E}">
        <p14:creationId xmlns:p14="http://schemas.microsoft.com/office/powerpoint/2010/main" val="1345050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74638"/>
            <a:ext cx="9144000" cy="723232"/>
          </a:xfrm>
        </p:spPr>
        <p:txBody>
          <a:bodyPr>
            <a:normAutofit/>
          </a:bodyPr>
          <a:lstStyle/>
          <a:p>
            <a:r>
              <a:rPr lang="zh-TW" altLang="en-US" sz="3600" b="1" dirty="0" smtClean="0">
                <a:solidFill>
                  <a:srgbClr val="002060"/>
                </a:solidFill>
                <a:latin typeface="標楷體" pitchFamily="65" charset="-120"/>
                <a:ea typeface="標楷體" pitchFamily="65" charset="-120"/>
              </a:rPr>
              <a:t>學童購藥時會</a:t>
            </a:r>
            <a:r>
              <a:rPr lang="zh-TW" altLang="en-US" sz="3600" b="1" dirty="0">
                <a:solidFill>
                  <a:srgbClr val="002060"/>
                </a:solidFill>
                <a:latin typeface="標楷體" pitchFamily="65" charset="-120"/>
                <a:ea typeface="標楷體" pitchFamily="65" charset="-120"/>
              </a:rPr>
              <a:t>看藥品外</a:t>
            </a:r>
            <a:r>
              <a:rPr lang="zh-TW" altLang="en-US" sz="3600" b="1" dirty="0" smtClean="0">
                <a:solidFill>
                  <a:srgbClr val="002060"/>
                </a:solidFill>
                <a:latin typeface="標楷體" pitchFamily="65" charset="-120"/>
                <a:ea typeface="標楷體" pitchFamily="65" charset="-120"/>
              </a:rPr>
              <a:t>盒標示顯著提升</a:t>
            </a:r>
            <a:endParaRPr lang="zh-TW" altLang="en-US" sz="3100" dirty="0">
              <a:solidFill>
                <a:srgbClr val="002060"/>
              </a:solidFill>
            </a:endParaRPr>
          </a:p>
        </p:txBody>
      </p:sp>
      <p:graphicFrame>
        <p:nvGraphicFramePr>
          <p:cNvPr id="8" name="圖表 7"/>
          <p:cNvGraphicFramePr>
            <a:graphicFrameLocks/>
          </p:cNvGraphicFramePr>
          <p:nvPr>
            <p:extLst/>
          </p:nvPr>
        </p:nvGraphicFramePr>
        <p:xfrm>
          <a:off x="364263" y="2132856"/>
          <a:ext cx="8557999" cy="4641947"/>
        </p:xfrm>
        <a:graphic>
          <a:graphicData uri="http://schemas.openxmlformats.org/drawingml/2006/chart">
            <c:chart xmlns:c="http://schemas.openxmlformats.org/drawingml/2006/chart" xmlns:r="http://schemas.openxmlformats.org/officeDocument/2006/relationships" r:id="rId2"/>
          </a:graphicData>
        </a:graphic>
      </p:graphicFrame>
      <p:sp>
        <p:nvSpPr>
          <p:cNvPr id="3" name="矩形 2"/>
          <p:cNvSpPr/>
          <p:nvPr/>
        </p:nvSpPr>
        <p:spPr>
          <a:xfrm>
            <a:off x="415903" y="997870"/>
            <a:ext cx="8454718" cy="461665"/>
          </a:xfrm>
          <a:prstGeom prst="rect">
            <a:avLst/>
          </a:prstGeom>
        </p:spPr>
        <p:txBody>
          <a:bodyPr wrap="square">
            <a:spAutoFit/>
          </a:bodyPr>
          <a:lstStyle/>
          <a:p>
            <a:r>
              <a:rPr lang="en-US" altLang="zh-TW" sz="2400" dirty="0">
                <a:solidFill>
                  <a:srgbClr val="000000"/>
                </a:solidFill>
                <a:latin typeface="標楷體" panose="03000509000000000000" pitchFamily="65" charset="-120"/>
                <a:ea typeface="標楷體" panose="03000509000000000000" pitchFamily="65" charset="-120"/>
              </a:rPr>
              <a:t>106</a:t>
            </a:r>
            <a:r>
              <a:rPr lang="zh-TW" altLang="en-US" sz="2400" dirty="0">
                <a:solidFill>
                  <a:srgbClr val="000000"/>
                </a:solidFill>
                <a:latin typeface="標楷體" panose="03000509000000000000" pitchFamily="65" charset="-120"/>
                <a:ea typeface="標楷體" panose="03000509000000000000" pitchFamily="65" charset="-120"/>
              </a:rPr>
              <a:t>年學生過去</a:t>
            </a:r>
            <a:r>
              <a:rPr lang="zh-TW" altLang="en-US" sz="2400" dirty="0" smtClean="0">
                <a:solidFill>
                  <a:srgbClr val="000000"/>
                </a:solidFill>
                <a:latin typeface="標楷體" panose="03000509000000000000" pitchFamily="65" charset="-120"/>
                <a:ea typeface="標楷體" panose="03000509000000000000" pitchFamily="65" charset="-120"/>
              </a:rPr>
              <a:t>一年購藥時會</a:t>
            </a:r>
            <a:r>
              <a:rPr lang="zh-TW" altLang="en-US" sz="2400" dirty="0">
                <a:solidFill>
                  <a:srgbClr val="000000"/>
                </a:solidFill>
                <a:latin typeface="標楷體" panose="03000509000000000000" pitchFamily="65" charset="-120"/>
                <a:ea typeface="標楷體" panose="03000509000000000000" pitchFamily="65" charset="-120"/>
              </a:rPr>
              <a:t>看藥品外</a:t>
            </a:r>
            <a:r>
              <a:rPr lang="zh-TW" altLang="en-US" sz="2400" dirty="0" smtClean="0">
                <a:solidFill>
                  <a:srgbClr val="000000"/>
                </a:solidFill>
                <a:latin typeface="標楷體" panose="03000509000000000000" pitchFamily="65" charset="-120"/>
                <a:ea typeface="標楷體" panose="03000509000000000000" pitchFamily="65" charset="-120"/>
              </a:rPr>
              <a:t>盒標示較</a:t>
            </a:r>
            <a:r>
              <a:rPr lang="en-US" altLang="zh-TW" sz="2400" dirty="0">
                <a:solidFill>
                  <a:srgbClr val="000000"/>
                </a:solidFill>
                <a:latin typeface="標楷體" panose="03000509000000000000" pitchFamily="65" charset="-120"/>
                <a:ea typeface="標楷體" panose="03000509000000000000" pitchFamily="65" charset="-120"/>
              </a:rPr>
              <a:t>105</a:t>
            </a:r>
            <a:r>
              <a:rPr lang="zh-TW" altLang="en-US" sz="2400" dirty="0">
                <a:solidFill>
                  <a:srgbClr val="000000"/>
                </a:solidFill>
                <a:latin typeface="標楷體" panose="03000509000000000000" pitchFamily="65" charset="-120"/>
                <a:ea typeface="標楷體" panose="03000509000000000000" pitchFamily="65" charset="-120"/>
              </a:rPr>
              <a:t>年顯著提升</a:t>
            </a:r>
            <a:endParaRPr lang="en-US" altLang="zh-TW" sz="2400" dirty="0">
              <a:solidFill>
                <a:srgbClr val="000000"/>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251520" y="1794328"/>
            <a:ext cx="720080" cy="369332"/>
          </a:xfrm>
          <a:prstGeom prst="rect">
            <a:avLst/>
          </a:prstGeom>
          <a:noFill/>
        </p:spPr>
        <p:txBody>
          <a:bodyPr wrap="square" rtlCol="0">
            <a:spAutoFit/>
          </a:bodyPr>
          <a:lstStyle/>
          <a:p>
            <a:r>
              <a:rPr lang="en-US" altLang="zh-TW" dirty="0" smtClean="0"/>
              <a:t>(%)</a:t>
            </a:r>
            <a:endParaRPr lang="zh-TW" altLang="en-US" dirty="0"/>
          </a:p>
        </p:txBody>
      </p:sp>
      <p:pic>
        <p:nvPicPr>
          <p:cNvPr id="6" name="內容版面配置區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5933" y="1470488"/>
            <a:ext cx="1289071" cy="1541785"/>
          </a:xfrm>
          <a:prstGeom prst="rect">
            <a:avLst/>
          </a:prstGeom>
        </p:spPr>
      </p:pic>
    </p:spTree>
    <p:extLst>
      <p:ext uri="{BB962C8B-B14F-4D97-AF65-F5344CB8AC3E}">
        <p14:creationId xmlns:p14="http://schemas.microsoft.com/office/powerpoint/2010/main" val="4130765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74638"/>
            <a:ext cx="9144000" cy="706090"/>
          </a:xfrm>
        </p:spPr>
        <p:txBody>
          <a:bodyPr>
            <a:noAutofit/>
          </a:bodyPr>
          <a:lstStyle/>
          <a:p>
            <a:r>
              <a:rPr lang="zh-TW" altLang="en-US" sz="3600" b="1" dirty="0" smtClean="0">
                <a:solidFill>
                  <a:srgbClr val="002060"/>
                </a:solidFill>
                <a:latin typeface="標楷體" pitchFamily="65" charset="-120"/>
                <a:ea typeface="標楷體" pitchFamily="65" charset="-120"/>
              </a:rPr>
              <a:t>學童詢問藥師情形顯著提升</a:t>
            </a:r>
            <a:endParaRPr lang="zh-TW" altLang="en-US" sz="3600" b="1" dirty="0">
              <a:solidFill>
                <a:srgbClr val="002060"/>
              </a:solidFill>
              <a:latin typeface="標楷體" pitchFamily="65" charset="-120"/>
              <a:ea typeface="標楷體" pitchFamily="65" charset="-120"/>
            </a:endParaRPr>
          </a:p>
        </p:txBody>
      </p:sp>
      <p:sp>
        <p:nvSpPr>
          <p:cNvPr id="6" name="文字方塊 5"/>
          <p:cNvSpPr txBox="1"/>
          <p:nvPr/>
        </p:nvSpPr>
        <p:spPr>
          <a:xfrm>
            <a:off x="539552" y="1110364"/>
            <a:ext cx="8352928" cy="492443"/>
          </a:xfrm>
          <a:prstGeom prst="rect">
            <a:avLst/>
          </a:prstGeom>
          <a:noFill/>
        </p:spPr>
        <p:txBody>
          <a:bodyPr wrap="square" rtlCol="0">
            <a:spAutoFit/>
          </a:bodyPr>
          <a:lstStyle/>
          <a:p>
            <a:r>
              <a:rPr lang="zh-TW" altLang="en-US" sz="2600" dirty="0" smtClean="0">
                <a:solidFill>
                  <a:srgbClr val="000000"/>
                </a:solidFill>
                <a:latin typeface="標楷體" panose="03000509000000000000" pitchFamily="65" charset="-120"/>
                <a:ea typeface="標楷體" panose="03000509000000000000" pitchFamily="65" charset="-120"/>
              </a:rPr>
              <a:t> </a:t>
            </a:r>
            <a:r>
              <a:rPr lang="en-US" altLang="zh-TW" sz="2600" dirty="0" smtClean="0">
                <a:solidFill>
                  <a:srgbClr val="002060"/>
                </a:solidFill>
                <a:latin typeface="標楷體" panose="03000509000000000000" pitchFamily="65" charset="-120"/>
                <a:ea typeface="標楷體" panose="03000509000000000000" pitchFamily="65" charset="-120"/>
              </a:rPr>
              <a:t>106</a:t>
            </a:r>
            <a:r>
              <a:rPr lang="zh-TW" altLang="en-US" sz="2600" dirty="0">
                <a:solidFill>
                  <a:srgbClr val="002060"/>
                </a:solidFill>
                <a:latin typeface="標楷體" panose="03000509000000000000" pitchFamily="65" charset="-120"/>
                <a:ea typeface="標楷體" panose="03000509000000000000" pitchFamily="65" charset="-120"/>
              </a:rPr>
              <a:t>年學生過去</a:t>
            </a:r>
            <a:r>
              <a:rPr lang="zh-TW" altLang="en-US" sz="2600" dirty="0" smtClean="0">
                <a:solidFill>
                  <a:srgbClr val="002060"/>
                </a:solidFill>
                <a:latin typeface="標楷體" panose="03000509000000000000" pitchFamily="65" charset="-120"/>
                <a:ea typeface="標楷體" panose="03000509000000000000" pitchFamily="65" charset="-120"/>
              </a:rPr>
              <a:t>一年詢問藥師之</a:t>
            </a:r>
            <a:r>
              <a:rPr lang="zh-TW" altLang="en-US" sz="2600" dirty="0">
                <a:solidFill>
                  <a:srgbClr val="002060"/>
                </a:solidFill>
                <a:latin typeface="標楷體" panose="03000509000000000000" pitchFamily="65" charset="-120"/>
                <a:ea typeface="標楷體" panose="03000509000000000000" pitchFamily="65" charset="-120"/>
              </a:rPr>
              <a:t>行為較</a:t>
            </a:r>
            <a:r>
              <a:rPr lang="en-US" altLang="zh-TW" sz="2600" dirty="0">
                <a:solidFill>
                  <a:srgbClr val="002060"/>
                </a:solidFill>
                <a:latin typeface="標楷體" panose="03000509000000000000" pitchFamily="65" charset="-120"/>
                <a:ea typeface="標楷體" panose="03000509000000000000" pitchFamily="65" charset="-120"/>
              </a:rPr>
              <a:t>105</a:t>
            </a:r>
            <a:r>
              <a:rPr lang="zh-TW" altLang="en-US" sz="2600" dirty="0">
                <a:solidFill>
                  <a:srgbClr val="002060"/>
                </a:solidFill>
                <a:latin typeface="標楷體" panose="03000509000000000000" pitchFamily="65" charset="-120"/>
                <a:ea typeface="標楷體" panose="03000509000000000000" pitchFamily="65" charset="-120"/>
              </a:rPr>
              <a:t>年顯著</a:t>
            </a:r>
            <a:r>
              <a:rPr lang="zh-TW" altLang="en-US" sz="2600" dirty="0" smtClean="0">
                <a:solidFill>
                  <a:srgbClr val="002060"/>
                </a:solidFill>
                <a:latin typeface="標楷體" panose="03000509000000000000" pitchFamily="65" charset="-120"/>
                <a:ea typeface="標楷體" panose="03000509000000000000" pitchFamily="65" charset="-120"/>
              </a:rPr>
              <a:t>提升</a:t>
            </a:r>
            <a:endParaRPr lang="en-US" altLang="zh-TW" sz="2600" dirty="0">
              <a:solidFill>
                <a:srgbClr val="002060"/>
              </a:solidFill>
              <a:latin typeface="標楷體" panose="03000509000000000000" pitchFamily="65" charset="-120"/>
              <a:ea typeface="標楷體" panose="03000509000000000000" pitchFamily="65" charset="-120"/>
            </a:endParaRPr>
          </a:p>
        </p:txBody>
      </p:sp>
      <p:graphicFrame>
        <p:nvGraphicFramePr>
          <p:cNvPr id="12" name="圖表 11"/>
          <p:cNvGraphicFramePr>
            <a:graphicFrameLocks/>
          </p:cNvGraphicFramePr>
          <p:nvPr>
            <p:extLst/>
          </p:nvPr>
        </p:nvGraphicFramePr>
        <p:xfrm>
          <a:off x="251521" y="2184220"/>
          <a:ext cx="6192687" cy="4395936"/>
        </p:xfrm>
        <a:graphic>
          <a:graphicData uri="http://schemas.openxmlformats.org/drawingml/2006/chart">
            <c:chart xmlns:c="http://schemas.openxmlformats.org/drawingml/2006/chart" xmlns:r="http://schemas.openxmlformats.org/officeDocument/2006/relationships" r:id="rId2"/>
          </a:graphicData>
        </a:graphic>
      </p:graphicFrame>
      <p:sp>
        <p:nvSpPr>
          <p:cNvPr id="7" name="文字方塊 6"/>
          <p:cNvSpPr txBox="1"/>
          <p:nvPr/>
        </p:nvSpPr>
        <p:spPr>
          <a:xfrm>
            <a:off x="251520" y="1794328"/>
            <a:ext cx="720080" cy="369332"/>
          </a:xfrm>
          <a:prstGeom prst="rect">
            <a:avLst/>
          </a:prstGeom>
          <a:noFill/>
        </p:spPr>
        <p:txBody>
          <a:bodyPr wrap="square" rtlCol="0">
            <a:spAutoFit/>
          </a:bodyPr>
          <a:lstStyle/>
          <a:p>
            <a:r>
              <a:rPr lang="en-US" altLang="zh-TW" dirty="0" smtClean="0"/>
              <a:t>(%)</a:t>
            </a:r>
            <a:endParaRPr lang="zh-TW" altLang="en-US" dirty="0"/>
          </a:p>
        </p:txBody>
      </p:sp>
      <p:pic>
        <p:nvPicPr>
          <p:cNvPr id="9" name="內容版面配置區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2138256"/>
            <a:ext cx="2735326" cy="4027786"/>
          </a:xfrm>
          <a:prstGeom prst="rect">
            <a:avLst/>
          </a:prstGeom>
        </p:spPr>
      </p:pic>
    </p:spTree>
    <p:extLst>
      <p:ext uri="{BB962C8B-B14F-4D97-AF65-F5344CB8AC3E}">
        <p14:creationId xmlns:p14="http://schemas.microsoft.com/office/powerpoint/2010/main" val="3177342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04664"/>
            <a:ext cx="8961608" cy="344853"/>
          </a:xfrm>
        </p:spPr>
        <p:txBody>
          <a:bodyPr>
            <a:noAutofit/>
          </a:bodyPr>
          <a:lstStyle/>
          <a:p>
            <a:pPr algn="ctr"/>
            <a:r>
              <a:rPr lang="zh-TW" altLang="en-US" sz="4000" b="1" dirty="0" smtClean="0">
                <a:solidFill>
                  <a:schemeClr val="tx1"/>
                </a:solidFill>
                <a:latin typeface="微軟正黑體" pitchFamily="34" charset="-120"/>
                <a:ea typeface="微軟正黑體" pitchFamily="34" charset="-120"/>
              </a:rPr>
              <a:t>五大核心能力</a:t>
            </a:r>
            <a:r>
              <a:rPr lang="zh-TW" altLang="zh-TW" sz="4000" b="1" dirty="0" smtClean="0">
                <a:solidFill>
                  <a:schemeClr val="tx1"/>
                </a:solidFill>
                <a:latin typeface="微軟正黑體" pitchFamily="34" charset="-120"/>
                <a:ea typeface="微軟正黑體" pitchFamily="34" charset="-120"/>
              </a:rPr>
              <a:t>生活技能</a:t>
            </a:r>
            <a:r>
              <a:rPr lang="zh-TW" altLang="en-US" sz="4000" b="1" dirty="0">
                <a:solidFill>
                  <a:srgbClr val="FF0000"/>
                </a:solidFill>
                <a:latin typeface="微軟正黑體" pitchFamily="34" charset="-120"/>
                <a:ea typeface="微軟正黑體" pitchFamily="34" charset="-120"/>
              </a:rPr>
              <a:t>正確用藥教案</a:t>
            </a:r>
            <a:endParaRPr lang="zh-TW" altLang="en-US" sz="4000" dirty="0">
              <a:solidFill>
                <a:schemeClr val="tx1"/>
              </a:solidFill>
            </a:endParaRPr>
          </a:p>
        </p:txBody>
      </p:sp>
      <p:graphicFrame>
        <p:nvGraphicFramePr>
          <p:cNvPr id="3" name="資料庫圖表 2"/>
          <p:cNvGraphicFramePr/>
          <p:nvPr>
            <p:extLst>
              <p:ext uri="{D42A27DB-BD31-4B8C-83A1-F6EECF244321}">
                <p14:modId xmlns:p14="http://schemas.microsoft.com/office/powerpoint/2010/main" val="60772293"/>
              </p:ext>
            </p:extLst>
          </p:nvPr>
        </p:nvGraphicFramePr>
        <p:xfrm>
          <a:off x="211323" y="1124744"/>
          <a:ext cx="8532440" cy="2319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群組 5"/>
          <p:cNvGrpSpPr/>
          <p:nvPr/>
        </p:nvGrpSpPr>
        <p:grpSpPr>
          <a:xfrm>
            <a:off x="132654" y="3496146"/>
            <a:ext cx="1728192" cy="682855"/>
            <a:chOff x="539552" y="3284983"/>
            <a:chExt cx="1728192" cy="1314147"/>
          </a:xfrm>
          <a:solidFill>
            <a:srgbClr val="FFFF66"/>
          </a:solidFill>
        </p:grpSpPr>
        <p:sp>
          <p:nvSpPr>
            <p:cNvPr id="7" name="向上箭號圖說文字 6"/>
            <p:cNvSpPr/>
            <p:nvPr/>
          </p:nvSpPr>
          <p:spPr>
            <a:xfrm>
              <a:off x="539552" y="3284983"/>
              <a:ext cx="1728192" cy="1314147"/>
            </a:xfrm>
            <a:prstGeom prst="upArrow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539552" y="3712468"/>
              <a:ext cx="1728192" cy="770007"/>
            </a:xfrm>
            <a:prstGeom prst="rect">
              <a:avLst/>
            </a:prstGeom>
            <a:solidFill>
              <a:srgbClr val="FFC000"/>
            </a:solidFill>
          </p:spPr>
          <p:txBody>
            <a:bodyPr wrap="square" rtlCol="0">
              <a:spAutoFit/>
            </a:bodyPr>
            <a:lstStyle/>
            <a:p>
              <a:r>
                <a:rPr lang="zh-TW" altLang="en-US" sz="2000" b="1" dirty="0" smtClean="0">
                  <a:latin typeface="微軟正黑體" pitchFamily="34" charset="-120"/>
                  <a:ea typeface="微軟正黑體" pitchFamily="34" charset="-120"/>
                </a:rPr>
                <a:t>自我監督管理</a:t>
              </a:r>
              <a:endParaRPr lang="zh-TW" altLang="en-US" sz="2000" b="1" dirty="0">
                <a:latin typeface="微軟正黑體" pitchFamily="34" charset="-120"/>
                <a:ea typeface="微軟正黑體" pitchFamily="34" charset="-120"/>
              </a:endParaRPr>
            </a:p>
          </p:txBody>
        </p:sp>
      </p:grpSp>
      <p:grpSp>
        <p:nvGrpSpPr>
          <p:cNvPr id="9" name="群組 8"/>
          <p:cNvGrpSpPr/>
          <p:nvPr/>
        </p:nvGrpSpPr>
        <p:grpSpPr>
          <a:xfrm>
            <a:off x="1951867" y="3533960"/>
            <a:ext cx="1656184" cy="607229"/>
            <a:chOff x="3779912" y="3284984"/>
            <a:chExt cx="1656184" cy="1080120"/>
          </a:xfrm>
          <a:solidFill>
            <a:srgbClr val="00B0F0"/>
          </a:solidFill>
        </p:grpSpPr>
        <p:sp>
          <p:nvSpPr>
            <p:cNvPr id="10" name="向上箭號圖說文字 9"/>
            <p:cNvSpPr/>
            <p:nvPr/>
          </p:nvSpPr>
          <p:spPr>
            <a:xfrm>
              <a:off x="3779912" y="3284984"/>
              <a:ext cx="1656184" cy="1080120"/>
            </a:xfrm>
            <a:prstGeom prst="up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779912" y="3645024"/>
              <a:ext cx="1656184" cy="523220"/>
            </a:xfrm>
            <a:prstGeom prst="rect">
              <a:avLst/>
            </a:prstGeom>
            <a:grpFill/>
          </p:spPr>
          <p:txBody>
            <a:bodyPr wrap="square" rtlCol="0">
              <a:spAutoFit/>
            </a:bodyPr>
            <a:lstStyle/>
            <a:p>
              <a:r>
                <a:rPr lang="zh-TW" altLang="en-US" sz="2800" b="1" dirty="0" smtClean="0">
                  <a:latin typeface="微軟正黑體" pitchFamily="34" charset="-120"/>
                  <a:ea typeface="微軟正黑體" pitchFamily="34" charset="-120"/>
                </a:rPr>
                <a:t>有效溝通</a:t>
              </a:r>
              <a:endParaRPr lang="zh-TW" altLang="en-US" sz="2800" b="1" dirty="0">
                <a:latin typeface="微軟正黑體" pitchFamily="34" charset="-120"/>
                <a:ea typeface="微軟正黑體" pitchFamily="34" charset="-120"/>
              </a:endParaRPr>
            </a:p>
          </p:txBody>
        </p:sp>
      </p:grpSp>
      <p:grpSp>
        <p:nvGrpSpPr>
          <p:cNvPr id="12" name="群組 11"/>
          <p:cNvGrpSpPr/>
          <p:nvPr/>
        </p:nvGrpSpPr>
        <p:grpSpPr>
          <a:xfrm>
            <a:off x="3595442" y="3502500"/>
            <a:ext cx="1800199" cy="607229"/>
            <a:chOff x="6156176" y="3284984"/>
            <a:chExt cx="2808312" cy="1080120"/>
          </a:xfrm>
          <a:solidFill>
            <a:srgbClr val="FF99FF"/>
          </a:solidFill>
        </p:grpSpPr>
        <p:sp>
          <p:nvSpPr>
            <p:cNvPr id="13" name="向上箭號圖說文字 12"/>
            <p:cNvSpPr/>
            <p:nvPr/>
          </p:nvSpPr>
          <p:spPr>
            <a:xfrm>
              <a:off x="6156176" y="3284984"/>
              <a:ext cx="2808312" cy="1080120"/>
            </a:xfrm>
            <a:prstGeom prst="up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6156176" y="3717032"/>
              <a:ext cx="2667700" cy="523220"/>
            </a:xfrm>
            <a:prstGeom prst="rect">
              <a:avLst/>
            </a:prstGeom>
            <a:grpFill/>
          </p:spPr>
          <p:txBody>
            <a:bodyPr wrap="square" rtlCol="0">
              <a:spAutoFit/>
            </a:bodyPr>
            <a:lstStyle/>
            <a:p>
              <a:r>
                <a:rPr lang="zh-TW" altLang="en-US" sz="2800" b="1" dirty="0" smtClean="0">
                  <a:latin typeface="微軟正黑體" pitchFamily="34" charset="-120"/>
                  <a:ea typeface="微軟正黑體" pitchFamily="34" charset="-120"/>
                </a:rPr>
                <a:t>問題解決</a:t>
              </a:r>
              <a:endParaRPr lang="zh-TW" altLang="en-US" sz="2800" b="1" dirty="0">
                <a:latin typeface="微軟正黑體" pitchFamily="34" charset="-120"/>
                <a:ea typeface="微軟正黑體" pitchFamily="34" charset="-120"/>
              </a:endParaRPr>
            </a:p>
          </p:txBody>
        </p:sp>
      </p:grpSp>
      <p:grpSp>
        <p:nvGrpSpPr>
          <p:cNvPr id="15" name="群組 14"/>
          <p:cNvGrpSpPr/>
          <p:nvPr/>
        </p:nvGrpSpPr>
        <p:grpSpPr>
          <a:xfrm>
            <a:off x="5412792" y="3444276"/>
            <a:ext cx="1910235" cy="717900"/>
            <a:chOff x="2411760" y="5589241"/>
            <a:chExt cx="1910235" cy="908841"/>
          </a:xfrm>
        </p:grpSpPr>
        <p:sp>
          <p:nvSpPr>
            <p:cNvPr id="16" name="向上箭號圖說文字 15"/>
            <p:cNvSpPr/>
            <p:nvPr/>
          </p:nvSpPr>
          <p:spPr>
            <a:xfrm>
              <a:off x="2411760" y="5589241"/>
              <a:ext cx="1728192" cy="908841"/>
            </a:xfrm>
            <a:prstGeom prst="upArrowCallout">
              <a:avLst/>
            </a:prstGeom>
            <a:solidFill>
              <a:srgbClr val="3BE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2593803" y="5934864"/>
              <a:ext cx="1728192" cy="372382"/>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做決定</a:t>
              </a:r>
              <a:endParaRPr lang="zh-TW" altLang="en-US" sz="2800" b="1" dirty="0">
                <a:latin typeface="微軟正黑體" pitchFamily="34" charset="-120"/>
                <a:ea typeface="微軟正黑體" pitchFamily="34" charset="-120"/>
              </a:endParaRPr>
            </a:p>
          </p:txBody>
        </p:sp>
      </p:grpSp>
      <p:grpSp>
        <p:nvGrpSpPr>
          <p:cNvPr id="18" name="群組 17"/>
          <p:cNvGrpSpPr/>
          <p:nvPr/>
        </p:nvGrpSpPr>
        <p:grpSpPr>
          <a:xfrm>
            <a:off x="7136443" y="3485106"/>
            <a:ext cx="1872208" cy="647711"/>
            <a:chOff x="6156176" y="5616624"/>
            <a:chExt cx="1800200" cy="1124744"/>
          </a:xfrm>
          <a:solidFill>
            <a:srgbClr val="FF6600"/>
          </a:solidFill>
        </p:grpSpPr>
        <p:sp>
          <p:nvSpPr>
            <p:cNvPr id="19" name="向上箭號圖說文字 18"/>
            <p:cNvSpPr/>
            <p:nvPr/>
          </p:nvSpPr>
          <p:spPr>
            <a:xfrm>
              <a:off x="6156176" y="5616624"/>
              <a:ext cx="1800200" cy="1124744"/>
            </a:xfrm>
            <a:prstGeom prst="up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6156176" y="6033482"/>
              <a:ext cx="1728192" cy="510784"/>
            </a:xfrm>
            <a:prstGeom prst="rect">
              <a:avLst/>
            </a:prstGeom>
            <a:grpFill/>
          </p:spPr>
          <p:txBody>
            <a:bodyPr wrap="square" rtlCol="0">
              <a:spAutoFit/>
            </a:bodyPr>
            <a:lstStyle/>
            <a:p>
              <a:pPr algn="ctr"/>
              <a:r>
                <a:rPr lang="zh-TW" altLang="en-US" sz="2800" b="1" dirty="0" smtClean="0">
                  <a:latin typeface="微軟正黑體" pitchFamily="34" charset="-120"/>
                  <a:ea typeface="微軟正黑體" pitchFamily="34" charset="-120"/>
                </a:rPr>
                <a:t>人際關係</a:t>
              </a:r>
              <a:endParaRPr lang="en-US" altLang="zh-TW" sz="2800" b="1" dirty="0" smtClean="0">
                <a:latin typeface="微軟正黑體" pitchFamily="34" charset="-120"/>
                <a:ea typeface="微軟正黑體" pitchFamily="34" charset="-120"/>
              </a:endParaRPr>
            </a:p>
          </p:txBody>
        </p:sp>
      </p:grpSp>
      <p:pic>
        <p:nvPicPr>
          <p:cNvPr id="21" name="圖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11" y="4462689"/>
            <a:ext cx="1807429" cy="2363373"/>
          </a:xfrm>
          <a:prstGeom prst="rect">
            <a:avLst/>
          </a:prstGeom>
        </p:spPr>
      </p:pic>
      <p:pic>
        <p:nvPicPr>
          <p:cNvPr id="22" name="圖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3367" y="4426370"/>
            <a:ext cx="1849637" cy="2399692"/>
          </a:xfrm>
          <a:prstGeom prst="rect">
            <a:avLst/>
          </a:prstGeom>
        </p:spPr>
      </p:pic>
      <p:pic>
        <p:nvPicPr>
          <p:cNvPr id="23" name="圖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3004" y="4462690"/>
            <a:ext cx="1768508" cy="2377004"/>
          </a:xfrm>
          <a:prstGeom prst="rect">
            <a:avLst/>
          </a:prstGeom>
        </p:spPr>
      </p:pic>
      <p:pic>
        <p:nvPicPr>
          <p:cNvPr id="24" name="圖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2366" y="4435769"/>
            <a:ext cx="1886722" cy="2395311"/>
          </a:xfrm>
          <a:prstGeom prst="rect">
            <a:avLst/>
          </a:prstGeom>
        </p:spPr>
      </p:pic>
      <p:pic>
        <p:nvPicPr>
          <p:cNvPr id="25" name="圖片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73056" y="4462689"/>
            <a:ext cx="1643768" cy="2395311"/>
          </a:xfrm>
          <a:prstGeom prst="rect">
            <a:avLst/>
          </a:prstGeom>
        </p:spPr>
      </p:pic>
    </p:spTree>
    <p:extLst>
      <p:ext uri="{BB962C8B-B14F-4D97-AF65-F5344CB8AC3E}">
        <p14:creationId xmlns:p14="http://schemas.microsoft.com/office/powerpoint/2010/main" val="245263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52400"/>
            <a:ext cx="9144000" cy="617538"/>
          </a:xfrm>
        </p:spPr>
        <p:txBody>
          <a:bodyPr>
            <a:noAutofit/>
          </a:bodyPr>
          <a:lstStyle/>
          <a:p>
            <a:pPr fontAlgn="auto">
              <a:spcAft>
                <a:spcPts val="0"/>
              </a:spcAft>
              <a:defRPr/>
            </a:pPr>
            <a:r>
              <a:rPr lang="zh-TW" altLang="en-US" sz="4000" b="1" dirty="0" smtClean="0">
                <a:solidFill>
                  <a:srgbClr val="0000CC"/>
                </a:solidFill>
                <a:latin typeface="+mj-ea"/>
                <a:ea typeface="+mj-ea"/>
              </a:rPr>
              <a:t>「我家藥健康」親子劇徵選獲獎影片</a:t>
            </a:r>
            <a:endParaRPr lang="zh-TW" altLang="en-US" sz="4000" b="1" dirty="0">
              <a:solidFill>
                <a:srgbClr val="0000CC"/>
              </a:solidFill>
              <a:latin typeface="+mj-ea"/>
              <a:ea typeface="+mj-ea"/>
            </a:endParaRPr>
          </a:p>
        </p:txBody>
      </p:sp>
      <p:sp>
        <p:nvSpPr>
          <p:cNvPr id="25603" name="矩形 6"/>
          <p:cNvSpPr>
            <a:spLocks noChangeArrowheads="1"/>
          </p:cNvSpPr>
          <p:nvPr/>
        </p:nvSpPr>
        <p:spPr bwMode="auto">
          <a:xfrm>
            <a:off x="3491880" y="3429000"/>
            <a:ext cx="21602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Times New Roman" pitchFamily="18" charset="0"/>
                <a:ea typeface="標楷體" pitchFamily="65" charset="-120"/>
                <a:cs typeface="Times New Roman" pitchFamily="18" charset="0"/>
              </a:rPr>
              <a:t>金門縣金鼎國中</a:t>
            </a:r>
            <a:endParaRPr lang="zh-TW" altLang="en-US" sz="1400" b="1" dirty="0">
              <a:solidFill>
                <a:srgbClr val="002060"/>
              </a:solidFill>
              <a:latin typeface="Times New Roman" pitchFamily="18" charset="0"/>
              <a:ea typeface="標楷體" pitchFamily="65" charset="-120"/>
              <a:cs typeface="Times New Roman" pitchFamily="18" charset="0"/>
            </a:endParaRPr>
          </a:p>
        </p:txBody>
      </p:sp>
      <p:sp>
        <p:nvSpPr>
          <p:cNvPr id="25604" name="矩形 7"/>
          <p:cNvSpPr>
            <a:spLocks noChangeArrowheads="1"/>
          </p:cNvSpPr>
          <p:nvPr/>
        </p:nvSpPr>
        <p:spPr bwMode="auto">
          <a:xfrm>
            <a:off x="427687" y="6309320"/>
            <a:ext cx="2016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Times New Roman" pitchFamily="18" charset="0"/>
                <a:ea typeface="標楷體" pitchFamily="65" charset="-120"/>
                <a:cs typeface="Times New Roman" pitchFamily="18" charset="0"/>
              </a:rPr>
              <a:t>花蓮縣</a:t>
            </a:r>
            <a:r>
              <a:rPr lang="zh-TW" altLang="en-US" sz="2000" b="1" dirty="0">
                <a:solidFill>
                  <a:srgbClr val="002060"/>
                </a:solidFill>
                <a:latin typeface="Times New Roman" pitchFamily="18" charset="0"/>
                <a:ea typeface="標楷體" pitchFamily="65" charset="-120"/>
                <a:cs typeface="Times New Roman" pitchFamily="18" charset="0"/>
              </a:rPr>
              <a:t>銅蘭</a:t>
            </a:r>
            <a:r>
              <a:rPr lang="zh-TW" altLang="en-US" sz="2000" b="1" dirty="0" smtClean="0">
                <a:solidFill>
                  <a:srgbClr val="002060"/>
                </a:solidFill>
                <a:latin typeface="Times New Roman" pitchFamily="18" charset="0"/>
                <a:ea typeface="標楷體" pitchFamily="65" charset="-120"/>
                <a:cs typeface="Times New Roman" pitchFamily="18" charset="0"/>
              </a:rPr>
              <a:t>國小</a:t>
            </a:r>
            <a:endParaRPr lang="zh-TW" altLang="en-US" sz="1400" b="1" dirty="0">
              <a:solidFill>
                <a:srgbClr val="002060"/>
              </a:solidFill>
              <a:latin typeface="Times New Roman" pitchFamily="18" charset="0"/>
              <a:ea typeface="標楷體" pitchFamily="65" charset="-120"/>
              <a:cs typeface="Times New Roman" pitchFamily="18" charset="0"/>
            </a:endParaRPr>
          </a:p>
        </p:txBody>
      </p:sp>
      <p:sp>
        <p:nvSpPr>
          <p:cNvPr id="25605" name="矩形 15"/>
          <p:cNvSpPr>
            <a:spLocks noChangeArrowheads="1"/>
          </p:cNvSpPr>
          <p:nvPr/>
        </p:nvSpPr>
        <p:spPr bwMode="auto">
          <a:xfrm>
            <a:off x="6553236" y="3429000"/>
            <a:ext cx="23392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a:solidFill>
                  <a:srgbClr val="002060"/>
                </a:solidFill>
                <a:latin typeface="Times New Roman" pitchFamily="18" charset="0"/>
                <a:ea typeface="標楷體" pitchFamily="65" charset="-120"/>
                <a:cs typeface="Times New Roman" pitchFamily="18" charset="0"/>
              </a:rPr>
              <a:t>臺</a:t>
            </a:r>
            <a:r>
              <a:rPr lang="zh-TW" altLang="en-US" sz="2000" b="1" dirty="0" smtClean="0">
                <a:solidFill>
                  <a:srgbClr val="002060"/>
                </a:solidFill>
                <a:latin typeface="Times New Roman" pitchFamily="18" charset="0"/>
                <a:ea typeface="標楷體" pitchFamily="65" charset="-120"/>
                <a:cs typeface="Times New Roman" pitchFamily="18" charset="0"/>
              </a:rPr>
              <a:t>南市大灣</a:t>
            </a:r>
            <a:r>
              <a:rPr lang="zh-TW" altLang="en-US" sz="2000" b="1" dirty="0">
                <a:solidFill>
                  <a:srgbClr val="002060"/>
                </a:solidFill>
                <a:latin typeface="Times New Roman" pitchFamily="18" charset="0"/>
                <a:ea typeface="標楷體" pitchFamily="65" charset="-120"/>
                <a:cs typeface="Times New Roman" pitchFamily="18" charset="0"/>
              </a:rPr>
              <a:t>高</a:t>
            </a:r>
            <a:r>
              <a:rPr lang="zh-TW" altLang="en-US" sz="2000" b="1" dirty="0" smtClean="0">
                <a:solidFill>
                  <a:srgbClr val="002060"/>
                </a:solidFill>
                <a:latin typeface="Times New Roman" pitchFamily="18" charset="0"/>
                <a:ea typeface="標楷體" pitchFamily="65" charset="-120"/>
                <a:cs typeface="Times New Roman" pitchFamily="18" charset="0"/>
              </a:rPr>
              <a:t>中</a:t>
            </a:r>
            <a:endParaRPr lang="zh-TW" altLang="en-US" sz="1300" b="1" dirty="0">
              <a:solidFill>
                <a:srgbClr val="002060"/>
              </a:solidFill>
              <a:latin typeface="Times New Roman" pitchFamily="18" charset="0"/>
              <a:ea typeface="標楷體" pitchFamily="65" charset="-120"/>
              <a:cs typeface="Times New Roman" pitchFamily="18" charset="0"/>
            </a:endParaRPr>
          </a:p>
        </p:txBody>
      </p:sp>
      <p:sp>
        <p:nvSpPr>
          <p:cNvPr id="25606" name="矩形 19"/>
          <p:cNvSpPr>
            <a:spLocks noChangeArrowheads="1"/>
          </p:cNvSpPr>
          <p:nvPr/>
        </p:nvSpPr>
        <p:spPr bwMode="auto">
          <a:xfrm>
            <a:off x="432048" y="3416307"/>
            <a:ext cx="1979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標楷體" panose="03000509000000000000" pitchFamily="65" charset="-120"/>
                <a:ea typeface="標楷體" panose="03000509000000000000" pitchFamily="65" charset="-120"/>
                <a:cs typeface="Times New Roman" pitchFamily="18" charset="0"/>
              </a:rPr>
              <a:t>新竹縣竹北國小</a:t>
            </a:r>
            <a:endParaRPr lang="zh-TW" altLang="en-US" sz="1400" b="1" dirty="0">
              <a:solidFill>
                <a:srgbClr val="002060"/>
              </a:solidFill>
              <a:latin typeface="標楷體" panose="03000509000000000000" pitchFamily="65" charset="-120"/>
              <a:ea typeface="標楷體" panose="03000509000000000000" pitchFamily="65" charset="-120"/>
              <a:cs typeface="Times New Roman" pitchFamily="18" charset="0"/>
            </a:endParaRPr>
          </a:p>
        </p:txBody>
      </p:sp>
      <p:sp>
        <p:nvSpPr>
          <p:cNvPr id="14" name="矩形 15"/>
          <p:cNvSpPr>
            <a:spLocks noChangeArrowheads="1"/>
          </p:cNvSpPr>
          <p:nvPr/>
        </p:nvSpPr>
        <p:spPr bwMode="auto">
          <a:xfrm>
            <a:off x="3563888" y="6309320"/>
            <a:ext cx="2088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Times New Roman" pitchFamily="18" charset="0"/>
                <a:ea typeface="標楷體" pitchFamily="65" charset="-120"/>
                <a:cs typeface="Times New Roman" pitchFamily="18" charset="0"/>
              </a:rPr>
              <a:t>宜蘭縣東</a:t>
            </a:r>
            <a:r>
              <a:rPr lang="zh-TW" altLang="en-US" sz="2000" b="1" dirty="0">
                <a:solidFill>
                  <a:srgbClr val="002060"/>
                </a:solidFill>
                <a:latin typeface="Times New Roman" pitchFamily="18" charset="0"/>
                <a:ea typeface="標楷體" pitchFamily="65" charset="-120"/>
                <a:cs typeface="Times New Roman" pitchFamily="18" charset="0"/>
              </a:rPr>
              <a:t>光</a:t>
            </a:r>
            <a:r>
              <a:rPr lang="zh-TW" altLang="en-US" sz="2000" b="1" dirty="0" smtClean="0">
                <a:solidFill>
                  <a:srgbClr val="002060"/>
                </a:solidFill>
                <a:latin typeface="Times New Roman" pitchFamily="18" charset="0"/>
                <a:ea typeface="標楷體" pitchFamily="65" charset="-120"/>
                <a:cs typeface="Times New Roman" pitchFamily="18" charset="0"/>
              </a:rPr>
              <a:t>國小</a:t>
            </a:r>
            <a:endParaRPr lang="zh-TW" altLang="en-US" sz="1300" b="1" dirty="0">
              <a:solidFill>
                <a:srgbClr val="002060"/>
              </a:solidFill>
              <a:latin typeface="Times New Roman" pitchFamily="18" charset="0"/>
              <a:ea typeface="標楷體" pitchFamily="65" charset="-120"/>
              <a:cs typeface="Times New Roman" pitchFamily="18" charset="0"/>
            </a:endParaRPr>
          </a:p>
        </p:txBody>
      </p:sp>
      <p:sp>
        <p:nvSpPr>
          <p:cNvPr id="16" name="矩形 15"/>
          <p:cNvSpPr>
            <a:spLocks noChangeArrowheads="1"/>
          </p:cNvSpPr>
          <p:nvPr/>
        </p:nvSpPr>
        <p:spPr bwMode="auto">
          <a:xfrm>
            <a:off x="6772097" y="6309320"/>
            <a:ext cx="2088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Times New Roman" pitchFamily="18" charset="0"/>
                <a:ea typeface="標楷體" pitchFamily="65" charset="-120"/>
                <a:cs typeface="Times New Roman" pitchFamily="18" charset="0"/>
              </a:rPr>
              <a:t>臺南市文元國小</a:t>
            </a:r>
            <a:endParaRPr lang="zh-TW" altLang="en-US" sz="1300" b="1" dirty="0">
              <a:solidFill>
                <a:srgbClr val="002060"/>
              </a:solidFill>
              <a:latin typeface="Times New Roman" pitchFamily="18" charset="0"/>
              <a:ea typeface="標楷體" pitchFamily="65" charset="-120"/>
              <a:cs typeface="Times New Roman" pitchFamily="18" charset="0"/>
            </a:endParaRPr>
          </a:p>
        </p:txBody>
      </p:sp>
      <p:pic>
        <p:nvPicPr>
          <p:cNvPr id="11" name="圖片 10"/>
          <p:cNvPicPr>
            <a:picLocks noChangeAspect="1"/>
          </p:cNvPicPr>
          <p:nvPr/>
        </p:nvPicPr>
        <p:blipFill rotWithShape="1">
          <a:blip r:embed="rId3"/>
          <a:srcRect l="2750" t="19185" r="35039" b="17785"/>
          <a:stretch/>
        </p:blipFill>
        <p:spPr>
          <a:xfrm>
            <a:off x="98222" y="3938705"/>
            <a:ext cx="2865600" cy="2370615"/>
          </a:xfrm>
          <a:prstGeom prst="rect">
            <a:avLst/>
          </a:prstGeom>
        </p:spPr>
      </p:pic>
      <p:pic>
        <p:nvPicPr>
          <p:cNvPr id="15" name="圖片 14"/>
          <p:cNvPicPr>
            <a:picLocks noChangeAspect="1"/>
          </p:cNvPicPr>
          <p:nvPr/>
        </p:nvPicPr>
        <p:blipFill rotWithShape="1">
          <a:blip r:embed="rId4"/>
          <a:srcRect l="2750" t="19185" r="35039" b="19185"/>
          <a:stretch/>
        </p:blipFill>
        <p:spPr>
          <a:xfrm>
            <a:off x="3039947" y="3920424"/>
            <a:ext cx="3066423" cy="2371529"/>
          </a:xfrm>
          <a:prstGeom prst="rect">
            <a:avLst/>
          </a:prstGeom>
        </p:spPr>
      </p:pic>
      <p:pic>
        <p:nvPicPr>
          <p:cNvPr id="17" name="圖片 16"/>
          <p:cNvPicPr>
            <a:picLocks noChangeAspect="1"/>
          </p:cNvPicPr>
          <p:nvPr/>
        </p:nvPicPr>
        <p:blipFill rotWithShape="1">
          <a:blip r:embed="rId5"/>
          <a:srcRect l="2750" t="19185" r="35039" b="19185"/>
          <a:stretch/>
        </p:blipFill>
        <p:spPr>
          <a:xfrm>
            <a:off x="6198808" y="3924803"/>
            <a:ext cx="2837688" cy="2384517"/>
          </a:xfrm>
          <a:prstGeom prst="rect">
            <a:avLst/>
          </a:prstGeom>
        </p:spPr>
      </p:pic>
      <p:pic>
        <p:nvPicPr>
          <p:cNvPr id="18" name="圖片 17"/>
          <p:cNvPicPr>
            <a:picLocks noChangeAspect="1"/>
          </p:cNvPicPr>
          <p:nvPr/>
        </p:nvPicPr>
        <p:blipFill rotWithShape="1">
          <a:blip r:embed="rId6"/>
          <a:srcRect l="2750" t="23387" r="35039" b="14983"/>
          <a:stretch/>
        </p:blipFill>
        <p:spPr>
          <a:xfrm>
            <a:off x="103193" y="989839"/>
            <a:ext cx="2818983" cy="2367390"/>
          </a:xfrm>
          <a:prstGeom prst="rect">
            <a:avLst/>
          </a:prstGeom>
        </p:spPr>
      </p:pic>
      <p:pic>
        <p:nvPicPr>
          <p:cNvPr id="19" name="圖片 18"/>
          <p:cNvPicPr>
            <a:picLocks noChangeAspect="1"/>
          </p:cNvPicPr>
          <p:nvPr/>
        </p:nvPicPr>
        <p:blipFill rotWithShape="1">
          <a:blip r:embed="rId7"/>
          <a:srcRect l="2750" t="19185" r="35039" b="19185"/>
          <a:stretch/>
        </p:blipFill>
        <p:spPr>
          <a:xfrm>
            <a:off x="3039947" y="989839"/>
            <a:ext cx="3066423" cy="2367389"/>
          </a:xfrm>
          <a:prstGeom prst="rect">
            <a:avLst/>
          </a:prstGeom>
        </p:spPr>
      </p:pic>
      <p:pic>
        <p:nvPicPr>
          <p:cNvPr id="20" name="圖片 19"/>
          <p:cNvPicPr>
            <a:picLocks noChangeAspect="1"/>
          </p:cNvPicPr>
          <p:nvPr/>
        </p:nvPicPr>
        <p:blipFill rotWithShape="1">
          <a:blip r:embed="rId8"/>
          <a:srcRect l="2362" t="18810" r="34639" b="18160"/>
          <a:stretch/>
        </p:blipFill>
        <p:spPr>
          <a:xfrm>
            <a:off x="6198808" y="989839"/>
            <a:ext cx="2837688" cy="2367389"/>
          </a:xfrm>
          <a:prstGeom prst="rect">
            <a:avLst/>
          </a:prstGeom>
        </p:spPr>
      </p:pic>
    </p:spTree>
    <p:extLst>
      <p:ext uri="{BB962C8B-B14F-4D97-AF65-F5344CB8AC3E}">
        <p14:creationId xmlns:p14="http://schemas.microsoft.com/office/powerpoint/2010/main" val="512042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2211" y="260648"/>
            <a:ext cx="8229600" cy="778098"/>
          </a:xfrm>
        </p:spPr>
        <p:txBody>
          <a:bodyPr>
            <a:normAutofit fontScale="90000"/>
          </a:bodyPr>
          <a:lstStyle/>
          <a:p>
            <a:r>
              <a:rPr lang="zh-TW" altLang="en-US" sz="4000" b="1" dirty="0">
                <a:solidFill>
                  <a:srgbClr val="0000CC"/>
                </a:solidFill>
                <a:latin typeface="標楷體" pitchFamily="65" charset="-120"/>
                <a:ea typeface="標楷體" pitchFamily="65" charset="-120"/>
              </a:rPr>
              <a:t>「我家藥健康」學習</a:t>
            </a:r>
            <a:r>
              <a:rPr lang="zh-TW" altLang="en-US" sz="4000" b="1" dirty="0" smtClean="0">
                <a:solidFill>
                  <a:srgbClr val="0000CC"/>
                </a:solidFill>
                <a:latin typeface="標楷體" pitchFamily="65" charset="-120"/>
                <a:ea typeface="標楷體" pitchFamily="65" charset="-120"/>
              </a:rPr>
              <a:t>單徵選獲獎作品</a:t>
            </a:r>
            <a:endParaRPr lang="zh-TW" altLang="en-US" sz="4000" b="1" dirty="0">
              <a:solidFill>
                <a:srgbClr val="0000CC"/>
              </a:solidFill>
              <a:latin typeface="標楷體" pitchFamily="65" charset="-120"/>
              <a:ea typeface="標楷體" pitchFamily="65" charset="-120"/>
            </a:endParaRPr>
          </a:p>
        </p:txBody>
      </p:sp>
      <p:pic>
        <p:nvPicPr>
          <p:cNvPr id="5" name="圖片 4"/>
          <p:cNvPicPr>
            <a:picLocks noChangeAspect="1"/>
          </p:cNvPicPr>
          <p:nvPr/>
        </p:nvPicPr>
        <p:blipFill rotWithShape="1">
          <a:blip r:embed="rId3"/>
          <a:srcRect l="35433" t="13850" r="33592" b="16001"/>
          <a:stretch/>
        </p:blipFill>
        <p:spPr>
          <a:xfrm>
            <a:off x="3081690" y="1401325"/>
            <a:ext cx="2712755" cy="4793111"/>
          </a:xfrm>
          <a:prstGeom prst="rect">
            <a:avLst/>
          </a:prstGeom>
          <a:ln>
            <a:solidFill>
              <a:schemeClr val="tx1"/>
            </a:solidFill>
          </a:ln>
        </p:spPr>
      </p:pic>
      <p:sp>
        <p:nvSpPr>
          <p:cNvPr id="8" name="矩形 19"/>
          <p:cNvSpPr>
            <a:spLocks noChangeArrowheads="1"/>
          </p:cNvSpPr>
          <p:nvPr/>
        </p:nvSpPr>
        <p:spPr bwMode="auto">
          <a:xfrm>
            <a:off x="3247511" y="6323602"/>
            <a:ext cx="1979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Times New Roman" pitchFamily="18" charset="0"/>
                <a:ea typeface="標楷體" pitchFamily="65" charset="-120"/>
                <a:cs typeface="Times New Roman" pitchFamily="18" charset="0"/>
              </a:rPr>
              <a:t>台北市吳興國小</a:t>
            </a:r>
            <a:endParaRPr lang="zh-TW" altLang="en-US" sz="1400" b="1" dirty="0">
              <a:solidFill>
                <a:srgbClr val="002060"/>
              </a:solidFill>
              <a:latin typeface="Times New Roman" pitchFamily="18" charset="0"/>
              <a:ea typeface="標楷體" pitchFamily="65" charset="-120"/>
              <a:cs typeface="Times New Roman" pitchFamily="18" charset="0"/>
            </a:endParaRPr>
          </a:p>
        </p:txBody>
      </p:sp>
      <p:sp>
        <p:nvSpPr>
          <p:cNvPr id="9" name="矩形 19"/>
          <p:cNvSpPr>
            <a:spLocks noChangeArrowheads="1"/>
          </p:cNvSpPr>
          <p:nvPr/>
        </p:nvSpPr>
        <p:spPr bwMode="auto">
          <a:xfrm>
            <a:off x="442211" y="6334680"/>
            <a:ext cx="1979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a:r>
              <a:rPr lang="zh-TW" altLang="en-US" sz="2000" b="1" dirty="0" smtClean="0">
                <a:solidFill>
                  <a:srgbClr val="002060"/>
                </a:solidFill>
                <a:latin typeface="Times New Roman" pitchFamily="18" charset="0"/>
                <a:ea typeface="標楷體" pitchFamily="65" charset="-120"/>
                <a:cs typeface="Times New Roman" pitchFamily="18" charset="0"/>
              </a:rPr>
              <a:t>台南市仁光國小 </a:t>
            </a:r>
            <a:endParaRPr lang="zh-TW" altLang="en-US" sz="2000" b="1" dirty="0">
              <a:solidFill>
                <a:srgbClr val="002060"/>
              </a:solidFill>
              <a:latin typeface="Times New Roman" pitchFamily="18" charset="0"/>
              <a:ea typeface="標楷體" pitchFamily="65" charset="-120"/>
              <a:cs typeface="Times New Roman" pitchFamily="18" charset="0"/>
            </a:endParaRPr>
          </a:p>
        </p:txBody>
      </p:sp>
      <p:pic>
        <p:nvPicPr>
          <p:cNvPr id="7" name="圖片 6"/>
          <p:cNvPicPr>
            <a:picLocks noChangeAspect="1"/>
          </p:cNvPicPr>
          <p:nvPr/>
        </p:nvPicPr>
        <p:blipFill rotWithShape="1">
          <a:blip r:embed="rId4"/>
          <a:srcRect l="14700" t="14280" r="50650" b="5921"/>
          <a:stretch/>
        </p:blipFill>
        <p:spPr>
          <a:xfrm>
            <a:off x="6012159" y="1401325"/>
            <a:ext cx="3018159" cy="4809423"/>
          </a:xfrm>
          <a:prstGeom prst="rect">
            <a:avLst/>
          </a:prstGeom>
          <a:ln>
            <a:solidFill>
              <a:schemeClr val="tx1"/>
            </a:solidFill>
          </a:ln>
        </p:spPr>
      </p:pic>
      <p:sp>
        <p:nvSpPr>
          <p:cNvPr id="10" name="矩形 19"/>
          <p:cNvSpPr>
            <a:spLocks noChangeArrowheads="1"/>
          </p:cNvSpPr>
          <p:nvPr/>
        </p:nvSpPr>
        <p:spPr bwMode="auto">
          <a:xfrm>
            <a:off x="6531382" y="6323602"/>
            <a:ext cx="1979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a:r>
              <a:rPr lang="zh-TW" altLang="en-US" sz="2000" b="1" dirty="0" smtClean="0">
                <a:solidFill>
                  <a:srgbClr val="002060"/>
                </a:solidFill>
                <a:latin typeface="Times New Roman" pitchFamily="18" charset="0"/>
                <a:ea typeface="標楷體" pitchFamily="65" charset="-120"/>
                <a:cs typeface="Times New Roman" pitchFamily="18" charset="0"/>
              </a:rPr>
              <a:t>新</a:t>
            </a:r>
            <a:r>
              <a:rPr lang="zh-TW" altLang="en-US" sz="2000" b="1" dirty="0">
                <a:solidFill>
                  <a:srgbClr val="002060"/>
                </a:solidFill>
                <a:latin typeface="Times New Roman" pitchFamily="18" charset="0"/>
                <a:ea typeface="標楷體" pitchFamily="65" charset="-120"/>
                <a:cs typeface="Times New Roman" pitchFamily="18" charset="0"/>
              </a:rPr>
              <a:t>北市海山國</a:t>
            </a:r>
            <a:r>
              <a:rPr lang="zh-TW" altLang="en-US" sz="2000" b="1" dirty="0" smtClean="0">
                <a:solidFill>
                  <a:srgbClr val="002060"/>
                </a:solidFill>
                <a:latin typeface="Times New Roman" pitchFamily="18" charset="0"/>
                <a:ea typeface="標楷體" pitchFamily="65" charset="-120"/>
                <a:cs typeface="Times New Roman" pitchFamily="18" charset="0"/>
              </a:rPr>
              <a:t>小</a:t>
            </a:r>
            <a:endParaRPr lang="zh-TW" altLang="en-US" sz="2000" b="1" dirty="0">
              <a:solidFill>
                <a:srgbClr val="002060"/>
              </a:solidFill>
              <a:latin typeface="Times New Roman" pitchFamily="18" charset="0"/>
              <a:ea typeface="標楷體" pitchFamily="65" charset="-120"/>
              <a:cs typeface="Times New Roman" pitchFamily="18" charset="0"/>
            </a:endParaRPr>
          </a:p>
        </p:txBody>
      </p:sp>
      <p:pic>
        <p:nvPicPr>
          <p:cNvPr id="11" name="圖片 10"/>
          <p:cNvPicPr>
            <a:picLocks noChangeAspect="1"/>
          </p:cNvPicPr>
          <p:nvPr/>
        </p:nvPicPr>
        <p:blipFill>
          <a:blip r:embed="rId5"/>
          <a:stretch>
            <a:fillRect/>
          </a:stretch>
        </p:blipFill>
        <p:spPr>
          <a:xfrm>
            <a:off x="107504" y="1440612"/>
            <a:ext cx="2803147" cy="4770136"/>
          </a:xfrm>
          <a:prstGeom prst="rect">
            <a:avLst/>
          </a:prstGeom>
        </p:spPr>
      </p:pic>
    </p:spTree>
    <p:extLst>
      <p:ext uri="{BB962C8B-B14F-4D97-AF65-F5344CB8AC3E}">
        <p14:creationId xmlns:p14="http://schemas.microsoft.com/office/powerpoint/2010/main" val="2335632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825" y="115889"/>
            <a:ext cx="8642350" cy="720823"/>
          </a:xfrm>
        </p:spPr>
        <p:txBody>
          <a:bodyPr>
            <a:noAutofit/>
          </a:bodyPr>
          <a:lstStyle/>
          <a:p>
            <a:pPr eaLnBrk="1" fontAlgn="auto" hangingPunct="1">
              <a:spcAft>
                <a:spcPts val="0"/>
              </a:spcAft>
              <a:defRPr/>
            </a:pPr>
            <a:r>
              <a:rPr lang="zh-TW" altLang="en-US" sz="3600" b="1" dirty="0" smtClean="0">
                <a:solidFill>
                  <a:srgbClr val="0000CC"/>
                </a:solidFill>
                <a:latin typeface="標楷體" panose="03000509000000000000" pitchFamily="65" charset="-120"/>
                <a:ea typeface="標楷體" panose="03000509000000000000" pitchFamily="65" charset="-120"/>
              </a:rPr>
              <a:t>新北市正確用藥小尖兵</a:t>
            </a:r>
            <a:r>
              <a:rPr lang="en-US" altLang="zh-TW" sz="3600" b="1" dirty="0" smtClean="0">
                <a:solidFill>
                  <a:srgbClr val="0000CC"/>
                </a:solidFill>
                <a:latin typeface="標楷體" panose="03000509000000000000" pitchFamily="65" charset="-120"/>
                <a:ea typeface="標楷體" panose="03000509000000000000" pitchFamily="65" charset="-120"/>
              </a:rPr>
              <a:t>-</a:t>
            </a:r>
            <a:r>
              <a:rPr lang="zh-TW" altLang="en-US" sz="3600" b="1" dirty="0" smtClean="0">
                <a:solidFill>
                  <a:srgbClr val="0000CC"/>
                </a:solidFill>
                <a:latin typeface="標楷體" panose="03000509000000000000" pitchFamily="65" charset="-120"/>
                <a:ea typeface="標楷體" panose="03000509000000000000" pitchFamily="65" charset="-120"/>
              </a:rPr>
              <a:t>一</a:t>
            </a:r>
            <a:r>
              <a:rPr lang="zh-TW" altLang="en-US" sz="3600" b="1" dirty="0">
                <a:solidFill>
                  <a:srgbClr val="0000CC"/>
                </a:solidFill>
                <a:latin typeface="標楷體" panose="03000509000000000000" pitchFamily="65" charset="-120"/>
                <a:ea typeface="標楷體" panose="03000509000000000000" pitchFamily="65" charset="-120"/>
              </a:rPr>
              <a:t>校</a:t>
            </a:r>
            <a:r>
              <a:rPr lang="zh-TW" altLang="en-US" sz="3600" b="1" dirty="0" smtClean="0">
                <a:solidFill>
                  <a:srgbClr val="0000CC"/>
                </a:solidFill>
                <a:latin typeface="標楷體" panose="03000509000000000000" pitchFamily="65" charset="-120"/>
                <a:ea typeface="標楷體" panose="03000509000000000000" pitchFamily="65" charset="-120"/>
              </a:rPr>
              <a:t>一藥師</a:t>
            </a: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5" y="998507"/>
            <a:ext cx="5616624" cy="5472608"/>
          </a:xfr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098" y="4805142"/>
            <a:ext cx="2994902" cy="2131808"/>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7827" y="3498149"/>
            <a:ext cx="2987824" cy="1680651"/>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9098" y="1859088"/>
            <a:ext cx="2987824" cy="1923677"/>
          </a:xfrm>
          <a:prstGeom prst="rect">
            <a:avLst/>
          </a:prstGeom>
        </p:spPr>
      </p:pic>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7660" y="836712"/>
            <a:ext cx="2979095" cy="1656664"/>
          </a:xfrm>
          <a:prstGeom prst="rect">
            <a:avLst/>
          </a:prstGeom>
        </p:spPr>
      </p:pic>
    </p:spTree>
    <p:extLst>
      <p:ext uri="{BB962C8B-B14F-4D97-AF65-F5344CB8AC3E}">
        <p14:creationId xmlns:p14="http://schemas.microsoft.com/office/powerpoint/2010/main" val="4190766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b="11238"/>
          <a:stretch/>
        </p:blipFill>
        <p:spPr>
          <a:xfrm>
            <a:off x="5641902" y="4358918"/>
            <a:ext cx="3502098" cy="2499082"/>
          </a:xfrm>
          <a:prstGeom prst="rect">
            <a:avLst/>
          </a:prstGeom>
        </p:spPr>
      </p:pic>
      <p:sp>
        <p:nvSpPr>
          <p:cNvPr id="2" name="標題 1"/>
          <p:cNvSpPr>
            <a:spLocks noGrp="1"/>
          </p:cNvSpPr>
          <p:nvPr>
            <p:ph type="title"/>
          </p:nvPr>
        </p:nvSpPr>
        <p:spPr>
          <a:xfrm>
            <a:off x="0" y="115888"/>
            <a:ext cx="9143999" cy="643309"/>
          </a:xfrm>
        </p:spPr>
        <p:txBody>
          <a:bodyPr>
            <a:noAutofit/>
          </a:bodyPr>
          <a:lstStyle/>
          <a:p>
            <a:pPr eaLnBrk="1" fontAlgn="auto" hangingPunct="1">
              <a:spcAft>
                <a:spcPts val="0"/>
              </a:spcAft>
              <a:defRPr/>
            </a:pPr>
            <a:r>
              <a:rPr lang="zh-TW" altLang="en-US" sz="3600" b="1" dirty="0" smtClean="0">
                <a:solidFill>
                  <a:srgbClr val="0000CC"/>
                </a:solidFill>
                <a:latin typeface="標楷體" panose="03000509000000000000" pitchFamily="65" charset="-120"/>
                <a:ea typeface="標楷體" panose="03000509000000000000" pitchFamily="65" charset="-120"/>
              </a:rPr>
              <a:t>桃園市神農小學堂正確用藥競賽</a:t>
            </a:r>
            <a:r>
              <a:rPr lang="en-US" altLang="zh-TW" sz="3600" dirty="0">
                <a:solidFill>
                  <a:srgbClr val="0000CC"/>
                </a:solidFill>
                <a:latin typeface="標楷體" panose="03000509000000000000" pitchFamily="65" charset="-120"/>
                <a:ea typeface="標楷體" panose="03000509000000000000" pitchFamily="65" charset="-120"/>
              </a:rPr>
              <a:t>/</a:t>
            </a:r>
            <a:r>
              <a:rPr lang="zh-TW" altLang="en-US" sz="3600" dirty="0">
                <a:solidFill>
                  <a:srgbClr val="0000CC"/>
                </a:solidFill>
                <a:latin typeface="標楷體" panose="03000509000000000000" pitchFamily="65" charset="-120"/>
                <a:ea typeface="標楷體" panose="03000509000000000000" pitchFamily="65" charset="-120"/>
              </a:rPr>
              <a:t>藥師</a:t>
            </a:r>
            <a:r>
              <a:rPr lang="zh-TW" altLang="en-US" sz="3600" dirty="0" smtClean="0">
                <a:solidFill>
                  <a:srgbClr val="0000CC"/>
                </a:solidFill>
                <a:latin typeface="標楷體" panose="03000509000000000000" pitchFamily="65" charset="-120"/>
                <a:ea typeface="標楷體" panose="03000509000000000000" pitchFamily="65" charset="-120"/>
              </a:rPr>
              <a:t>營</a:t>
            </a:r>
            <a:r>
              <a:rPr lang="zh-TW" altLang="en-US" sz="3600" b="1" dirty="0" smtClean="0">
                <a:solidFill>
                  <a:srgbClr val="0000CC"/>
                </a:solidFill>
                <a:latin typeface="標楷體" panose="03000509000000000000" pitchFamily="65" charset="-120"/>
                <a:ea typeface="標楷體" panose="03000509000000000000" pitchFamily="65" charset="-120"/>
              </a:rPr>
              <a:t>活動</a:t>
            </a:r>
            <a:endParaRPr lang="zh-TW" altLang="en-US" sz="3600" b="1" dirty="0">
              <a:latin typeface="標楷體" panose="03000509000000000000" pitchFamily="65" charset="-120"/>
              <a:ea typeface="標楷體" panose="03000509000000000000" pitchFamily="65" charset="-120"/>
            </a:endParaRP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894117"/>
            <a:ext cx="5112568" cy="5739441"/>
          </a:xfr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b="10970"/>
          <a:stretch/>
        </p:blipFill>
        <p:spPr>
          <a:xfrm>
            <a:off x="5641902" y="3214203"/>
            <a:ext cx="3502098" cy="2289430"/>
          </a:xfrm>
          <a:prstGeom prst="rect">
            <a:avLst/>
          </a:prstGeom>
        </p:spPr>
      </p:pic>
      <p:pic>
        <p:nvPicPr>
          <p:cNvPr id="1028" name="Picture 4" descr="http://www.fingermedia.tw/wp-content/uploads/2017/10/S__321110042_res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1900" y="761723"/>
            <a:ext cx="3502100" cy="19743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fingermedia.tw/wp-content/uploads/2017/10/IMG_3658-1024x68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1901" y="2302673"/>
            <a:ext cx="3502099" cy="1548785"/>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2423" y="3933055"/>
            <a:ext cx="3559658" cy="2835423"/>
          </a:xfrm>
          <a:prstGeom prst="rect">
            <a:avLst/>
          </a:prstGeom>
        </p:spPr>
      </p:pic>
    </p:spTree>
    <p:extLst>
      <p:ext uri="{BB962C8B-B14F-4D97-AF65-F5344CB8AC3E}">
        <p14:creationId xmlns:p14="http://schemas.microsoft.com/office/powerpoint/2010/main" val="3555274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88641"/>
            <a:ext cx="8640960" cy="792088"/>
          </a:xfrm>
        </p:spPr>
        <p:txBody>
          <a:bodyPr>
            <a:normAutofit/>
          </a:bodyPr>
          <a:lstStyle/>
          <a:p>
            <a:r>
              <a:rPr lang="zh-TW" altLang="en-US" dirty="0">
                <a:solidFill>
                  <a:srgbClr val="0033CC"/>
                </a:solidFill>
                <a:latin typeface="+mj-ea"/>
                <a:ea typeface="+mj-ea"/>
              </a:rPr>
              <a:t>背景</a:t>
            </a:r>
          </a:p>
        </p:txBody>
      </p:sp>
      <p:sp>
        <p:nvSpPr>
          <p:cNvPr id="3" name="內容版面配置區 2"/>
          <p:cNvSpPr>
            <a:spLocks noGrp="1"/>
          </p:cNvSpPr>
          <p:nvPr>
            <p:ph idx="1"/>
          </p:nvPr>
        </p:nvSpPr>
        <p:spPr>
          <a:xfrm>
            <a:off x="179512" y="980730"/>
            <a:ext cx="8712968" cy="5543896"/>
          </a:xfrm>
        </p:spPr>
        <p:txBody>
          <a:bodyPr/>
          <a:lstStyle/>
          <a:p>
            <a:r>
              <a:rPr lang="zh-TW" altLang="zh-TW" sz="2400" dirty="0"/>
              <a:t>世界衛生組織</a:t>
            </a:r>
            <a:r>
              <a:rPr lang="en-US" altLang="zh-TW" sz="2400" dirty="0"/>
              <a:t> (World Health Organization, 2004) </a:t>
            </a:r>
            <a:r>
              <a:rPr lang="zh-TW" altLang="zh-TW" sz="2400" dirty="0"/>
              <a:t>指出在有些國家藥物不良反應</a:t>
            </a:r>
            <a:r>
              <a:rPr lang="en-US" altLang="zh-TW" sz="2400" dirty="0"/>
              <a:t> (adverse drug reaction) </a:t>
            </a:r>
            <a:r>
              <a:rPr lang="zh-TW" altLang="zh-TW" sz="2400" dirty="0"/>
              <a:t>已列入十大死因，</a:t>
            </a:r>
            <a:r>
              <a:rPr lang="zh-TW" altLang="zh-TW" sz="2400" dirty="0">
                <a:solidFill>
                  <a:srgbClr val="FF0000"/>
                </a:solidFill>
              </a:rPr>
              <a:t>多重藥物使用帶來藥物交互作用的健康風險</a:t>
            </a:r>
            <a:r>
              <a:rPr lang="zh-TW" altLang="zh-TW" sz="2400" dirty="0" smtClean="0"/>
              <a:t>。</a:t>
            </a:r>
            <a:endParaRPr lang="en-US" altLang="zh-TW" sz="2400" dirty="0" smtClean="0"/>
          </a:p>
          <a:p>
            <a:r>
              <a:rPr lang="zh-TW" altLang="zh-TW" sz="2400" dirty="0" smtClean="0"/>
              <a:t>我國</a:t>
            </a:r>
            <a:r>
              <a:rPr lang="zh-TW" altLang="zh-TW" sz="2400" dirty="0"/>
              <a:t>民眾</a:t>
            </a:r>
            <a:r>
              <a:rPr lang="en-US" altLang="zh-TW" sz="2400" dirty="0"/>
              <a:t>2015</a:t>
            </a:r>
            <a:r>
              <a:rPr lang="zh-TW" altLang="zh-TW" sz="2400" dirty="0"/>
              <a:t>年每人</a:t>
            </a:r>
            <a:r>
              <a:rPr lang="zh-TW" altLang="zh-TW" sz="2400" dirty="0" smtClean="0"/>
              <a:t>門診</a:t>
            </a:r>
            <a:r>
              <a:rPr lang="en-US" altLang="zh-TW" sz="2400" dirty="0" smtClean="0">
                <a:solidFill>
                  <a:srgbClr val="FF0000"/>
                </a:solidFill>
              </a:rPr>
              <a:t>15.2</a:t>
            </a:r>
            <a:r>
              <a:rPr lang="zh-TW" altLang="zh-TW" sz="2400" dirty="0" smtClean="0">
                <a:solidFill>
                  <a:srgbClr val="FF0000"/>
                </a:solidFill>
              </a:rPr>
              <a:t>次</a:t>
            </a:r>
            <a:r>
              <a:rPr lang="en-US" altLang="zh-TW" sz="2400" dirty="0" smtClean="0"/>
              <a:t>(</a:t>
            </a:r>
            <a:r>
              <a:rPr lang="zh-TW" altLang="zh-TW" sz="2400" dirty="0" smtClean="0"/>
              <a:t>衛生</a:t>
            </a:r>
            <a:r>
              <a:rPr lang="zh-TW" altLang="zh-TW" sz="2400" dirty="0"/>
              <a:t>福利部，</a:t>
            </a:r>
            <a:r>
              <a:rPr lang="en-US" altLang="zh-TW" sz="2400" dirty="0" smtClean="0"/>
              <a:t>2016)</a:t>
            </a:r>
            <a:r>
              <a:rPr lang="zh-TW" altLang="zh-TW" sz="2400" dirty="0" smtClean="0"/>
              <a:t>，</a:t>
            </a:r>
            <a:r>
              <a:rPr lang="zh-TW" altLang="zh-TW" sz="2400" dirty="0"/>
              <a:t>為經濟合作與發展</a:t>
            </a:r>
            <a:r>
              <a:rPr lang="zh-TW" altLang="zh-TW" sz="2400" dirty="0" smtClean="0"/>
              <a:t>組織</a:t>
            </a:r>
            <a:r>
              <a:rPr lang="en-US" altLang="zh-TW" sz="2400" dirty="0" smtClean="0"/>
              <a:t>2015</a:t>
            </a:r>
            <a:r>
              <a:rPr lang="zh-TW" altLang="zh-TW" sz="2400" dirty="0" smtClean="0"/>
              <a:t>年</a:t>
            </a:r>
            <a:r>
              <a:rPr lang="en-US" altLang="zh-TW" sz="2400" dirty="0" smtClean="0"/>
              <a:t>6.9</a:t>
            </a:r>
            <a:r>
              <a:rPr lang="zh-TW" altLang="zh-TW" sz="2400" dirty="0" smtClean="0"/>
              <a:t>次</a:t>
            </a:r>
            <a:r>
              <a:rPr lang="en-US" altLang="zh-TW" sz="2400" dirty="0" smtClean="0"/>
              <a:t>2.3</a:t>
            </a:r>
            <a:r>
              <a:rPr lang="zh-TW" altLang="zh-TW" sz="2400" dirty="0"/>
              <a:t>倍</a:t>
            </a:r>
            <a:r>
              <a:rPr lang="zh-TW" altLang="zh-TW" sz="2400" dirty="0" smtClean="0"/>
              <a:t>。</a:t>
            </a:r>
            <a:endParaRPr lang="en-US" altLang="zh-TW" sz="2400" dirty="0" smtClean="0"/>
          </a:p>
          <a:p>
            <a:r>
              <a:rPr lang="zh-TW" altLang="zh-TW" sz="2400" dirty="0" smtClean="0">
                <a:solidFill>
                  <a:srgbClr val="FF0000"/>
                </a:solidFill>
              </a:rPr>
              <a:t>臺灣</a:t>
            </a:r>
            <a:r>
              <a:rPr lang="en-US" altLang="zh-TW" sz="2400" dirty="0" smtClean="0">
                <a:solidFill>
                  <a:srgbClr val="FF0000"/>
                </a:solidFill>
              </a:rPr>
              <a:t>2015</a:t>
            </a:r>
            <a:r>
              <a:rPr lang="zh-TW" altLang="zh-TW" sz="2400" dirty="0" smtClean="0">
                <a:solidFill>
                  <a:srgbClr val="FF0000"/>
                </a:solidFill>
              </a:rPr>
              <a:t>年</a:t>
            </a:r>
            <a:r>
              <a:rPr lang="zh-TW" altLang="zh-TW" sz="2400" dirty="0">
                <a:solidFill>
                  <a:srgbClr val="FF0000"/>
                </a:solidFill>
              </a:rPr>
              <a:t>藥品支出為</a:t>
            </a:r>
            <a:r>
              <a:rPr lang="en-US" altLang="zh-TW" sz="2400" dirty="0" smtClean="0">
                <a:solidFill>
                  <a:srgbClr val="FF0000"/>
                </a:solidFill>
              </a:rPr>
              <a:t>2308</a:t>
            </a:r>
            <a:r>
              <a:rPr lang="zh-TW" altLang="zh-TW" sz="2400" dirty="0" smtClean="0">
                <a:solidFill>
                  <a:srgbClr val="FF0000"/>
                </a:solidFill>
              </a:rPr>
              <a:t>億</a:t>
            </a:r>
            <a:r>
              <a:rPr lang="zh-TW" altLang="zh-TW" sz="2400" dirty="0">
                <a:solidFill>
                  <a:srgbClr val="FF0000"/>
                </a:solidFill>
              </a:rPr>
              <a:t>元，佔國民醫療保健支出</a:t>
            </a:r>
            <a:r>
              <a:rPr lang="zh-TW" altLang="zh-TW" sz="2400" dirty="0" smtClean="0">
                <a:solidFill>
                  <a:srgbClr val="FF0000"/>
                </a:solidFill>
              </a:rPr>
              <a:t>的</a:t>
            </a:r>
            <a:r>
              <a:rPr lang="en-US" altLang="zh-TW" sz="2400" dirty="0" smtClean="0">
                <a:solidFill>
                  <a:srgbClr val="FF0000"/>
                </a:solidFill>
              </a:rPr>
              <a:t>25.5%</a:t>
            </a:r>
            <a:r>
              <a:rPr lang="zh-TW" altLang="zh-TW" sz="2400" dirty="0"/>
              <a:t>（衛生福利部，</a:t>
            </a:r>
            <a:r>
              <a:rPr lang="en-US" altLang="zh-TW" sz="2400" dirty="0" smtClean="0"/>
              <a:t>2016</a:t>
            </a:r>
            <a:r>
              <a:rPr lang="zh-TW" altLang="zh-TW" sz="2400" dirty="0" smtClean="0"/>
              <a:t>），</a:t>
            </a:r>
            <a:r>
              <a:rPr lang="zh-TW" altLang="zh-TW" sz="2400" dirty="0"/>
              <a:t>藥品支出逐年增加，且高於</a:t>
            </a:r>
            <a:r>
              <a:rPr lang="en-US" altLang="zh-TW" sz="2400" dirty="0"/>
              <a:t>OECD</a:t>
            </a:r>
            <a:r>
              <a:rPr lang="zh-TW" altLang="zh-TW" sz="2400" dirty="0"/>
              <a:t>國家，凸顯我國民眾的</a:t>
            </a:r>
            <a:r>
              <a:rPr lang="zh-TW" altLang="zh-TW" sz="2400" dirty="0">
                <a:solidFill>
                  <a:srgbClr val="FF0000"/>
                </a:solidFill>
              </a:rPr>
              <a:t>高用藥量</a:t>
            </a:r>
            <a:r>
              <a:rPr lang="zh-TW" altLang="zh-TW" sz="2400" dirty="0" smtClean="0">
                <a:solidFill>
                  <a:srgbClr val="FF0000"/>
                </a:solidFill>
              </a:rPr>
              <a:t>問題</a:t>
            </a:r>
            <a:r>
              <a:rPr lang="zh-TW" altLang="zh-TW" sz="2400" dirty="0" smtClean="0"/>
              <a:t>。</a:t>
            </a:r>
            <a:endParaRPr lang="en-US" altLang="zh-TW" sz="2400" dirty="0"/>
          </a:p>
          <a:p>
            <a:r>
              <a:rPr lang="zh-TW" altLang="zh-TW" sz="2400" dirty="0" smtClean="0"/>
              <a:t>臺灣</a:t>
            </a:r>
            <a:r>
              <a:rPr lang="zh-TW" altLang="zh-TW" sz="2400" dirty="0"/>
              <a:t>地下電台販賣不明藥物問題嚴重，一項調查顯示</a:t>
            </a:r>
            <a:r>
              <a:rPr lang="zh-TW" altLang="en-US" sz="2400" dirty="0"/>
              <a:t>雲林縣有</a:t>
            </a:r>
            <a:r>
              <a:rPr lang="en-US" altLang="zh-TW" sz="2400" dirty="0">
                <a:solidFill>
                  <a:srgbClr val="000066"/>
                </a:solidFill>
              </a:rPr>
              <a:t>15%</a:t>
            </a:r>
            <a:r>
              <a:rPr lang="zh-TW" altLang="en-US" sz="2400" dirty="0">
                <a:solidFill>
                  <a:srgbClr val="000066"/>
                </a:solidFill>
              </a:rPr>
              <a:t>老人每個月向地下電台買藥（</a:t>
            </a:r>
            <a:r>
              <a:rPr lang="zh-TW" altLang="en-US" sz="2400" dirty="0"/>
              <a:t>李蜚鴻，</a:t>
            </a:r>
            <a:r>
              <a:rPr lang="en-US" altLang="zh-TW" sz="2400" dirty="0"/>
              <a:t>2010</a:t>
            </a:r>
            <a:r>
              <a:rPr lang="zh-TW" altLang="en-US" sz="2400" dirty="0" smtClean="0"/>
              <a:t>）。</a:t>
            </a:r>
            <a:endParaRPr lang="en-US" altLang="zh-TW" sz="2400" dirty="0" smtClean="0"/>
          </a:p>
          <a:p>
            <a:r>
              <a:rPr lang="zh-TW" altLang="en-US" sz="2400" dirty="0" smtClean="0">
                <a:solidFill>
                  <a:srgbClr val="000066"/>
                </a:solidFill>
              </a:rPr>
              <a:t>多重</a:t>
            </a:r>
            <a:r>
              <a:rPr lang="zh-TW" altLang="en-US" sz="2400" dirty="0">
                <a:solidFill>
                  <a:srgbClr val="000066"/>
                </a:solidFill>
              </a:rPr>
              <a:t>用藥問題與腎衰竭有顯著</a:t>
            </a:r>
            <a:r>
              <a:rPr lang="zh-TW" altLang="en-US" sz="2400" dirty="0" smtClean="0">
                <a:solidFill>
                  <a:srgbClr val="000066"/>
                </a:solidFill>
              </a:rPr>
              <a:t>相關</a:t>
            </a:r>
            <a:r>
              <a:rPr lang="zh-TW" altLang="zh-TW" sz="2400" dirty="0"/>
              <a:t>，臺灣民眾的腎臟疾病罹患率與死亡率高，</a:t>
            </a:r>
            <a:r>
              <a:rPr lang="zh-TW" altLang="zh-TW" sz="2400" dirty="0">
                <a:solidFill>
                  <a:srgbClr val="000066"/>
                </a:solidFill>
              </a:rPr>
              <a:t>腎臟疾病</a:t>
            </a:r>
            <a:r>
              <a:rPr lang="zh-TW" altLang="zh-TW" sz="2400" dirty="0"/>
              <a:t>為國人十大死因之</a:t>
            </a:r>
            <a:r>
              <a:rPr lang="zh-TW" altLang="zh-TW" sz="2400" dirty="0" smtClean="0"/>
              <a:t>一。</a:t>
            </a:r>
            <a:endParaRPr lang="en-US" altLang="zh-TW" sz="2400" dirty="0" smtClean="0"/>
          </a:p>
          <a:p>
            <a:endParaRPr lang="en-US" altLang="zh-TW" sz="2400" dirty="0" smtClean="0">
              <a:latin typeface="+mn-ea"/>
              <a:ea typeface="+mn-ea"/>
            </a:endParaRPr>
          </a:p>
          <a:p>
            <a:endParaRPr lang="zh-TW" altLang="en-US" sz="2400" dirty="0">
              <a:latin typeface="+mn-ea"/>
              <a:ea typeface="+mn-ea"/>
            </a:endParaRPr>
          </a:p>
        </p:txBody>
      </p:sp>
    </p:spTree>
    <p:extLst>
      <p:ext uri="{BB962C8B-B14F-4D97-AF65-F5344CB8AC3E}">
        <p14:creationId xmlns:p14="http://schemas.microsoft.com/office/powerpoint/2010/main" val="2389466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825" y="115889"/>
            <a:ext cx="8615363" cy="919206"/>
          </a:xfrm>
        </p:spPr>
        <p:txBody>
          <a:bodyPr>
            <a:noAutofit/>
          </a:bodyPr>
          <a:lstStyle/>
          <a:p>
            <a:pPr eaLnBrk="1" fontAlgn="auto" hangingPunct="1">
              <a:spcAft>
                <a:spcPts val="0"/>
              </a:spcAft>
              <a:defRPr/>
            </a:pPr>
            <a:r>
              <a:rPr lang="zh-TW" altLang="en-US" sz="3600" b="1" dirty="0" smtClean="0">
                <a:solidFill>
                  <a:srgbClr val="0000CC"/>
                </a:solidFill>
                <a:latin typeface="標楷體" panose="03000509000000000000" pitchFamily="65" charset="-120"/>
                <a:ea typeface="標楷體" panose="03000509000000000000" pitchFamily="65" charset="-120"/>
              </a:rPr>
              <a:t>苗栗縣</a:t>
            </a:r>
            <a:r>
              <a:rPr lang="zh-TW" altLang="en-US" sz="3600" b="1" dirty="0">
                <a:solidFill>
                  <a:srgbClr val="0000CC"/>
                </a:solidFill>
                <a:latin typeface="標楷體" panose="03000509000000000000" pitchFamily="65" charset="-120"/>
                <a:ea typeface="標楷體" panose="03000509000000000000" pitchFamily="65" charset="-120"/>
              </a:rPr>
              <a:t>溪</a:t>
            </a:r>
            <a:r>
              <a:rPr lang="zh-TW" altLang="en-US" sz="3600" b="1" dirty="0" smtClean="0">
                <a:solidFill>
                  <a:srgbClr val="0000CC"/>
                </a:solidFill>
                <a:latin typeface="標楷體" panose="03000509000000000000" pitchFamily="65" charset="-120"/>
                <a:ea typeface="標楷體" panose="03000509000000000000" pitchFamily="65" charset="-120"/>
              </a:rPr>
              <a:t>洲</a:t>
            </a:r>
            <a:r>
              <a:rPr lang="zh-TW" altLang="en-US" sz="3600" b="1" dirty="0">
                <a:solidFill>
                  <a:srgbClr val="0000CC"/>
                </a:solidFill>
                <a:latin typeface="標楷體" panose="03000509000000000000" pitchFamily="65" charset="-120"/>
                <a:ea typeface="標楷體" panose="03000509000000000000" pitchFamily="65" charset="-120"/>
              </a:rPr>
              <a:t>國小正確用藥</a:t>
            </a:r>
            <a:r>
              <a:rPr lang="zh-TW" altLang="en-US" sz="3600" b="1" dirty="0" smtClean="0">
                <a:solidFill>
                  <a:srgbClr val="0000CC"/>
                </a:solidFill>
                <a:latin typeface="標楷體" panose="03000509000000000000" pitchFamily="65" charset="-120"/>
                <a:ea typeface="標楷體" panose="03000509000000000000" pitchFamily="65" charset="-120"/>
              </a:rPr>
              <a:t>微電影</a:t>
            </a:r>
            <a:endParaRPr lang="zh-TW" altLang="en-US" sz="3600" b="1"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213946"/>
            <a:ext cx="3960440" cy="2638281"/>
          </a:xfrm>
          <a:prstGeom prst="rect">
            <a:avLst/>
          </a:prstGeom>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004158"/>
            <a:ext cx="3960440" cy="2638281"/>
          </a:xfrm>
          <a:prstGeom prst="rect">
            <a:avLst/>
          </a:prstGeom>
        </p:spPr>
      </p:pic>
      <p:pic>
        <p:nvPicPr>
          <p:cNvPr id="7" name="內容版面配置區 5"/>
          <p:cNvPicPr>
            <a:picLocks noChangeAspect="1"/>
          </p:cNvPicPr>
          <p:nvPr/>
        </p:nvPicPr>
        <p:blipFill rotWithShape="1">
          <a:blip r:embed="rId4">
            <a:extLst>
              <a:ext uri="{28A0092B-C50C-407E-A947-70E740481C1C}">
                <a14:useLocalDpi xmlns:a14="http://schemas.microsoft.com/office/drawing/2010/main" val="0"/>
              </a:ext>
            </a:extLst>
          </a:blip>
          <a:srcRect b="8569"/>
          <a:stretch/>
        </p:blipFill>
        <p:spPr bwMode="auto">
          <a:xfrm>
            <a:off x="467544" y="1301579"/>
            <a:ext cx="3816424" cy="536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311" y="928196"/>
            <a:ext cx="2038350" cy="285750"/>
          </a:xfrm>
          <a:prstGeom prst="rect">
            <a:avLst/>
          </a:prstGeom>
        </p:spPr>
      </p:pic>
    </p:spTree>
    <p:extLst>
      <p:ext uri="{BB962C8B-B14F-4D97-AF65-F5344CB8AC3E}">
        <p14:creationId xmlns:p14="http://schemas.microsoft.com/office/powerpoint/2010/main" val="32276667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825" y="115889"/>
            <a:ext cx="8642350" cy="792832"/>
          </a:xfrm>
        </p:spPr>
        <p:txBody>
          <a:bodyPr>
            <a:noAutofit/>
          </a:bodyPr>
          <a:lstStyle/>
          <a:p>
            <a:pPr eaLnBrk="1" fontAlgn="auto" hangingPunct="1">
              <a:spcAft>
                <a:spcPts val="0"/>
              </a:spcAft>
              <a:defRPr/>
            </a:pPr>
            <a:r>
              <a:rPr lang="zh-TW" altLang="en-US" sz="3600" b="1" dirty="0" smtClean="0">
                <a:solidFill>
                  <a:srgbClr val="0000CC"/>
                </a:solidFill>
                <a:latin typeface="標楷體" panose="03000509000000000000" pitchFamily="65" charset="-120"/>
                <a:ea typeface="標楷體" panose="03000509000000000000" pitchFamily="65" charset="-120"/>
              </a:rPr>
              <a:t>台中</a:t>
            </a:r>
            <a:r>
              <a:rPr lang="zh-TW" altLang="en-US" sz="3600" b="1" dirty="0">
                <a:solidFill>
                  <a:srgbClr val="0000CC"/>
                </a:solidFill>
                <a:latin typeface="標楷體" panose="03000509000000000000" pitchFamily="65" charset="-120"/>
                <a:ea typeface="標楷體" panose="03000509000000000000" pitchFamily="65" charset="-120"/>
              </a:rPr>
              <a:t>市</a:t>
            </a:r>
            <a:r>
              <a:rPr lang="zh-TW" altLang="en-US" sz="3600" b="1" dirty="0" smtClean="0">
                <a:solidFill>
                  <a:srgbClr val="0000CC"/>
                </a:solidFill>
                <a:latin typeface="標楷體" panose="03000509000000000000" pitchFamily="65" charset="-120"/>
                <a:ea typeface="標楷體" panose="03000509000000000000" pitchFamily="65" charset="-120"/>
              </a:rPr>
              <a:t>推動</a:t>
            </a:r>
            <a:r>
              <a:rPr lang="zh-TW" altLang="en-US" sz="3600" b="1" dirty="0">
                <a:solidFill>
                  <a:srgbClr val="0000CC"/>
                </a:solidFill>
                <a:latin typeface="標楷體" panose="03000509000000000000" pitchFamily="65" charset="-120"/>
                <a:ea typeface="標楷體" panose="03000509000000000000" pitchFamily="65" charset="-120"/>
              </a:rPr>
              <a:t>一校一藥師 捍衛健康校園</a:t>
            </a:r>
            <a:endParaRPr lang="zh-TW" altLang="en-US" sz="3600" b="1" dirty="0" smtClean="0">
              <a:solidFill>
                <a:srgbClr val="0000CC"/>
              </a:solidFill>
              <a:latin typeface="標楷體" panose="03000509000000000000" pitchFamily="65" charset="-120"/>
              <a:ea typeface="標楷體" panose="03000509000000000000" pitchFamily="65" charset="-120"/>
            </a:endParaRPr>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825" y="1471095"/>
            <a:ext cx="8734298" cy="5357258"/>
          </a:xfr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4320315"/>
            <a:ext cx="3438277" cy="2364799"/>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080467"/>
            <a:ext cx="4057650" cy="304800"/>
          </a:xfrm>
          <a:prstGeom prst="rect">
            <a:avLst/>
          </a:prstGeom>
        </p:spPr>
      </p:pic>
    </p:spTree>
    <p:extLst>
      <p:ext uri="{BB962C8B-B14F-4D97-AF65-F5344CB8AC3E}">
        <p14:creationId xmlns:p14="http://schemas.microsoft.com/office/powerpoint/2010/main" val="3177610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78061"/>
            <a:ext cx="9143999" cy="414636"/>
          </a:xfrm>
        </p:spPr>
        <p:txBody>
          <a:bodyPr>
            <a:noAutofit/>
          </a:bodyPr>
          <a:lstStyle/>
          <a:p>
            <a:pPr eaLnBrk="1" fontAlgn="auto" hangingPunct="1">
              <a:spcAft>
                <a:spcPts val="0"/>
              </a:spcAft>
              <a:defRPr/>
            </a:pPr>
            <a:r>
              <a:rPr lang="zh-TW" altLang="en-US" sz="3600" dirty="0" smtClean="0">
                <a:solidFill>
                  <a:srgbClr val="0000CC"/>
                </a:solidFill>
                <a:latin typeface="標楷體" panose="03000509000000000000" pitchFamily="65" charset="-120"/>
                <a:ea typeface="標楷體" panose="03000509000000000000" pitchFamily="65" charset="-120"/>
              </a:rPr>
              <a:t>金門縣寧中</a:t>
            </a:r>
            <a:r>
              <a:rPr lang="zh-TW" altLang="en-US" sz="3600" dirty="0">
                <a:solidFill>
                  <a:srgbClr val="0000CC"/>
                </a:solidFill>
                <a:latin typeface="標楷體" panose="03000509000000000000" pitchFamily="65" charset="-120"/>
                <a:ea typeface="標楷體" panose="03000509000000000000" pitchFamily="65" charset="-120"/>
              </a:rPr>
              <a:t>小讓學生進入藥局學習正確用藥</a:t>
            </a:r>
            <a:endParaRPr lang="zh-TW" altLang="en-US" sz="3600" dirty="0" smtClean="0">
              <a:solidFill>
                <a:srgbClr val="0000CC"/>
              </a:solidFill>
              <a:latin typeface="標楷體" panose="03000509000000000000" pitchFamily="65" charset="-120"/>
              <a:ea typeface="標楷體" panose="03000509000000000000" pitchFamily="65" charset="-120"/>
            </a:endParaRPr>
          </a:p>
        </p:txBody>
      </p:sp>
      <p:sp>
        <p:nvSpPr>
          <p:cNvPr id="7" name="矩形 6"/>
          <p:cNvSpPr/>
          <p:nvPr/>
        </p:nvSpPr>
        <p:spPr>
          <a:xfrm>
            <a:off x="323527" y="1444652"/>
            <a:ext cx="8551035" cy="5324535"/>
          </a:xfrm>
          <a:prstGeom prst="rect">
            <a:avLst/>
          </a:prstGeom>
          <a:solidFill>
            <a:schemeClr val="bg1"/>
          </a:solidFill>
        </p:spPr>
        <p:txBody>
          <a:bodyPr wrap="square">
            <a:spAutoFit/>
          </a:bodyPr>
          <a:lstStyle/>
          <a:p>
            <a:r>
              <a:rPr lang="zh-TW" altLang="en-US" dirty="0">
                <a:solidFill>
                  <a:srgbClr val="595959"/>
                </a:solidFill>
                <a:latin typeface="Helvetica" panose="020B0604020202030204" pitchFamily="34" charset="0"/>
              </a:rPr>
              <a:t>  </a:t>
            </a:r>
            <a:r>
              <a:rPr lang="zh-TW" altLang="en-US" sz="1400" dirty="0">
                <a:solidFill>
                  <a:srgbClr val="595959"/>
                </a:solidFill>
                <a:latin typeface="Helvetica" panose="020B0604020202030204" pitchFamily="34" charset="0"/>
              </a:rPr>
              <a:t>為深入學校教育建立學生正確用藥觀念，金寧中小學依據</a:t>
            </a:r>
            <a:r>
              <a:rPr lang="en-US" altLang="zh-TW" sz="1400" dirty="0">
                <a:solidFill>
                  <a:srgbClr val="595959"/>
                </a:solidFill>
                <a:latin typeface="Helvetica" panose="020B0604020202030204" pitchFamily="34" charset="0"/>
              </a:rPr>
              <a:t>105</a:t>
            </a:r>
            <a:r>
              <a:rPr lang="zh-TW" altLang="en-US" sz="1400" dirty="0">
                <a:solidFill>
                  <a:srgbClr val="595959"/>
                </a:solidFill>
                <a:latin typeface="Helvetica" panose="020B0604020202030204" pitchFamily="34" charset="0"/>
              </a:rPr>
              <a:t>學年度推動「學校衛生與健康促進學校」活動，舉辦一場正確用藥宣導課程，昨日由校長陳雅蘭帶領學生參訪金寧鄉衛生所藥局，由專業藥師以深入淺出的衛教內容，引導小朋友暸解正確的用藥觀念，搭配實地參訪該所藥局，讓小朋友對「藥」更加了解，也讓正確用藥安全教育能夠向下紮根，並讓正確用藥基本五大核心能力訊息深入學生及其家庭。</a:t>
            </a:r>
            <a:r>
              <a:rPr lang="zh-TW" altLang="en-US" sz="1400" dirty="0"/>
              <a:t/>
            </a:r>
            <a:br>
              <a:rPr lang="zh-TW" altLang="en-US" sz="1400" dirty="0"/>
            </a:br>
            <a:r>
              <a:rPr lang="zh-TW" altLang="en-US" sz="1400" dirty="0">
                <a:solidFill>
                  <a:srgbClr val="595959"/>
                </a:solidFill>
                <a:latin typeface="Helvetica" panose="020B0604020202030204" pitchFamily="34" charset="0"/>
              </a:rPr>
              <a:t>  「正確用藥，從小做起」！金寧中小學配合金門縣衛生局辦理衛生福利部食品藥物管理署「</a:t>
            </a:r>
            <a:r>
              <a:rPr lang="en-US" altLang="zh-TW" sz="1400" dirty="0">
                <a:solidFill>
                  <a:srgbClr val="595959"/>
                </a:solidFill>
                <a:latin typeface="Helvetica" panose="020B0604020202030204" pitchFamily="34" charset="0"/>
              </a:rPr>
              <a:t>105</a:t>
            </a:r>
            <a:r>
              <a:rPr lang="zh-TW" altLang="en-US" sz="1400" dirty="0">
                <a:solidFill>
                  <a:srgbClr val="595959"/>
                </a:solidFill>
                <a:latin typeface="Helvetica" panose="020B0604020202030204" pitchFamily="34" charset="0"/>
              </a:rPr>
              <a:t>年度友善正確用藥教育概念推廣計畫」，日昨舉辦一場友善用藥宣導活動，由寧中小護理師諸葛宜憬根據主題設計學習單，讓學生們在蔡其萱藥師的引導下完成。校長陳雅蘭帶領學生參訪金寧鄉衛生所藥局，由專業藥師蔡其萱以深入淺出的衛教內容帶領小朋友暸解正確的用藥觀念，搭配實地參訪該所藥局，讓小朋友們也能體驗藥師的工作環境。</a:t>
            </a:r>
            <a:r>
              <a:rPr lang="zh-TW" altLang="en-US" sz="1400" dirty="0"/>
              <a:t/>
            </a:r>
            <a:br>
              <a:rPr lang="zh-TW" altLang="en-US" sz="1400" dirty="0"/>
            </a:br>
            <a:r>
              <a:rPr lang="zh-TW" altLang="en-US" sz="1400" dirty="0">
                <a:solidFill>
                  <a:srgbClr val="595959"/>
                </a:solidFill>
                <a:latin typeface="Helvetica" panose="020B0604020202030204" pitchFamily="34" charset="0"/>
              </a:rPr>
              <a:t>　　活動中，蔡其萱藥師將「藥品分級、用藥看標示及用藥五大核心能力」設計於活動中為題做分享。他告訴小朋友生病的時候的正確作為，由父母或家人陪同看醫生，並依照醫生或藥師的指示服用藥物。也宣導正確用藥「五不原則」：不聽（不聽廣告誇大的產品）、不信（不相信誇大不實的廣告）、不買（不買廣告內容太誇大的產品）、不吃（不吃來路不明的產品）、不推薦（不推薦藥品給別人），藉以改變民眾錯誤的用藥知識及行為。</a:t>
            </a:r>
            <a:r>
              <a:rPr lang="zh-TW" altLang="en-US" sz="1400" dirty="0"/>
              <a:t/>
            </a:r>
            <a:br>
              <a:rPr lang="zh-TW" altLang="en-US" sz="1400" dirty="0"/>
            </a:br>
            <a:r>
              <a:rPr lang="zh-TW" altLang="en-US" sz="1400" dirty="0">
                <a:solidFill>
                  <a:srgbClr val="595959"/>
                </a:solidFill>
                <a:latin typeface="Helvetica" panose="020B0604020202030204" pitchFamily="34" charset="0"/>
              </a:rPr>
              <a:t>  活動內容有：教學生學習領藥時需注意事項及學會基本辨識藥品能力，例如顏色、形狀、及藥袋資訊等。讓學生實際從各種藥盒及包裝，藉由學習單，由藥師在旁指導，學會認識處方藥、成藥和指示用藥。蔡其萱藥師表示，此次的活動是希望能增進小學生對藥物的基本認識，也期許他們課外教學後可以將正確用藥的觀念帶給家人、校園甚至社區，進而達全民安全用藥之目的。學生們在聽完蔡藥師的講解之後，也提出了許多不清楚的問題請教蔡藥師，透過這次的參訪行程，讓小朋友對「藥」更加了解，從小扎根正確用藥觀念，並落實於生活中，小朋友深感大有收穫。</a:t>
            </a:r>
            <a:r>
              <a:rPr lang="zh-TW" altLang="en-US" sz="1400" dirty="0"/>
              <a:t/>
            </a:r>
            <a:br>
              <a:rPr lang="zh-TW" altLang="en-US" sz="1400" dirty="0"/>
            </a:br>
            <a:r>
              <a:rPr lang="zh-TW" altLang="en-US" sz="1400" dirty="0">
                <a:solidFill>
                  <a:srgbClr val="595959"/>
                </a:solidFill>
                <a:latin typeface="Helvetica" panose="020B0604020202030204" pitchFamily="34" charset="0"/>
              </a:rPr>
              <a:t>  校長陳雅蘭表示，學校平日除利用健康課進行正確用藥宣導教學外，也結合藝文活動競賽、班級教室布置等辦理用藥相關的比賽，以加深學童學習成效。陳校長感謝藥師蔡其萱以深入淺出的衛教告訴學生「生病看醫生，吃藥問藥師」，讓小朋友對「藥」更加了解，同時讓正確用藥安全教育能夠向下紮根，並讓正確用藥基本五大核心能力訊息深入學生及其家庭。</a:t>
            </a:r>
            <a:endParaRPr lang="zh-TW" altLang="en-US" sz="1400" dirty="0"/>
          </a:p>
        </p:txBody>
      </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944836"/>
            <a:ext cx="1311778" cy="373747"/>
          </a:xfrm>
          <a:prstGeom prst="rect">
            <a:avLst/>
          </a:prstGeo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509" y="4437112"/>
            <a:ext cx="3843490" cy="2332075"/>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58" y="959027"/>
            <a:ext cx="1152128" cy="380000"/>
          </a:xfrm>
          <a:prstGeom prst="rect">
            <a:avLst/>
          </a:prstGeom>
        </p:spPr>
      </p:pic>
    </p:spTree>
    <p:extLst>
      <p:ext uri="{BB962C8B-B14F-4D97-AF65-F5344CB8AC3E}">
        <p14:creationId xmlns:p14="http://schemas.microsoft.com/office/powerpoint/2010/main" val="1772577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824" y="48268"/>
            <a:ext cx="8642350" cy="792832"/>
          </a:xfrm>
        </p:spPr>
        <p:txBody>
          <a:bodyPr>
            <a:noAutofit/>
          </a:bodyPr>
          <a:lstStyle/>
          <a:p>
            <a:pPr eaLnBrk="1" fontAlgn="auto" hangingPunct="1">
              <a:spcAft>
                <a:spcPts val="0"/>
              </a:spcAft>
              <a:defRPr/>
            </a:pPr>
            <a:r>
              <a:rPr lang="zh-TW" altLang="en-US" sz="3600" b="1" dirty="0" smtClean="0">
                <a:solidFill>
                  <a:srgbClr val="0000CC"/>
                </a:solidFill>
                <a:latin typeface="標楷體" panose="03000509000000000000" pitchFamily="65" charset="-120"/>
                <a:ea typeface="標楷體" panose="03000509000000000000" pitchFamily="65" charset="-120"/>
              </a:rPr>
              <a:t>澎湖縣全國正確用藥親子短劇徵選</a:t>
            </a:r>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1064" t="9051" r="71276" b="85784"/>
          <a:stretch/>
        </p:blipFill>
        <p:spPr>
          <a:xfrm>
            <a:off x="323528" y="839438"/>
            <a:ext cx="1224136" cy="327874"/>
          </a:xfrm>
          <a:prstGeom prst="rect">
            <a:avLst/>
          </a:prstGeom>
        </p:spPr>
      </p:pic>
      <p:pic>
        <p:nvPicPr>
          <p:cNvPr id="8" name="圖片 7"/>
          <p:cNvPicPr>
            <a:picLocks noChangeAspect="1"/>
          </p:cNvPicPr>
          <p:nvPr/>
        </p:nvPicPr>
        <p:blipFill rotWithShape="1">
          <a:blip r:embed="rId2" cstate="print">
            <a:extLst>
              <a:ext uri="{28A0092B-C50C-407E-A947-70E740481C1C}">
                <a14:useLocalDpi xmlns:a14="http://schemas.microsoft.com/office/drawing/2010/main" val="0"/>
              </a:ext>
            </a:extLst>
          </a:blip>
          <a:srcRect t="19435" r="26596" b="74632"/>
          <a:stretch/>
        </p:blipFill>
        <p:spPr>
          <a:xfrm>
            <a:off x="250824" y="1167312"/>
            <a:ext cx="8570342" cy="762648"/>
          </a:xfrm>
          <a:prstGeom prst="rect">
            <a:avLst/>
          </a:prstGeom>
        </p:spPr>
      </p:pic>
      <p:pic>
        <p:nvPicPr>
          <p:cNvPr id="9" name="圖片 8"/>
          <p:cNvPicPr>
            <a:picLocks noChangeAspect="1"/>
          </p:cNvPicPr>
          <p:nvPr/>
        </p:nvPicPr>
        <p:blipFill rotWithShape="1">
          <a:blip r:embed="rId2" cstate="print">
            <a:extLst>
              <a:ext uri="{28A0092B-C50C-407E-A947-70E740481C1C}">
                <a14:useLocalDpi xmlns:a14="http://schemas.microsoft.com/office/drawing/2010/main" val="0"/>
              </a:ext>
            </a:extLst>
          </a:blip>
          <a:srcRect t="34805" r="26596" b="45469"/>
          <a:stretch/>
        </p:blipFill>
        <p:spPr>
          <a:xfrm>
            <a:off x="250823" y="1958482"/>
            <a:ext cx="8570343" cy="2966263"/>
          </a:xfrm>
          <a:prstGeom prst="rect">
            <a:avLst/>
          </a:prstGeom>
        </p:spPr>
      </p:pic>
      <p:pic>
        <p:nvPicPr>
          <p:cNvPr id="10" name="圖片 9"/>
          <p:cNvPicPr>
            <a:picLocks noChangeAspect="1"/>
          </p:cNvPicPr>
          <p:nvPr/>
        </p:nvPicPr>
        <p:blipFill rotWithShape="1">
          <a:blip r:embed="rId2" cstate="print">
            <a:extLst>
              <a:ext uri="{28A0092B-C50C-407E-A947-70E740481C1C}">
                <a14:useLocalDpi xmlns:a14="http://schemas.microsoft.com/office/drawing/2010/main" val="0"/>
              </a:ext>
            </a:extLst>
          </a:blip>
          <a:srcRect t="54268" r="49017" b="25850"/>
          <a:stretch/>
        </p:blipFill>
        <p:spPr>
          <a:xfrm>
            <a:off x="4860032" y="4725143"/>
            <a:ext cx="3961135" cy="2132857"/>
          </a:xfrm>
          <a:prstGeom prst="rect">
            <a:avLst/>
          </a:prstGeom>
        </p:spPr>
      </p:pic>
    </p:spTree>
    <p:extLst>
      <p:ext uri="{BB962C8B-B14F-4D97-AF65-F5344CB8AC3E}">
        <p14:creationId xmlns:p14="http://schemas.microsoft.com/office/powerpoint/2010/main" val="31120253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218488" cy="658813"/>
          </a:xfrm>
        </p:spPr>
        <p:txBody>
          <a:bodyPr>
            <a:noAutofit/>
          </a:bodyPr>
          <a:lstStyle/>
          <a:p>
            <a:pPr fontAlgn="auto">
              <a:spcAft>
                <a:spcPts val="0"/>
              </a:spcAft>
              <a:defRPr/>
            </a:pPr>
            <a:r>
              <a:rPr lang="zh-TW" altLang="en-US" sz="3600" b="1" dirty="0">
                <a:solidFill>
                  <a:srgbClr val="0000CC"/>
                </a:solidFill>
                <a:latin typeface="標楷體" pitchFamily="65" charset="-120"/>
                <a:ea typeface="標楷體" pitchFamily="65" charset="-120"/>
              </a:rPr>
              <a:t>一、學校健康</a:t>
            </a:r>
            <a:r>
              <a:rPr lang="zh-TW" altLang="en-US" sz="3600" b="1" dirty="0" smtClean="0">
                <a:solidFill>
                  <a:srgbClr val="0000CC"/>
                </a:solidFill>
                <a:latin typeface="標楷體" pitchFamily="65" charset="-120"/>
                <a:ea typeface="標楷體" pitchFamily="65" charset="-120"/>
              </a:rPr>
              <a:t>政策</a:t>
            </a:r>
            <a:r>
              <a:rPr lang="en-US" altLang="zh-TW" sz="3600" b="1" dirty="0" smtClean="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正確用藥教育結盟</a:t>
            </a:r>
          </a:p>
        </p:txBody>
      </p:sp>
      <p:sp>
        <p:nvSpPr>
          <p:cNvPr id="16" name="矩形 15"/>
          <p:cNvSpPr/>
          <p:nvPr/>
        </p:nvSpPr>
        <p:spPr>
          <a:xfrm>
            <a:off x="4823768" y="3394901"/>
            <a:ext cx="3851920" cy="400050"/>
          </a:xfrm>
          <a:prstGeom prst="rect">
            <a:avLst/>
          </a:prstGeom>
        </p:spPr>
        <p:txBody>
          <a:bodyPr wrap="square">
            <a:spAutoFit/>
          </a:bodyPr>
          <a:lstStyle/>
          <a:p>
            <a:pPr algn="ctr">
              <a:defRPr/>
            </a:pPr>
            <a:r>
              <a:rPr lang="zh-TW" altLang="en-US" sz="2000" b="1" dirty="0" smtClean="0">
                <a:solidFill>
                  <a:srgbClr val="000099"/>
                </a:solidFill>
                <a:latin typeface="+mj-ea"/>
              </a:rPr>
              <a:t>新北市正確用藥教育</a:t>
            </a:r>
            <a:r>
              <a:rPr lang="zh-TW" altLang="zh-TW" sz="2000" b="1" dirty="0" smtClean="0">
                <a:solidFill>
                  <a:srgbClr val="000099"/>
                </a:solidFill>
                <a:latin typeface="+mj-ea"/>
                <a:ea typeface="+mn-ea"/>
              </a:rPr>
              <a:t>共識會議</a:t>
            </a:r>
            <a:endParaRPr lang="zh-TW" altLang="en-US" sz="2000" b="1" dirty="0">
              <a:solidFill>
                <a:srgbClr val="000099"/>
              </a:solidFill>
              <a:latin typeface="+mj-ea"/>
              <a:ea typeface="+mn-ea"/>
            </a:endParaRPr>
          </a:p>
        </p:txBody>
      </p:sp>
      <p:sp>
        <p:nvSpPr>
          <p:cNvPr id="20" name="矩形 19"/>
          <p:cNvSpPr/>
          <p:nvPr/>
        </p:nvSpPr>
        <p:spPr>
          <a:xfrm>
            <a:off x="337006" y="3418162"/>
            <a:ext cx="4572000" cy="400110"/>
          </a:xfrm>
          <a:prstGeom prst="rect">
            <a:avLst/>
          </a:prstGeom>
        </p:spPr>
        <p:txBody>
          <a:bodyPr>
            <a:spAutoFit/>
          </a:bodyPr>
          <a:lstStyle/>
          <a:p>
            <a:pPr algn="ctr">
              <a:defRPr/>
            </a:pPr>
            <a:r>
              <a:rPr lang="zh-TW" altLang="en-US" sz="2000" b="1" dirty="0" smtClean="0">
                <a:solidFill>
                  <a:srgbClr val="000099"/>
                </a:solidFill>
                <a:latin typeface="+mj-ea"/>
                <a:ea typeface="+mn-ea"/>
              </a:rPr>
              <a:t>宜蘭縣</a:t>
            </a:r>
            <a:r>
              <a:rPr lang="zh-TW" altLang="en-US" sz="2000" b="1" dirty="0" smtClean="0">
                <a:solidFill>
                  <a:srgbClr val="000099"/>
                </a:solidFill>
                <a:latin typeface="+mj-ea"/>
              </a:rPr>
              <a:t>正確用藥教育</a:t>
            </a:r>
            <a:r>
              <a:rPr lang="zh-TW" altLang="zh-TW" sz="2000" b="1" dirty="0" smtClean="0">
                <a:solidFill>
                  <a:srgbClr val="000099"/>
                </a:solidFill>
                <a:latin typeface="+mj-ea"/>
                <a:ea typeface="+mn-ea"/>
              </a:rPr>
              <a:t>共識會議</a:t>
            </a:r>
            <a:endParaRPr lang="zh-TW" altLang="en-US" sz="2000" b="1" dirty="0">
              <a:solidFill>
                <a:srgbClr val="000099"/>
              </a:solidFill>
              <a:latin typeface="+mj-ea"/>
              <a:ea typeface="+mn-ea"/>
            </a:endParaRPr>
          </a:p>
        </p:txBody>
      </p:sp>
      <p:sp>
        <p:nvSpPr>
          <p:cNvPr id="10" name="矩形 9"/>
          <p:cNvSpPr/>
          <p:nvPr/>
        </p:nvSpPr>
        <p:spPr>
          <a:xfrm>
            <a:off x="457200" y="6288227"/>
            <a:ext cx="3941419"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smtClean="0">
                <a:solidFill>
                  <a:srgbClr val="000099"/>
                </a:solidFill>
                <a:latin typeface="+mj-ea"/>
              </a:rPr>
              <a:t>南</a:t>
            </a:r>
            <a:r>
              <a:rPr lang="zh-TW" altLang="en-US" sz="2000" b="1" dirty="0">
                <a:solidFill>
                  <a:srgbClr val="000099"/>
                </a:solidFill>
                <a:latin typeface="+mj-ea"/>
              </a:rPr>
              <a:t>投</a:t>
            </a:r>
            <a:r>
              <a:rPr lang="zh-TW" altLang="en-US" sz="2000" b="1" dirty="0" smtClean="0">
                <a:solidFill>
                  <a:srgbClr val="000099"/>
                </a:solidFill>
                <a:latin typeface="+mj-ea"/>
              </a:rPr>
              <a:t>縣</a:t>
            </a:r>
            <a:r>
              <a:rPr lang="zh-TW" altLang="en-US" sz="2000" b="1" dirty="0" smtClean="0">
                <a:solidFill>
                  <a:srgbClr val="000099"/>
                </a:solidFill>
                <a:latin typeface="+mj-ea"/>
                <a:ea typeface="+mn-ea"/>
              </a:rPr>
              <a:t>正確用藥教育共識</a:t>
            </a:r>
            <a:r>
              <a:rPr lang="zh-TW" altLang="en-US" sz="2000" b="1" dirty="0">
                <a:solidFill>
                  <a:srgbClr val="000099"/>
                </a:solidFill>
                <a:latin typeface="+mj-ea"/>
                <a:ea typeface="+mn-ea"/>
              </a:rPr>
              <a:t>會議</a:t>
            </a:r>
          </a:p>
        </p:txBody>
      </p:sp>
      <p:sp>
        <p:nvSpPr>
          <p:cNvPr id="19" name="矩形 18"/>
          <p:cNvSpPr/>
          <p:nvPr/>
        </p:nvSpPr>
        <p:spPr>
          <a:xfrm>
            <a:off x="4932375" y="6302950"/>
            <a:ext cx="3851920" cy="400110"/>
          </a:xfrm>
          <a:prstGeom prst="rect">
            <a:avLst/>
          </a:prstGeom>
        </p:spPr>
        <p:txBody>
          <a:bodyPr wrap="square">
            <a:spAutoFit/>
          </a:bodyPr>
          <a:lstStyle/>
          <a:p>
            <a:pPr algn="ctr">
              <a:defRPr/>
            </a:pPr>
            <a:r>
              <a:rPr lang="zh-TW" altLang="en-US" sz="2000" b="1" dirty="0" smtClean="0">
                <a:solidFill>
                  <a:srgbClr val="000099"/>
                </a:solidFill>
                <a:latin typeface="+mj-ea"/>
              </a:rPr>
              <a:t>高雄</a:t>
            </a:r>
            <a:r>
              <a:rPr lang="zh-TW" altLang="en-US" sz="2000" b="1" dirty="0">
                <a:solidFill>
                  <a:srgbClr val="000099"/>
                </a:solidFill>
                <a:latin typeface="+mj-ea"/>
              </a:rPr>
              <a:t>市</a:t>
            </a:r>
            <a:r>
              <a:rPr lang="zh-TW" altLang="en-US" sz="2000" b="1" dirty="0" smtClean="0">
                <a:solidFill>
                  <a:srgbClr val="000099"/>
                </a:solidFill>
                <a:latin typeface="+mj-ea"/>
              </a:rPr>
              <a:t>正確用藥教育</a:t>
            </a:r>
            <a:r>
              <a:rPr lang="zh-TW" altLang="zh-TW" sz="2000" b="1" dirty="0" smtClean="0">
                <a:solidFill>
                  <a:srgbClr val="000099"/>
                </a:solidFill>
                <a:latin typeface="+mj-ea"/>
                <a:ea typeface="+mn-ea"/>
              </a:rPr>
              <a:t>共識會議</a:t>
            </a:r>
            <a:endParaRPr lang="zh-TW" altLang="en-US" sz="2000" b="1" dirty="0">
              <a:solidFill>
                <a:srgbClr val="000099"/>
              </a:solidFill>
              <a:latin typeface="+mj-ea"/>
              <a:ea typeface="+mn-ea"/>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639" y="839082"/>
            <a:ext cx="4233393" cy="2544893"/>
          </a:xfrm>
          <a:prstGeom prst="rect">
            <a:avLst/>
          </a:prstGeom>
        </p:spPr>
      </p:pic>
      <p:pic>
        <p:nvPicPr>
          <p:cNvPr id="14" name="圖片 13"/>
          <p:cNvPicPr/>
          <p:nvPr/>
        </p:nvPicPr>
        <p:blipFill>
          <a:blip r:embed="rId3" cstate="print">
            <a:extLst>
              <a:ext uri="{28A0092B-C50C-407E-A947-70E740481C1C}">
                <a14:useLocalDpi xmlns:a14="http://schemas.microsoft.com/office/drawing/2010/main" val="0"/>
              </a:ext>
            </a:extLst>
          </a:blip>
          <a:stretch>
            <a:fillRect/>
          </a:stretch>
        </p:blipFill>
        <p:spPr>
          <a:xfrm>
            <a:off x="500257" y="845400"/>
            <a:ext cx="4109244" cy="2557972"/>
          </a:xfrm>
          <a:prstGeom prst="rect">
            <a:avLst/>
          </a:prstGeom>
        </p:spPr>
      </p:pic>
      <p:pic>
        <p:nvPicPr>
          <p:cNvPr id="11" name="圖片 10"/>
          <p:cNvPicPr/>
          <p:nvPr/>
        </p:nvPicPr>
        <p:blipFill>
          <a:blip r:embed="rId4" cstate="print">
            <a:extLst>
              <a:ext uri="{28A0092B-C50C-407E-A947-70E740481C1C}">
                <a14:useLocalDpi xmlns:a14="http://schemas.microsoft.com/office/drawing/2010/main" val="0"/>
              </a:ext>
            </a:extLst>
          </a:blip>
          <a:stretch>
            <a:fillRect/>
          </a:stretch>
        </p:blipFill>
        <p:spPr>
          <a:xfrm>
            <a:off x="4746840" y="3894807"/>
            <a:ext cx="4228192" cy="2375425"/>
          </a:xfrm>
          <a:prstGeom prst="rect">
            <a:avLst/>
          </a:prstGeom>
        </p:spPr>
      </p:pic>
      <p:pic>
        <p:nvPicPr>
          <p:cNvPr id="12" name="圖片 11"/>
          <p:cNvPicPr/>
          <p:nvPr/>
        </p:nvPicPr>
        <p:blipFill>
          <a:blip r:embed="rId5">
            <a:extLst>
              <a:ext uri="{28A0092B-C50C-407E-A947-70E740481C1C}">
                <a14:useLocalDpi xmlns:a14="http://schemas.microsoft.com/office/drawing/2010/main" val="0"/>
              </a:ext>
            </a:extLst>
          </a:blip>
          <a:stretch>
            <a:fillRect/>
          </a:stretch>
        </p:blipFill>
        <p:spPr>
          <a:xfrm>
            <a:off x="500257" y="3894807"/>
            <a:ext cx="4109244" cy="2375426"/>
          </a:xfrm>
          <a:prstGeom prst="rect">
            <a:avLst/>
          </a:prstGeom>
        </p:spPr>
      </p:pic>
    </p:spTree>
    <p:extLst>
      <p:ext uri="{BB962C8B-B14F-4D97-AF65-F5344CB8AC3E}">
        <p14:creationId xmlns:p14="http://schemas.microsoft.com/office/powerpoint/2010/main" val="7832151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9731" y="170482"/>
            <a:ext cx="8507413" cy="684213"/>
          </a:xfrm>
        </p:spPr>
        <p:txBody>
          <a:bodyPr>
            <a:noAutofit/>
          </a:bodyPr>
          <a:lstStyle/>
          <a:p>
            <a:pPr fontAlgn="auto">
              <a:spcAft>
                <a:spcPts val="0"/>
              </a:spcAft>
              <a:defRPr/>
            </a:pPr>
            <a:r>
              <a:rPr lang="zh-TW" altLang="en-US" sz="3600" b="1" dirty="0" smtClean="0">
                <a:solidFill>
                  <a:srgbClr val="0000CC"/>
                </a:solidFill>
                <a:latin typeface="標楷體" pitchFamily="65" charset="-120"/>
                <a:ea typeface="標楷體" pitchFamily="65" charset="-120"/>
              </a:rPr>
              <a:t>二、健康教學活動</a:t>
            </a:r>
            <a:r>
              <a:rPr lang="en-US" altLang="zh-TW" sz="3600" b="1" dirty="0" smtClean="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教師正確用藥增能</a:t>
            </a:r>
          </a:p>
        </p:txBody>
      </p:sp>
      <p:sp>
        <p:nvSpPr>
          <p:cNvPr id="7" name="矩形 6"/>
          <p:cNvSpPr/>
          <p:nvPr/>
        </p:nvSpPr>
        <p:spPr>
          <a:xfrm>
            <a:off x="4752020" y="3349214"/>
            <a:ext cx="4103688" cy="400110"/>
          </a:xfrm>
          <a:prstGeom prst="rect">
            <a:avLst/>
          </a:prstGeom>
        </p:spPr>
        <p:txBody>
          <a:bodyPr wrap="square">
            <a:spAutoFit/>
          </a:bodyPr>
          <a:lstStyle/>
          <a:p>
            <a:pPr algn="ctr">
              <a:defRPr/>
            </a:pPr>
            <a:r>
              <a:rPr lang="zh-TW" altLang="en-US" sz="2000" b="1" dirty="0" smtClean="0">
                <a:solidFill>
                  <a:srgbClr val="000099"/>
                </a:solidFill>
                <a:latin typeface="+mj-ea"/>
              </a:rPr>
              <a:t>嘉義縣正確</a:t>
            </a:r>
            <a:r>
              <a:rPr lang="zh-TW" altLang="en-US" sz="2000" b="1" dirty="0">
                <a:solidFill>
                  <a:srgbClr val="000099"/>
                </a:solidFill>
                <a:latin typeface="+mj-ea"/>
              </a:rPr>
              <a:t>用藥教師增能研習</a:t>
            </a:r>
            <a:endParaRPr lang="zh-TW" altLang="en-US" sz="2000" b="1" dirty="0">
              <a:solidFill>
                <a:srgbClr val="000099"/>
              </a:solidFill>
              <a:latin typeface="+mj-ea"/>
              <a:ea typeface="+mn-ea"/>
            </a:endParaRPr>
          </a:p>
        </p:txBody>
      </p:sp>
      <p:sp>
        <p:nvSpPr>
          <p:cNvPr id="21" name="Text Box 15"/>
          <p:cNvSpPr txBox="1">
            <a:spLocks noChangeArrowheads="1"/>
          </p:cNvSpPr>
          <p:nvPr/>
        </p:nvSpPr>
        <p:spPr bwMode="auto">
          <a:xfrm>
            <a:off x="167069" y="3347774"/>
            <a:ext cx="42601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50000"/>
              </a:spcBef>
              <a:buNone/>
              <a:defRPr/>
            </a:pPr>
            <a:r>
              <a:rPr lang="zh-TW" altLang="en-US" sz="2000" b="1" dirty="0">
                <a:solidFill>
                  <a:srgbClr val="000099"/>
                </a:solidFill>
                <a:latin typeface="+mj-ea"/>
                <a:ea typeface="+mn-ea"/>
                <a:cs typeface="+mn-cs"/>
              </a:rPr>
              <a:t>新</a:t>
            </a:r>
            <a:r>
              <a:rPr lang="zh-TW" altLang="en-US" sz="2000" b="1" dirty="0" smtClean="0">
                <a:solidFill>
                  <a:srgbClr val="000099"/>
                </a:solidFill>
                <a:latin typeface="+mj-ea"/>
                <a:ea typeface="+mn-ea"/>
                <a:cs typeface="+mn-cs"/>
              </a:rPr>
              <a:t>台北市正確用藥教育增能研習</a:t>
            </a:r>
            <a:endParaRPr lang="zh-TW" altLang="en-US" sz="2000" b="1" dirty="0">
              <a:solidFill>
                <a:srgbClr val="000099"/>
              </a:solidFill>
              <a:latin typeface="+mj-ea"/>
              <a:ea typeface="+mn-ea"/>
              <a:cs typeface="+mn-cs"/>
            </a:endParaRPr>
          </a:p>
        </p:txBody>
      </p:sp>
      <p:sp>
        <p:nvSpPr>
          <p:cNvPr id="15" name="矩形 14"/>
          <p:cNvSpPr/>
          <p:nvPr/>
        </p:nvSpPr>
        <p:spPr>
          <a:xfrm>
            <a:off x="4427189" y="6376964"/>
            <a:ext cx="4549741" cy="400110"/>
          </a:xfrm>
          <a:prstGeom prst="rect">
            <a:avLst/>
          </a:prstGeom>
        </p:spPr>
        <p:txBody>
          <a:bodyPr wrap="square">
            <a:spAutoFit/>
          </a:bodyPr>
          <a:lstStyle/>
          <a:p>
            <a:pPr algn="ctr">
              <a:defRPr/>
            </a:pPr>
            <a:r>
              <a:rPr lang="zh-TW" altLang="en-US" sz="2000" b="1" dirty="0" smtClean="0">
                <a:solidFill>
                  <a:srgbClr val="000099"/>
                </a:solidFill>
                <a:latin typeface="+mj-ea"/>
              </a:rPr>
              <a:t>金門縣正確用藥教師</a:t>
            </a:r>
            <a:r>
              <a:rPr lang="zh-TW" altLang="en-US" sz="2000" b="1" dirty="0">
                <a:solidFill>
                  <a:srgbClr val="000099"/>
                </a:solidFill>
                <a:latin typeface="+mj-ea"/>
              </a:rPr>
              <a:t>增</a:t>
            </a:r>
            <a:r>
              <a:rPr lang="zh-TW" altLang="en-US" sz="2000" b="1" dirty="0" smtClean="0">
                <a:solidFill>
                  <a:srgbClr val="000099"/>
                </a:solidFill>
                <a:latin typeface="+mj-ea"/>
              </a:rPr>
              <a:t>能工作坊</a:t>
            </a:r>
            <a:endParaRPr lang="zh-TW" altLang="en-US" sz="2000" b="1" dirty="0">
              <a:solidFill>
                <a:srgbClr val="000099"/>
              </a:solidFill>
              <a:latin typeface="+mj-ea"/>
              <a:ea typeface="+mn-ea"/>
            </a:endParaRPr>
          </a:p>
        </p:txBody>
      </p:sp>
      <p:sp>
        <p:nvSpPr>
          <p:cNvPr id="16" name="矩形 15"/>
          <p:cNvSpPr/>
          <p:nvPr/>
        </p:nvSpPr>
        <p:spPr>
          <a:xfrm>
            <a:off x="295244" y="6374824"/>
            <a:ext cx="4288353" cy="400110"/>
          </a:xfrm>
          <a:prstGeom prst="rect">
            <a:avLst/>
          </a:prstGeom>
        </p:spPr>
        <p:txBody>
          <a:bodyPr wrap="none">
            <a:spAutoFit/>
          </a:bodyPr>
          <a:lstStyle/>
          <a:p>
            <a:r>
              <a:rPr lang="zh-TW" altLang="en-US" sz="2000" b="1" dirty="0" smtClean="0">
                <a:solidFill>
                  <a:srgbClr val="000099"/>
                </a:solidFill>
                <a:latin typeface="+mj-ea"/>
              </a:rPr>
              <a:t>新竹市正確</a:t>
            </a:r>
            <a:r>
              <a:rPr lang="zh-TW" altLang="zh-TW" sz="2000" b="1" dirty="0" smtClean="0">
                <a:solidFill>
                  <a:srgbClr val="000099"/>
                </a:solidFill>
                <a:latin typeface="+mj-ea"/>
              </a:rPr>
              <a:t>用藥</a:t>
            </a:r>
            <a:r>
              <a:rPr lang="zh-TW" altLang="en-US" sz="2000" b="1" dirty="0" smtClean="0">
                <a:solidFill>
                  <a:srgbClr val="000099"/>
                </a:solidFill>
                <a:latin typeface="+mj-ea"/>
              </a:rPr>
              <a:t>共識暨教師增能研習</a:t>
            </a:r>
            <a:endParaRPr lang="zh-TW" altLang="en-US" sz="2000" b="1" dirty="0">
              <a:solidFill>
                <a:srgbClr val="000099"/>
              </a:solidFill>
              <a:latin typeface="+mj-ea"/>
            </a:endParaRPr>
          </a:p>
        </p:txBody>
      </p:sp>
      <p:pic>
        <p:nvPicPr>
          <p:cNvPr id="1026" name="圖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574" y="867840"/>
            <a:ext cx="3995134" cy="243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6" descr="Y:\05學務組\106學年正確用藥成果報告\成果海報製作\1、2金門縣共識會議、邀請專家學者\許志成藥師蒞校指導.JPG"/>
          <p:cNvPicPr/>
          <p:nvPr/>
        </p:nvPicPr>
        <p:blipFill rotWithShape="1">
          <a:blip r:embed="rId4" cstate="print">
            <a:extLst>
              <a:ext uri="{28A0092B-C50C-407E-A947-70E740481C1C}">
                <a14:useLocalDpi xmlns:a14="http://schemas.microsoft.com/office/drawing/2010/main" val="0"/>
              </a:ext>
            </a:extLst>
          </a:blip>
          <a:srcRect l="5776" r="5776"/>
          <a:stretch/>
        </p:blipFill>
        <p:spPr bwMode="auto">
          <a:xfrm>
            <a:off x="4902010" y="3902984"/>
            <a:ext cx="3995134" cy="2508561"/>
          </a:xfrm>
          <a:prstGeom prst="rect">
            <a:avLst/>
          </a:prstGeom>
          <a:noFill/>
          <a:ln>
            <a:noFill/>
          </a:ln>
          <a:extLst>
            <a:ext uri="{53640926-AAD7-44D8-BBD7-CCE9431645EC}">
              <a14:shadowObscured xmlns:a14="http://schemas.microsoft.com/office/drawing/2010/main"/>
            </a:ext>
          </a:extLst>
        </p:spPr>
      </p:pic>
      <p:pic>
        <p:nvPicPr>
          <p:cNvPr id="4" name="圖片 3"/>
          <p:cNvPicPr>
            <a:picLocks noChangeAspect="1"/>
          </p:cNvPicPr>
          <p:nvPr/>
        </p:nvPicPr>
        <p:blipFill>
          <a:blip r:embed="rId5"/>
          <a:stretch>
            <a:fillRect/>
          </a:stretch>
        </p:blipFill>
        <p:spPr>
          <a:xfrm>
            <a:off x="392201" y="3858271"/>
            <a:ext cx="4177214" cy="2514413"/>
          </a:xfrm>
          <a:prstGeom prst="rect">
            <a:avLst/>
          </a:prstGeom>
        </p:spPr>
      </p:pic>
      <p:pic>
        <p:nvPicPr>
          <p:cNvPr id="11" name="圖片 10" descr="C:\Users\user\Desktop\1061114用藥暨健保增能研習照片\20171114用藥暨健保增能研習_171115_002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749" y="866771"/>
            <a:ext cx="4033815" cy="2432429"/>
          </a:xfrm>
          <a:prstGeom prst="rect">
            <a:avLst/>
          </a:prstGeom>
          <a:noFill/>
          <a:ln>
            <a:noFill/>
          </a:ln>
        </p:spPr>
      </p:pic>
    </p:spTree>
    <p:extLst>
      <p:ext uri="{BB962C8B-B14F-4D97-AF65-F5344CB8AC3E}">
        <p14:creationId xmlns:p14="http://schemas.microsoft.com/office/powerpoint/2010/main" val="13974741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507413" cy="684213"/>
          </a:xfrm>
        </p:spPr>
        <p:txBody>
          <a:bodyPr>
            <a:noAutofit/>
          </a:bodyPr>
          <a:lstStyle/>
          <a:p>
            <a:pPr fontAlgn="auto">
              <a:spcAft>
                <a:spcPts val="0"/>
              </a:spcAft>
              <a:defRPr/>
            </a:pPr>
            <a:r>
              <a:rPr lang="zh-TW" altLang="en-US" sz="3600" b="1" dirty="0" smtClean="0">
                <a:solidFill>
                  <a:srgbClr val="0000CC"/>
                </a:solidFill>
                <a:latin typeface="標楷體" pitchFamily="65" charset="-120"/>
                <a:ea typeface="標楷體" pitchFamily="65" charset="-120"/>
              </a:rPr>
              <a:t>二、健康教學活動</a:t>
            </a:r>
            <a:r>
              <a:rPr lang="en-US" altLang="zh-TW" sz="3600" b="1" dirty="0" smtClean="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藥局參訪活</a:t>
            </a:r>
            <a:r>
              <a:rPr lang="zh-TW" altLang="en-US" sz="3600" b="1" dirty="0">
                <a:solidFill>
                  <a:srgbClr val="0000CC"/>
                </a:solidFill>
                <a:latin typeface="標楷體" pitchFamily="65" charset="-120"/>
                <a:ea typeface="標楷體" pitchFamily="65" charset="-120"/>
              </a:rPr>
              <a:t>動</a:t>
            </a:r>
            <a:endParaRPr lang="zh-TW" altLang="en-US" sz="3600" b="1" dirty="0" smtClean="0">
              <a:solidFill>
                <a:srgbClr val="0000CC"/>
              </a:solidFill>
              <a:latin typeface="標楷體" pitchFamily="65" charset="-120"/>
              <a:ea typeface="標楷體" pitchFamily="65" charset="-120"/>
            </a:endParaRPr>
          </a:p>
        </p:txBody>
      </p:sp>
      <p:sp>
        <p:nvSpPr>
          <p:cNvPr id="7" name="矩形 6"/>
          <p:cNvSpPr/>
          <p:nvPr/>
        </p:nvSpPr>
        <p:spPr>
          <a:xfrm>
            <a:off x="445416" y="6309319"/>
            <a:ext cx="4103688" cy="400110"/>
          </a:xfrm>
          <a:prstGeom prst="rect">
            <a:avLst/>
          </a:prstGeom>
        </p:spPr>
        <p:txBody>
          <a:bodyPr wrap="square">
            <a:spAutoFit/>
          </a:bodyPr>
          <a:lstStyle/>
          <a:p>
            <a:pPr algn="ctr">
              <a:defRPr/>
            </a:pPr>
            <a:r>
              <a:rPr lang="zh-TW" altLang="en-US" sz="2000" b="1" dirty="0" smtClean="0">
                <a:solidFill>
                  <a:srgbClr val="000099"/>
                </a:solidFill>
                <a:latin typeface="+mj-ea"/>
                <a:ea typeface="+mn-ea"/>
              </a:rPr>
              <a:t>屏東縣南州國小至</a:t>
            </a:r>
            <a:r>
              <a:rPr lang="zh-TW" altLang="en-US" sz="2000" b="1" dirty="0" smtClean="0">
                <a:solidFill>
                  <a:srgbClr val="000099"/>
                </a:solidFill>
                <a:latin typeface="+mj-ea"/>
              </a:rPr>
              <a:t>社區藥局參訪</a:t>
            </a:r>
          </a:p>
        </p:txBody>
      </p:sp>
      <p:sp>
        <p:nvSpPr>
          <p:cNvPr id="21" name="Text Box 15"/>
          <p:cNvSpPr txBox="1">
            <a:spLocks noChangeArrowheads="1"/>
          </p:cNvSpPr>
          <p:nvPr/>
        </p:nvSpPr>
        <p:spPr bwMode="auto">
          <a:xfrm>
            <a:off x="4583983" y="6309319"/>
            <a:ext cx="4427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eaLnBrk="1" fontAlgn="auto" hangingPunct="1">
              <a:spcBef>
                <a:spcPct val="50000"/>
              </a:spcBef>
              <a:spcAft>
                <a:spcPts val="0"/>
              </a:spcAft>
              <a:buFont typeface="Arial" panose="020B0604020202020204" pitchFamily="34" charset="0"/>
              <a:buNone/>
              <a:defRPr/>
            </a:pPr>
            <a:r>
              <a:rPr lang="zh-TW" altLang="en-US" sz="2000" b="1" dirty="0" smtClean="0">
                <a:solidFill>
                  <a:srgbClr val="000099"/>
                </a:solidFill>
                <a:latin typeface="+mj-ea"/>
                <a:ea typeface="+mn-ea"/>
                <a:cs typeface="+mn-cs"/>
              </a:rPr>
              <a:t>    新北市重慶國中學生藥局參訪活動</a:t>
            </a:r>
            <a:endParaRPr lang="zh-TW" altLang="en-US" sz="2000" b="1" dirty="0">
              <a:solidFill>
                <a:srgbClr val="000099"/>
              </a:solidFill>
              <a:latin typeface="+mj-ea"/>
              <a:ea typeface="+mn-ea"/>
              <a:cs typeface="+mn-cs"/>
            </a:endParaRPr>
          </a:p>
        </p:txBody>
      </p:sp>
      <p:sp>
        <p:nvSpPr>
          <p:cNvPr id="13" name="矩形 12"/>
          <p:cNvSpPr/>
          <p:nvPr/>
        </p:nvSpPr>
        <p:spPr>
          <a:xfrm>
            <a:off x="492382" y="3364571"/>
            <a:ext cx="3545934" cy="400110"/>
          </a:xfrm>
          <a:prstGeom prst="rect">
            <a:avLst/>
          </a:prstGeom>
        </p:spPr>
        <p:txBody>
          <a:bodyPr wrap="square">
            <a:spAutoFit/>
          </a:bodyPr>
          <a:lstStyle/>
          <a:p>
            <a:pPr algn="ctr">
              <a:defRPr/>
            </a:pPr>
            <a:r>
              <a:rPr lang="zh-TW" altLang="en-US" sz="2000" b="1" dirty="0" smtClean="0">
                <a:solidFill>
                  <a:srgbClr val="000099"/>
                </a:solidFill>
                <a:latin typeface="+mj-ea"/>
              </a:rPr>
              <a:t>嘉義縣貴林國小參訪醫院藥局</a:t>
            </a:r>
          </a:p>
        </p:txBody>
      </p:sp>
      <p:pic>
        <p:nvPicPr>
          <p:cNvPr id="2050" name="圖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971042"/>
            <a:ext cx="3974063" cy="239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3" descr="H:\恆毅隨身硬碟\正確用藥成果\105年度正確用藥成果\正確用藥藥局參訪\1467697932420.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5416" y="3844579"/>
            <a:ext cx="3985847" cy="2444848"/>
          </a:xfrm>
          <a:prstGeom prst="rect">
            <a:avLst/>
          </a:prstGeom>
          <a:noFill/>
          <a:ln>
            <a:noFill/>
          </a:ln>
        </p:spPr>
      </p:pic>
      <p:pic>
        <p:nvPicPr>
          <p:cNvPr id="16" name="圖片 15" descr="C:\Users\user\Desktop\正確用藥成果\1060608賜安藥局參訪照片\1060608藥局參訪_171025_001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8933" y="3844579"/>
            <a:ext cx="3837638" cy="2466163"/>
          </a:xfrm>
          <a:prstGeom prst="rect">
            <a:avLst/>
          </a:prstGeom>
          <a:noFill/>
          <a:ln>
            <a:noFill/>
          </a:ln>
        </p:spPr>
      </p:pic>
      <p:pic>
        <p:nvPicPr>
          <p:cNvPr id="11" name="圖片 10" descr="P_20170703_135152_vHDR_On.jpg"/>
          <p:cNvPicPr>
            <a:picLocks noChangeAspect="1"/>
          </p:cNvPicPr>
          <p:nvPr/>
        </p:nvPicPr>
        <p:blipFill>
          <a:blip r:embed="rId6" cstate="print"/>
          <a:stretch>
            <a:fillRect/>
          </a:stretch>
        </p:blipFill>
        <p:spPr>
          <a:xfrm>
            <a:off x="4755757" y="980186"/>
            <a:ext cx="3837638" cy="2384386"/>
          </a:xfrm>
          <a:prstGeom prst="rect">
            <a:avLst/>
          </a:prstGeom>
          <a:scene3d>
            <a:camera prst="orthographicFront"/>
            <a:lightRig rig="threePt" dir="t"/>
          </a:scene3d>
          <a:sp3d>
            <a:bevelT/>
          </a:sp3d>
        </p:spPr>
      </p:pic>
      <p:sp>
        <p:nvSpPr>
          <p:cNvPr id="17" name="矩形 16"/>
          <p:cNvSpPr/>
          <p:nvPr/>
        </p:nvSpPr>
        <p:spPr>
          <a:xfrm>
            <a:off x="4563478" y="3384464"/>
            <a:ext cx="4105275" cy="400110"/>
          </a:xfrm>
          <a:prstGeom prst="rect">
            <a:avLst/>
          </a:prstGeom>
        </p:spPr>
        <p:txBody>
          <a:bodyPr>
            <a:spAutoFit/>
          </a:bodyPr>
          <a:lstStyle/>
          <a:p>
            <a:pPr algn="ctr">
              <a:defRPr/>
            </a:pPr>
            <a:r>
              <a:rPr lang="zh-TW" altLang="en-US" sz="2000" b="1" dirty="0" smtClean="0">
                <a:solidFill>
                  <a:srgbClr val="000099"/>
                </a:solidFill>
                <a:latin typeface="+mj-ea"/>
              </a:rPr>
              <a:t>台東縣豐田國小社區藥局參</a:t>
            </a:r>
            <a:r>
              <a:rPr lang="zh-TW" altLang="en-US" sz="2000" b="1" dirty="0">
                <a:solidFill>
                  <a:srgbClr val="000099"/>
                </a:solidFill>
                <a:latin typeface="+mj-ea"/>
              </a:rPr>
              <a:t>訪</a:t>
            </a:r>
            <a:endParaRPr lang="zh-TW" altLang="en-US" sz="2000" b="1" dirty="0">
              <a:solidFill>
                <a:srgbClr val="000099"/>
              </a:solidFill>
              <a:latin typeface="+mj-ea"/>
              <a:ea typeface="+mn-ea"/>
            </a:endParaRPr>
          </a:p>
        </p:txBody>
      </p:sp>
    </p:spTree>
    <p:extLst>
      <p:ext uri="{BB962C8B-B14F-4D97-AF65-F5344CB8AC3E}">
        <p14:creationId xmlns:p14="http://schemas.microsoft.com/office/powerpoint/2010/main" val="109346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218488" cy="684213"/>
          </a:xfrm>
        </p:spPr>
        <p:txBody>
          <a:bodyPr>
            <a:noAutofit/>
          </a:bodyPr>
          <a:lstStyle/>
          <a:p>
            <a:pPr fontAlgn="auto">
              <a:spcAft>
                <a:spcPts val="0"/>
              </a:spcAft>
              <a:defRPr/>
            </a:pPr>
            <a:r>
              <a:rPr lang="zh-TW" altLang="en-US" sz="3600" b="1" dirty="0">
                <a:solidFill>
                  <a:srgbClr val="0000CC"/>
                </a:solidFill>
                <a:latin typeface="標楷體" pitchFamily="65" charset="-120"/>
                <a:ea typeface="標楷體" pitchFamily="65" charset="-120"/>
              </a:rPr>
              <a:t>二、健康教學活動</a:t>
            </a:r>
            <a:r>
              <a:rPr lang="en-US" altLang="zh-TW" sz="3600" b="1" dirty="0">
                <a:solidFill>
                  <a:srgbClr val="0000CC"/>
                </a:solidFill>
                <a:latin typeface="標楷體" pitchFamily="65" charset="-120"/>
                <a:ea typeface="標楷體" pitchFamily="65" charset="-120"/>
              </a:rPr>
              <a:t>~</a:t>
            </a:r>
            <a:r>
              <a:rPr lang="zh-TW" altLang="en-US" sz="3600" b="1" dirty="0">
                <a:solidFill>
                  <a:srgbClr val="0000CC"/>
                </a:solidFill>
                <a:latin typeface="標楷體" pitchFamily="65" charset="-120"/>
                <a:ea typeface="標楷體" pitchFamily="65" charset="-120"/>
              </a:rPr>
              <a:t>正確</a:t>
            </a:r>
            <a:r>
              <a:rPr lang="zh-TW" altLang="en-US" sz="3600" b="1" dirty="0" smtClean="0">
                <a:solidFill>
                  <a:srgbClr val="0000CC"/>
                </a:solidFill>
                <a:latin typeface="標楷體" pitchFamily="65" charset="-120"/>
                <a:ea typeface="標楷體" pitchFamily="65" charset="-120"/>
              </a:rPr>
              <a:t>用藥課程</a:t>
            </a:r>
            <a:endParaRPr lang="zh-TW" altLang="en-US" sz="3600" b="1" dirty="0">
              <a:solidFill>
                <a:srgbClr val="0000CC"/>
              </a:solidFill>
              <a:latin typeface="標楷體" pitchFamily="65" charset="-120"/>
              <a:ea typeface="標楷體" pitchFamily="65" charset="-120"/>
            </a:endParaRPr>
          </a:p>
        </p:txBody>
      </p:sp>
      <p:sp>
        <p:nvSpPr>
          <p:cNvPr id="18" name="矩形 17"/>
          <p:cNvSpPr/>
          <p:nvPr/>
        </p:nvSpPr>
        <p:spPr>
          <a:xfrm>
            <a:off x="4683648" y="6415342"/>
            <a:ext cx="4202577" cy="400110"/>
          </a:xfrm>
          <a:prstGeom prst="rect">
            <a:avLst/>
          </a:prstGeom>
        </p:spPr>
        <p:txBody>
          <a:bodyPr wrap="square">
            <a:spAutoFit/>
          </a:bodyPr>
          <a:lstStyle/>
          <a:p>
            <a:pPr>
              <a:defRPr/>
            </a:pPr>
            <a:r>
              <a:rPr lang="zh-TW" altLang="en-US" sz="2000" b="1" dirty="0" smtClean="0">
                <a:solidFill>
                  <a:srgbClr val="000099"/>
                </a:solidFill>
                <a:latin typeface="+mj-ea"/>
              </a:rPr>
              <a:t>台南市仁光國小</a:t>
            </a:r>
            <a:r>
              <a:rPr lang="zh-TW" altLang="en-US" sz="2000" b="1" dirty="0">
                <a:solidFill>
                  <a:srgbClr val="000099"/>
                </a:solidFill>
                <a:latin typeface="+mj-ea"/>
              </a:rPr>
              <a:t>正確用藥</a:t>
            </a:r>
            <a:r>
              <a:rPr lang="zh-TW" altLang="en-US" sz="2000" b="1" dirty="0" smtClean="0">
                <a:solidFill>
                  <a:srgbClr val="000099"/>
                </a:solidFill>
                <a:latin typeface="+mj-ea"/>
              </a:rPr>
              <a:t>融入課程</a:t>
            </a:r>
            <a:endParaRPr lang="zh-TW" altLang="en-US" sz="2000" b="1" dirty="0">
              <a:solidFill>
                <a:srgbClr val="000099"/>
              </a:solidFill>
              <a:latin typeface="+mj-ea"/>
            </a:endParaRPr>
          </a:p>
        </p:txBody>
      </p:sp>
      <p:sp>
        <p:nvSpPr>
          <p:cNvPr id="16" name="矩形 15"/>
          <p:cNvSpPr/>
          <p:nvPr/>
        </p:nvSpPr>
        <p:spPr>
          <a:xfrm>
            <a:off x="467058" y="6415342"/>
            <a:ext cx="3879057" cy="400110"/>
          </a:xfrm>
          <a:prstGeom prst="rect">
            <a:avLst/>
          </a:prstGeom>
        </p:spPr>
        <p:txBody>
          <a:bodyPr wrap="square">
            <a:spAutoFit/>
          </a:bodyPr>
          <a:lstStyle/>
          <a:p>
            <a:pPr>
              <a:defRPr/>
            </a:pPr>
            <a:r>
              <a:rPr lang="zh-TW" altLang="en-US" sz="2000" b="1" dirty="0" smtClean="0">
                <a:solidFill>
                  <a:srgbClr val="000099"/>
                </a:solidFill>
                <a:latin typeface="+mj-ea"/>
              </a:rPr>
              <a:t>金門縣正確用藥</a:t>
            </a:r>
            <a:r>
              <a:rPr lang="zh-TW" altLang="en-US" sz="2000" b="1" dirty="0">
                <a:solidFill>
                  <a:srgbClr val="000099"/>
                </a:solidFill>
                <a:latin typeface="+mj-ea"/>
              </a:rPr>
              <a:t>親書法寫字比賽</a:t>
            </a:r>
            <a:endParaRPr lang="zh-TW" altLang="en-US" sz="2000" b="1" dirty="0">
              <a:solidFill>
                <a:srgbClr val="000099"/>
              </a:solidFill>
              <a:latin typeface="+mj-ea"/>
              <a:ea typeface="+mn-ea"/>
            </a:endParaRPr>
          </a:p>
        </p:txBody>
      </p:sp>
      <p:sp>
        <p:nvSpPr>
          <p:cNvPr id="29" name="矩形 28"/>
          <p:cNvSpPr/>
          <p:nvPr/>
        </p:nvSpPr>
        <p:spPr>
          <a:xfrm>
            <a:off x="323042" y="3485613"/>
            <a:ext cx="4023073" cy="400110"/>
          </a:xfrm>
          <a:prstGeom prst="rect">
            <a:avLst/>
          </a:prstGeom>
        </p:spPr>
        <p:txBody>
          <a:bodyPr wrap="square">
            <a:spAutoFit/>
          </a:bodyPr>
          <a:lstStyle/>
          <a:p>
            <a:pPr>
              <a:defRPr/>
            </a:pPr>
            <a:r>
              <a:rPr lang="zh-TW" altLang="en-US" sz="2000" b="1" dirty="0" smtClean="0">
                <a:solidFill>
                  <a:srgbClr val="000099"/>
                </a:solidFill>
                <a:latin typeface="+mj-ea"/>
              </a:rPr>
              <a:t>桃園市田心國小正確用藥漫畫比賽</a:t>
            </a:r>
            <a:endParaRPr lang="zh-TW" altLang="en-US" sz="2000" b="1" dirty="0">
              <a:solidFill>
                <a:srgbClr val="000099"/>
              </a:solidFill>
              <a:latin typeface="+mj-ea"/>
              <a:ea typeface="+mn-ea"/>
            </a:endParaRPr>
          </a:p>
        </p:txBody>
      </p:sp>
      <p:pic>
        <p:nvPicPr>
          <p:cNvPr id="20" name="圖片 19" descr="D:\105上健康中心資料(備份)\活動照片\105\105-2\106.3.23五年級正確用藥後測\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969442"/>
            <a:ext cx="3959672" cy="2492035"/>
          </a:xfrm>
          <a:prstGeom prst="rect">
            <a:avLst/>
          </a:prstGeom>
          <a:noFill/>
          <a:ln>
            <a:noFill/>
          </a:ln>
        </p:spPr>
      </p:pic>
      <p:sp>
        <p:nvSpPr>
          <p:cNvPr id="21" name="矩形 20"/>
          <p:cNvSpPr/>
          <p:nvPr/>
        </p:nvSpPr>
        <p:spPr>
          <a:xfrm>
            <a:off x="4683649" y="3485613"/>
            <a:ext cx="4023073" cy="400110"/>
          </a:xfrm>
          <a:prstGeom prst="rect">
            <a:avLst/>
          </a:prstGeom>
        </p:spPr>
        <p:txBody>
          <a:bodyPr wrap="square">
            <a:spAutoFit/>
          </a:bodyPr>
          <a:lstStyle/>
          <a:p>
            <a:pPr>
              <a:defRPr/>
            </a:pPr>
            <a:r>
              <a:rPr lang="zh-TW" altLang="en-US" sz="2000" b="1" dirty="0" smtClean="0">
                <a:solidFill>
                  <a:srgbClr val="000099"/>
                </a:solidFill>
                <a:latin typeface="+mj-ea"/>
              </a:rPr>
              <a:t>彰化縣培英國小</a:t>
            </a:r>
            <a:r>
              <a:rPr lang="zh-TW" altLang="en-US" sz="2000" b="1" dirty="0">
                <a:solidFill>
                  <a:srgbClr val="000099"/>
                </a:solidFill>
                <a:latin typeface="+mj-ea"/>
              </a:rPr>
              <a:t>正確用藥融入教學</a:t>
            </a:r>
            <a:endParaRPr lang="zh-TW" altLang="en-US" sz="2000" b="1" dirty="0">
              <a:solidFill>
                <a:srgbClr val="000099"/>
              </a:solidFill>
              <a:latin typeface="+mj-ea"/>
              <a:ea typeface="+mn-ea"/>
            </a:endParaRPr>
          </a:p>
        </p:txBody>
      </p:sp>
      <p:pic>
        <p:nvPicPr>
          <p:cNvPr id="22" name="圖片 21" descr="D:\金鼎學務\00相片&amp;成果\00照片\健康\106\1061110_正確用藥書法比賽\DSC03005.JPG"/>
          <p:cNvPicPr/>
          <p:nvPr/>
        </p:nvPicPr>
        <p:blipFill rotWithShape="1">
          <a:blip r:embed="rId3" cstate="print">
            <a:extLst>
              <a:ext uri="{28A0092B-C50C-407E-A947-70E740481C1C}">
                <a14:useLocalDpi xmlns:a14="http://schemas.microsoft.com/office/drawing/2010/main" val="0"/>
              </a:ext>
            </a:extLst>
          </a:blip>
          <a:srcRect l="12602" r="12602"/>
          <a:stretch/>
        </p:blipFill>
        <p:spPr bwMode="auto">
          <a:xfrm>
            <a:off x="457199" y="3950843"/>
            <a:ext cx="3754761" cy="2464499"/>
          </a:xfrm>
          <a:prstGeom prst="rect">
            <a:avLst/>
          </a:prstGeom>
          <a:noFill/>
          <a:ln>
            <a:noFill/>
          </a:ln>
          <a:extLst>
            <a:ext uri="{53640926-AAD7-44D8-BBD7-CCE9431645EC}">
              <a14:shadowObscured xmlns:a14="http://schemas.microsoft.com/office/drawing/2010/main"/>
            </a:ext>
          </a:extLst>
        </p:spPr>
      </p:pic>
      <p:pic>
        <p:nvPicPr>
          <p:cNvPr id="23" name="圖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648" y="3951501"/>
            <a:ext cx="3992039" cy="2463841"/>
          </a:xfrm>
          <a:prstGeom prst="rect">
            <a:avLst/>
          </a:prstGeom>
        </p:spPr>
      </p:pic>
      <p:pic>
        <p:nvPicPr>
          <p:cNvPr id="11" name="圖片 10" descr="55.JPG"/>
          <p:cNvPicPr/>
          <p:nvPr/>
        </p:nvPicPr>
        <p:blipFill>
          <a:blip r:embed="rId5" cstate="print"/>
          <a:stretch>
            <a:fillRect/>
          </a:stretch>
        </p:blipFill>
        <p:spPr>
          <a:xfrm>
            <a:off x="452934" y="969442"/>
            <a:ext cx="3759026" cy="2492035"/>
          </a:xfrm>
          <a:prstGeom prst="rect">
            <a:avLst/>
          </a:prstGeom>
        </p:spPr>
      </p:pic>
    </p:spTree>
    <p:extLst>
      <p:ext uri="{BB962C8B-B14F-4D97-AF65-F5344CB8AC3E}">
        <p14:creationId xmlns:p14="http://schemas.microsoft.com/office/powerpoint/2010/main" val="37283506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115888"/>
            <a:ext cx="8229600" cy="706437"/>
          </a:xfrm>
        </p:spPr>
        <p:txBody>
          <a:bodyPr/>
          <a:lstStyle/>
          <a:p>
            <a:pPr fontAlgn="auto">
              <a:spcAft>
                <a:spcPts val="0"/>
              </a:spcAft>
              <a:defRPr/>
            </a:pPr>
            <a:r>
              <a:rPr lang="zh-TW" altLang="en-US" sz="3600" b="1" dirty="0">
                <a:solidFill>
                  <a:srgbClr val="0000CC"/>
                </a:solidFill>
                <a:latin typeface="標楷體" pitchFamily="65" charset="-120"/>
                <a:ea typeface="標楷體" pitchFamily="65" charset="-120"/>
              </a:rPr>
              <a:t>三、學校物質環境</a:t>
            </a:r>
            <a:r>
              <a:rPr lang="en-US" altLang="zh-TW" sz="3600" b="1" dirty="0">
                <a:solidFill>
                  <a:srgbClr val="0000CC"/>
                </a:solidFill>
                <a:latin typeface="標楷體" pitchFamily="65" charset="-120"/>
                <a:ea typeface="標楷體" pitchFamily="65" charset="-120"/>
              </a:rPr>
              <a:t>~</a:t>
            </a:r>
            <a:r>
              <a:rPr lang="zh-TW" altLang="en-US" sz="3600" b="1" dirty="0">
                <a:solidFill>
                  <a:srgbClr val="0000CC"/>
                </a:solidFill>
                <a:latin typeface="標楷體" pitchFamily="65" charset="-120"/>
                <a:ea typeface="標楷體" pitchFamily="65" charset="-120"/>
              </a:rPr>
              <a:t>正確用藥創作展示</a:t>
            </a:r>
          </a:p>
        </p:txBody>
      </p:sp>
      <p:sp>
        <p:nvSpPr>
          <p:cNvPr id="68612" name="Text Box 9"/>
          <p:cNvSpPr txBox="1">
            <a:spLocks noChangeArrowheads="1"/>
          </p:cNvSpPr>
          <p:nvPr/>
        </p:nvSpPr>
        <p:spPr bwMode="auto">
          <a:xfrm>
            <a:off x="230820" y="6358497"/>
            <a:ext cx="45779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50000"/>
              </a:spcBef>
              <a:buNone/>
              <a:defRPr/>
            </a:pPr>
            <a:r>
              <a:rPr lang="zh-TW" altLang="en-US" sz="2000" b="1" dirty="0" smtClean="0">
                <a:solidFill>
                  <a:srgbClr val="000099"/>
                </a:solidFill>
                <a:latin typeface="+mj-ea"/>
                <a:ea typeface="+mn-ea"/>
                <a:cs typeface="+mn-cs"/>
              </a:rPr>
              <a:t>澎湖縣湖西國中正確用藥漫畫海報張貼</a:t>
            </a:r>
            <a:endParaRPr lang="zh-TW" altLang="en-US" sz="2000" b="1" dirty="0">
              <a:solidFill>
                <a:srgbClr val="000099"/>
              </a:solidFill>
              <a:latin typeface="+mj-ea"/>
              <a:ea typeface="+mn-ea"/>
              <a:cs typeface="+mn-cs"/>
            </a:endParaRPr>
          </a:p>
        </p:txBody>
      </p:sp>
      <p:sp>
        <p:nvSpPr>
          <p:cNvPr id="68614" name="Text Box 11"/>
          <p:cNvSpPr txBox="1">
            <a:spLocks noChangeArrowheads="1"/>
          </p:cNvSpPr>
          <p:nvPr/>
        </p:nvSpPr>
        <p:spPr bwMode="auto">
          <a:xfrm>
            <a:off x="323850" y="3356992"/>
            <a:ext cx="4110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50000"/>
              </a:spcBef>
              <a:buNone/>
              <a:defRPr/>
            </a:pPr>
            <a:r>
              <a:rPr lang="zh-TW" altLang="en-US" sz="2000" b="1" dirty="0" smtClean="0">
                <a:solidFill>
                  <a:srgbClr val="000099"/>
                </a:solidFill>
                <a:latin typeface="+mj-ea"/>
                <a:ea typeface="+mn-ea"/>
                <a:cs typeface="+mn-cs"/>
              </a:rPr>
              <a:t>苗栗縣明仁國中正確用藥支持環境</a:t>
            </a:r>
            <a:endParaRPr lang="zh-TW" altLang="en-US" sz="2000" b="1" dirty="0">
              <a:solidFill>
                <a:srgbClr val="000099"/>
              </a:solidFill>
              <a:latin typeface="+mj-ea"/>
              <a:ea typeface="+mn-ea"/>
              <a:cs typeface="+mn-cs"/>
            </a:endParaRPr>
          </a:p>
        </p:txBody>
      </p:sp>
      <p:sp>
        <p:nvSpPr>
          <p:cNvPr id="14" name="矩形 13"/>
          <p:cNvSpPr/>
          <p:nvPr/>
        </p:nvSpPr>
        <p:spPr>
          <a:xfrm>
            <a:off x="4355976" y="3356992"/>
            <a:ext cx="4851400" cy="400110"/>
          </a:xfrm>
          <a:prstGeom prst="rect">
            <a:avLst/>
          </a:prstGeom>
        </p:spPr>
        <p:txBody>
          <a:bodyPr>
            <a:spAutoFit/>
          </a:bodyPr>
          <a:lstStyle/>
          <a:p>
            <a:pPr algn="ctr">
              <a:defRPr/>
            </a:pPr>
            <a:r>
              <a:rPr lang="zh-TW" altLang="en-US" sz="2000" b="1" dirty="0" smtClean="0">
                <a:solidFill>
                  <a:srgbClr val="000099"/>
                </a:solidFill>
                <a:latin typeface="+mj-ea"/>
              </a:rPr>
              <a:t>彰化縣培英國小正確</a:t>
            </a:r>
            <a:r>
              <a:rPr lang="zh-TW" altLang="en-US" sz="2000" b="1" dirty="0">
                <a:solidFill>
                  <a:srgbClr val="000099"/>
                </a:solidFill>
                <a:latin typeface="+mj-ea"/>
              </a:rPr>
              <a:t>用藥</a:t>
            </a:r>
            <a:r>
              <a:rPr lang="zh-TW" altLang="en-US" sz="2000" b="1" dirty="0" smtClean="0">
                <a:solidFill>
                  <a:srgbClr val="000099"/>
                </a:solidFill>
                <a:latin typeface="+mj-ea"/>
              </a:rPr>
              <a:t>繪畫環境</a:t>
            </a:r>
            <a:r>
              <a:rPr lang="zh-TW" altLang="en-US" sz="2000" b="1" dirty="0">
                <a:solidFill>
                  <a:srgbClr val="000099"/>
                </a:solidFill>
                <a:latin typeface="+mj-ea"/>
              </a:rPr>
              <a:t>布置</a:t>
            </a:r>
            <a:endParaRPr lang="zh-TW" altLang="en-US" sz="2000" b="1" dirty="0">
              <a:solidFill>
                <a:srgbClr val="000099"/>
              </a:solidFill>
              <a:latin typeface="+mj-ea"/>
              <a:ea typeface="+mn-ea"/>
            </a:endParaRPr>
          </a:p>
        </p:txBody>
      </p:sp>
      <p:sp>
        <p:nvSpPr>
          <p:cNvPr id="17" name="矩形 3"/>
          <p:cNvSpPr>
            <a:spLocks noChangeArrowheads="1"/>
          </p:cNvSpPr>
          <p:nvPr/>
        </p:nvSpPr>
        <p:spPr bwMode="auto">
          <a:xfrm>
            <a:off x="4601824" y="6358497"/>
            <a:ext cx="4556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Times New Roman" pitchFamily="18" charset="0"/>
                <a:ea typeface="標楷體" pitchFamily="65" charset="-120"/>
                <a:cs typeface="Times New Roman" pitchFamily="18" charset="0"/>
              </a:defRPr>
            </a:lvl1pPr>
            <a:lvl2pPr marL="742950" indent="-285750">
              <a:spcBef>
                <a:spcPct val="20000"/>
              </a:spcBef>
              <a:buFont typeface="Arial" charset="0"/>
              <a:buChar char="–"/>
              <a:defRPr sz="28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Font typeface="Arial" charset="0"/>
              <a:buChar char="•"/>
              <a:defRPr sz="24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algn="ctr">
              <a:spcBef>
                <a:spcPct val="0"/>
              </a:spcBef>
              <a:buNone/>
              <a:defRPr/>
            </a:pPr>
            <a:r>
              <a:rPr lang="zh-TW" altLang="en-US" sz="2000" b="1" dirty="0" smtClean="0">
                <a:solidFill>
                  <a:srgbClr val="000099"/>
                </a:solidFill>
                <a:latin typeface="+mj-ea"/>
                <a:ea typeface="+mn-ea"/>
                <a:cs typeface="+mn-cs"/>
              </a:rPr>
              <a:t>屏東縣南州國小正確</a:t>
            </a:r>
            <a:r>
              <a:rPr lang="zh-TW" altLang="en-US" sz="2000" b="1" dirty="0">
                <a:solidFill>
                  <a:srgbClr val="000099"/>
                </a:solidFill>
                <a:latin typeface="+mj-ea"/>
                <a:ea typeface="+mn-ea"/>
                <a:cs typeface="+mn-cs"/>
              </a:rPr>
              <a:t>用藥創意海報</a:t>
            </a:r>
            <a:endParaRPr lang="zh-TW" altLang="en-US" sz="2000" b="1" dirty="0" smtClean="0">
              <a:solidFill>
                <a:srgbClr val="000099"/>
              </a:solidFill>
              <a:latin typeface="+mj-ea"/>
              <a:ea typeface="+mn-ea"/>
              <a:cs typeface="+mn-cs"/>
            </a:endParaRPr>
          </a:p>
        </p:txBody>
      </p:sp>
      <p:pic>
        <p:nvPicPr>
          <p:cNvPr id="12" name="圖片 11" descr="C:\Users\user\Desktop\105照片\106.06.02正確用藥彩繪階梯及海報照片\IMG2017061609055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12860"/>
            <a:ext cx="3816424" cy="2370987"/>
          </a:xfrm>
          <a:prstGeom prst="rect">
            <a:avLst/>
          </a:prstGeom>
          <a:noFill/>
          <a:ln>
            <a:noFill/>
          </a:ln>
        </p:spPr>
      </p:pic>
      <p:pic>
        <p:nvPicPr>
          <p:cNvPr id="16" name="圖片 15" descr="D:\105上健康中心資料(備份)\活動照片\105\105-2\106.5.2105學年度反毒宣導漫畫比賽\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912859"/>
            <a:ext cx="3754760" cy="2370987"/>
          </a:xfrm>
          <a:prstGeom prst="rect">
            <a:avLst/>
          </a:prstGeom>
          <a:noFill/>
          <a:ln>
            <a:noFill/>
          </a:ln>
        </p:spPr>
      </p:pic>
      <p:pic>
        <p:nvPicPr>
          <p:cNvPr id="23" name="圖片 22"/>
          <p:cNvPicPr/>
          <p:nvPr/>
        </p:nvPicPr>
        <p:blipFill>
          <a:blip r:embed="rId4" cstate="print">
            <a:extLst>
              <a:ext uri="{28A0092B-C50C-407E-A947-70E740481C1C}">
                <a14:useLocalDpi xmlns:a14="http://schemas.microsoft.com/office/drawing/2010/main" val="0"/>
              </a:ext>
            </a:extLst>
          </a:blip>
          <a:stretch>
            <a:fillRect/>
          </a:stretch>
        </p:blipFill>
        <p:spPr>
          <a:xfrm>
            <a:off x="4932040" y="3824645"/>
            <a:ext cx="3754760" cy="2467124"/>
          </a:xfrm>
          <a:prstGeom prst="rect">
            <a:avLst/>
          </a:prstGeom>
        </p:spPr>
      </p:pic>
      <p:pic>
        <p:nvPicPr>
          <p:cNvPr id="11" name="圖片 10" descr="CIMG227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758295"/>
            <a:ext cx="3816424" cy="2600202"/>
          </a:xfrm>
          <a:prstGeom prst="rect">
            <a:avLst/>
          </a:prstGeom>
          <a:noFill/>
          <a:ln>
            <a:noFill/>
          </a:ln>
        </p:spPr>
      </p:pic>
    </p:spTree>
    <p:extLst>
      <p:ext uri="{BB962C8B-B14F-4D97-AF65-F5344CB8AC3E}">
        <p14:creationId xmlns:p14="http://schemas.microsoft.com/office/powerpoint/2010/main" val="16246460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218488" cy="636588"/>
          </a:xfrm>
        </p:spPr>
        <p:txBody>
          <a:bodyPr>
            <a:noAutofit/>
          </a:bodyPr>
          <a:lstStyle/>
          <a:p>
            <a:pPr fontAlgn="auto">
              <a:spcAft>
                <a:spcPts val="0"/>
              </a:spcAft>
              <a:defRPr/>
            </a:pPr>
            <a:r>
              <a:rPr lang="zh-TW" altLang="en-US" sz="3600" b="1" dirty="0">
                <a:solidFill>
                  <a:srgbClr val="0000CC"/>
                </a:solidFill>
                <a:latin typeface="標楷體" pitchFamily="65" charset="-120"/>
                <a:ea typeface="標楷體" pitchFamily="65" charset="-120"/>
              </a:rPr>
              <a:t>四、學校社會</a:t>
            </a:r>
            <a:r>
              <a:rPr lang="zh-TW" altLang="en-US" sz="3600" b="1" dirty="0" smtClean="0">
                <a:solidFill>
                  <a:srgbClr val="0000CC"/>
                </a:solidFill>
                <a:latin typeface="標楷體" pitchFamily="65" charset="-120"/>
                <a:ea typeface="標楷體" pitchFamily="65" charset="-120"/>
              </a:rPr>
              <a:t>環境</a:t>
            </a:r>
            <a:r>
              <a:rPr lang="en-US" altLang="zh-TW" sz="3600" b="1" dirty="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正確用藥活動</a:t>
            </a:r>
            <a:endParaRPr lang="zh-TW" altLang="en-US" sz="3600" b="1" dirty="0">
              <a:solidFill>
                <a:srgbClr val="0000CC"/>
              </a:solidFill>
              <a:latin typeface="標楷體" pitchFamily="65" charset="-120"/>
              <a:ea typeface="標楷體" pitchFamily="65" charset="-120"/>
            </a:endParaRPr>
          </a:p>
        </p:txBody>
      </p:sp>
      <p:sp>
        <p:nvSpPr>
          <p:cNvPr id="18" name="矩形 17"/>
          <p:cNvSpPr/>
          <p:nvPr/>
        </p:nvSpPr>
        <p:spPr>
          <a:xfrm>
            <a:off x="4421626" y="6342138"/>
            <a:ext cx="4572000" cy="400110"/>
          </a:xfrm>
          <a:prstGeom prst="rect">
            <a:avLst/>
          </a:prstGeom>
        </p:spPr>
        <p:txBody>
          <a:bodyPr>
            <a:spAutoFit/>
          </a:bodyPr>
          <a:lstStyle/>
          <a:p>
            <a:pPr algn="ctr">
              <a:defRPr/>
            </a:pPr>
            <a:r>
              <a:rPr lang="zh-TW" altLang="en-US" sz="2000" b="1" dirty="0" smtClean="0">
                <a:solidFill>
                  <a:srgbClr val="000099"/>
                </a:solidFill>
                <a:latin typeface="+mj-ea"/>
              </a:rPr>
              <a:t>台北市中正國中</a:t>
            </a:r>
            <a:r>
              <a:rPr lang="en-US" altLang="zh-TW" sz="2000" b="1" dirty="0" smtClean="0">
                <a:solidFill>
                  <a:srgbClr val="000099"/>
                </a:solidFill>
                <a:latin typeface="+mj-ea"/>
              </a:rPr>
              <a:t>922</a:t>
            </a:r>
            <a:r>
              <a:rPr lang="zh-TW" altLang="en-US" sz="2000" b="1" dirty="0" smtClean="0">
                <a:solidFill>
                  <a:srgbClr val="000099"/>
                </a:solidFill>
                <a:latin typeface="+mj-ea"/>
              </a:rPr>
              <a:t>全國</a:t>
            </a:r>
            <a:r>
              <a:rPr lang="zh-TW" altLang="en-US" sz="2000" b="1" dirty="0">
                <a:solidFill>
                  <a:srgbClr val="000099"/>
                </a:solidFill>
                <a:latin typeface="+mj-ea"/>
              </a:rPr>
              <a:t>正確用藥日</a:t>
            </a:r>
          </a:p>
        </p:txBody>
      </p:sp>
      <p:sp>
        <p:nvSpPr>
          <p:cNvPr id="12" name="文字方塊 11"/>
          <p:cNvSpPr txBox="1"/>
          <p:nvPr/>
        </p:nvSpPr>
        <p:spPr>
          <a:xfrm>
            <a:off x="4716016" y="3429000"/>
            <a:ext cx="4244486" cy="400110"/>
          </a:xfrm>
          <a:prstGeom prst="rect">
            <a:avLst/>
          </a:prstGeom>
          <a:noFill/>
        </p:spPr>
        <p:txBody>
          <a:bodyPr wrap="square" rtlCol="0">
            <a:spAutoFit/>
          </a:bodyPr>
          <a:lstStyle/>
          <a:p>
            <a:pPr>
              <a:defRPr/>
            </a:pPr>
            <a:r>
              <a:rPr lang="zh-TW" altLang="en-US" sz="2000" b="1" dirty="0" smtClean="0">
                <a:solidFill>
                  <a:srgbClr val="000099"/>
                </a:solidFill>
                <a:latin typeface="+mj-ea"/>
              </a:rPr>
              <a:t>苗栗縣明仁國中正確</a:t>
            </a:r>
            <a:r>
              <a:rPr lang="zh-TW" altLang="en-US" sz="2000" b="1" dirty="0">
                <a:solidFill>
                  <a:srgbClr val="000099"/>
                </a:solidFill>
                <a:latin typeface="+mj-ea"/>
              </a:rPr>
              <a:t>用藥路跑活動</a:t>
            </a:r>
          </a:p>
        </p:txBody>
      </p:sp>
      <p:sp>
        <p:nvSpPr>
          <p:cNvPr id="21" name="文字方塊 20"/>
          <p:cNvSpPr txBox="1"/>
          <p:nvPr/>
        </p:nvSpPr>
        <p:spPr>
          <a:xfrm>
            <a:off x="165365" y="6342138"/>
            <a:ext cx="4389161" cy="400110"/>
          </a:xfrm>
          <a:prstGeom prst="rect">
            <a:avLst/>
          </a:prstGeom>
          <a:noFill/>
        </p:spPr>
        <p:txBody>
          <a:bodyPr wrap="square" rtlCol="0">
            <a:spAutoFit/>
          </a:bodyPr>
          <a:lstStyle/>
          <a:p>
            <a:pPr algn="ctr">
              <a:defRPr/>
            </a:pPr>
            <a:r>
              <a:rPr lang="zh-TW" altLang="en-US" sz="2000" b="1" dirty="0" smtClean="0">
                <a:solidFill>
                  <a:srgbClr val="000099"/>
                </a:solidFill>
                <a:latin typeface="+mj-ea"/>
              </a:rPr>
              <a:t>澎湖縣湖西</a:t>
            </a:r>
            <a:r>
              <a:rPr lang="zh-TW" altLang="zh-TW" sz="2000" b="1" dirty="0" smtClean="0">
                <a:solidFill>
                  <a:srgbClr val="000099"/>
                </a:solidFill>
                <a:latin typeface="+mj-ea"/>
              </a:rPr>
              <a:t>國中</a:t>
            </a:r>
            <a:r>
              <a:rPr lang="zh-TW" altLang="en-US" sz="2000" b="1" dirty="0">
                <a:solidFill>
                  <a:srgbClr val="000099"/>
                </a:solidFill>
                <a:latin typeface="+mj-ea"/>
              </a:rPr>
              <a:t>招募正確用藥小尖兵</a:t>
            </a:r>
          </a:p>
        </p:txBody>
      </p:sp>
      <p:sp>
        <p:nvSpPr>
          <p:cNvPr id="23" name="文字方塊 22"/>
          <p:cNvSpPr txBox="1"/>
          <p:nvPr/>
        </p:nvSpPr>
        <p:spPr>
          <a:xfrm>
            <a:off x="267760" y="3429000"/>
            <a:ext cx="4320480" cy="400110"/>
          </a:xfrm>
          <a:prstGeom prst="rect">
            <a:avLst/>
          </a:prstGeom>
          <a:noFill/>
        </p:spPr>
        <p:txBody>
          <a:bodyPr wrap="square" rtlCol="0">
            <a:spAutoFit/>
          </a:bodyPr>
          <a:lstStyle/>
          <a:p>
            <a:pPr algn="ctr">
              <a:defRPr/>
            </a:pPr>
            <a:r>
              <a:rPr lang="zh-TW" altLang="en-US" sz="2000" b="1" dirty="0" smtClean="0">
                <a:solidFill>
                  <a:srgbClr val="000099"/>
                </a:solidFill>
                <a:latin typeface="+mj-ea"/>
              </a:rPr>
              <a:t>台中市文山</a:t>
            </a:r>
            <a:r>
              <a:rPr lang="zh-TW" altLang="zh-TW" sz="2000" b="1" dirty="0" smtClean="0">
                <a:solidFill>
                  <a:srgbClr val="000099"/>
                </a:solidFill>
                <a:latin typeface="+mj-ea"/>
              </a:rPr>
              <a:t>國小</a:t>
            </a:r>
            <a:r>
              <a:rPr lang="zh-TW" altLang="en-US" sz="2000" b="1" dirty="0" smtClean="0">
                <a:solidFill>
                  <a:srgbClr val="000099"/>
                </a:solidFill>
                <a:latin typeface="+mj-ea"/>
              </a:rPr>
              <a:t>正確</a:t>
            </a:r>
            <a:r>
              <a:rPr lang="zh-TW" altLang="en-US" sz="2000" b="1" dirty="0">
                <a:solidFill>
                  <a:srgbClr val="000099"/>
                </a:solidFill>
                <a:latin typeface="+mj-ea"/>
              </a:rPr>
              <a:t>用藥健走活動</a:t>
            </a:r>
          </a:p>
        </p:txBody>
      </p:sp>
      <p:pic>
        <p:nvPicPr>
          <p:cNvPr id="11" name="圖片 10" descr="C:\Users\user\Desktop\105照片\106.04.21正確用藥路跑\IMG201704211407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7790" y="862169"/>
            <a:ext cx="3959672" cy="2566831"/>
          </a:xfrm>
          <a:prstGeom prst="rect">
            <a:avLst/>
          </a:prstGeom>
          <a:noFill/>
          <a:ln>
            <a:noFill/>
          </a:ln>
        </p:spPr>
      </p:pic>
      <p:pic>
        <p:nvPicPr>
          <p:cNvPr id="13" name="圖片 12" descr="DSC_0744.JPG"/>
          <p:cNvPicPr/>
          <p:nvPr/>
        </p:nvPicPr>
        <p:blipFill>
          <a:blip r:embed="rId3" cstate="print"/>
          <a:stretch>
            <a:fillRect/>
          </a:stretch>
        </p:blipFill>
        <p:spPr>
          <a:xfrm>
            <a:off x="445734" y="872312"/>
            <a:ext cx="3828422" cy="2521720"/>
          </a:xfrm>
          <a:prstGeom prst="rect">
            <a:avLst/>
          </a:prstGeom>
        </p:spPr>
      </p:pic>
      <p:pic>
        <p:nvPicPr>
          <p:cNvPr id="2050" name="Picture 2" descr="IMG_109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872124"/>
            <a:ext cx="3959672" cy="243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4" descr="\\140.127.240.42\湖中團隊\學務處-體衛組\106.09.11給麗玲宣導照片\DSCN139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118" y="3835288"/>
            <a:ext cx="3825851" cy="2506850"/>
          </a:xfrm>
          <a:prstGeom prst="rect">
            <a:avLst/>
          </a:prstGeom>
          <a:noFill/>
          <a:ln>
            <a:noFill/>
          </a:ln>
        </p:spPr>
      </p:pic>
    </p:spTree>
    <p:extLst>
      <p:ext uri="{BB962C8B-B14F-4D97-AF65-F5344CB8AC3E}">
        <p14:creationId xmlns:p14="http://schemas.microsoft.com/office/powerpoint/2010/main" val="437839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188640"/>
            <a:ext cx="8496944" cy="994122"/>
          </a:xfrm>
        </p:spPr>
        <p:txBody>
          <a:bodyPr>
            <a:noAutofit/>
          </a:bodyPr>
          <a:lstStyle/>
          <a:p>
            <a:r>
              <a:rPr lang="zh-TW" altLang="en-US" sz="3600" b="1" dirty="0" smtClean="0">
                <a:latin typeface="標楷體" panose="03000509000000000000" pitchFamily="65" charset="-120"/>
                <a:ea typeface="標楷體" panose="03000509000000000000" pitchFamily="65" charset="-120"/>
              </a:rPr>
              <a:t>學童過去一年使用至藥局購買藥品</a:t>
            </a:r>
            <a:r>
              <a:rPr lang="zh-TW" altLang="en-US" sz="3600" b="1" dirty="0">
                <a:latin typeface="標楷體" panose="03000509000000000000" pitchFamily="65" charset="-120"/>
                <a:ea typeface="標楷體" panose="03000509000000000000" pitchFamily="65" charset="-120"/>
              </a:rPr>
              <a:t>的</a:t>
            </a:r>
            <a:r>
              <a:rPr lang="zh-TW" altLang="en-US" sz="3600" b="1" dirty="0" smtClean="0">
                <a:latin typeface="標楷體" panose="03000509000000000000" pitchFamily="65" charset="-120"/>
                <a:ea typeface="標楷體" panose="03000509000000000000" pitchFamily="65" charset="-120"/>
              </a:rPr>
              <a:t>情形</a:t>
            </a:r>
            <a:endParaRPr lang="zh-TW" altLang="en-US" sz="3600" b="1" dirty="0">
              <a:latin typeface="標楷體" panose="03000509000000000000" pitchFamily="65" charset="-120"/>
              <a:ea typeface="標楷體" panose="03000509000000000000" pitchFamily="65" charset="-120"/>
            </a:endParaRPr>
          </a:p>
        </p:txBody>
      </p:sp>
      <p:graphicFrame>
        <p:nvGraphicFramePr>
          <p:cNvPr id="4" name="內容版面配置區 3"/>
          <p:cNvGraphicFramePr>
            <a:graphicFrameLocks noGrp="1"/>
          </p:cNvGraphicFramePr>
          <p:nvPr>
            <p:ph idx="1"/>
            <p:extLst/>
          </p:nvPr>
        </p:nvGraphicFramePr>
        <p:xfrm>
          <a:off x="457200" y="1600200"/>
          <a:ext cx="8229600" cy="4853136"/>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a:spLocks noChangeArrowheads="1"/>
          </p:cNvSpPr>
          <p:nvPr/>
        </p:nvSpPr>
        <p:spPr bwMode="auto">
          <a:xfrm>
            <a:off x="250825" y="115888"/>
            <a:ext cx="4681538" cy="2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sz="2000" dirty="0"/>
              <a:t>106</a:t>
            </a:r>
            <a:r>
              <a:rPr lang="zh-TW" altLang="en-US" sz="2000" dirty="0"/>
              <a:t>全國學童用藥知能調查</a:t>
            </a:r>
          </a:p>
        </p:txBody>
      </p:sp>
      <p:sp>
        <p:nvSpPr>
          <p:cNvPr id="3" name="矩形 2"/>
          <p:cNvSpPr/>
          <p:nvPr/>
        </p:nvSpPr>
        <p:spPr>
          <a:xfrm>
            <a:off x="323528" y="1070848"/>
            <a:ext cx="8712967" cy="369332"/>
          </a:xfrm>
          <a:prstGeom prst="rect">
            <a:avLst/>
          </a:prstGeom>
        </p:spPr>
        <p:txBody>
          <a:bodyPr wrap="square">
            <a:spAutoFit/>
          </a:bodyPr>
          <a:lstStyle/>
          <a:p>
            <a:pPr>
              <a:spcBef>
                <a:spcPts val="600"/>
              </a:spcBef>
            </a:pPr>
            <a:r>
              <a:rPr lang="en-US" altLang="zh-TW" dirty="0">
                <a:latin typeface="標楷體" panose="03000509000000000000" pitchFamily="65" charset="-120"/>
                <a:ea typeface="標楷體" panose="03000509000000000000" pitchFamily="65" charset="-120"/>
                <a:cs typeface="Times New Roman" pitchFamily="18" charset="0"/>
              </a:rPr>
              <a:t>106</a:t>
            </a:r>
            <a:r>
              <a:rPr lang="zh-TW" altLang="en-US" dirty="0">
                <a:latin typeface="標楷體" panose="03000509000000000000" pitchFamily="65" charset="-120"/>
                <a:ea typeface="標楷體" panose="03000509000000000000" pitchFamily="65" charset="-120"/>
                <a:cs typeface="Times New Roman" pitchFamily="18" charset="0"/>
              </a:rPr>
              <a:t>年全國學生調查：學生共計</a:t>
            </a:r>
            <a:r>
              <a:rPr lang="en-US" altLang="zh-TW" dirty="0">
                <a:latin typeface="標楷體" panose="03000509000000000000" pitchFamily="65" charset="-120"/>
                <a:ea typeface="標楷體" panose="03000509000000000000" pitchFamily="65" charset="-120"/>
                <a:cs typeface="Times New Roman" pitchFamily="18" charset="0"/>
              </a:rPr>
              <a:t>5399</a:t>
            </a:r>
            <a:r>
              <a:rPr lang="zh-TW" altLang="en-US" dirty="0">
                <a:latin typeface="標楷體" panose="03000509000000000000" pitchFamily="65" charset="-120"/>
                <a:ea typeface="標楷體" panose="03000509000000000000" pitchFamily="65" charset="-120"/>
                <a:cs typeface="Times New Roman" pitchFamily="18" charset="0"/>
              </a:rPr>
              <a:t>人，國小</a:t>
            </a:r>
            <a:r>
              <a:rPr lang="en-US" altLang="zh-TW" dirty="0">
                <a:latin typeface="標楷體" panose="03000509000000000000" pitchFamily="65" charset="-120"/>
                <a:ea typeface="標楷體" panose="03000509000000000000" pitchFamily="65" charset="-120"/>
                <a:cs typeface="Times New Roman" pitchFamily="18" charset="0"/>
              </a:rPr>
              <a:t>1319</a:t>
            </a:r>
            <a:r>
              <a:rPr lang="zh-TW" altLang="en-US" dirty="0">
                <a:latin typeface="標楷體" panose="03000509000000000000" pitchFamily="65" charset="-120"/>
                <a:ea typeface="標楷體" panose="03000509000000000000" pitchFamily="65" charset="-120"/>
                <a:cs typeface="Times New Roman" pitchFamily="18" charset="0"/>
              </a:rPr>
              <a:t>人、國中</a:t>
            </a:r>
            <a:r>
              <a:rPr lang="en-US" altLang="zh-TW" dirty="0">
                <a:latin typeface="標楷體" panose="03000509000000000000" pitchFamily="65" charset="-120"/>
                <a:ea typeface="標楷體" panose="03000509000000000000" pitchFamily="65" charset="-120"/>
                <a:cs typeface="Times New Roman" pitchFamily="18" charset="0"/>
              </a:rPr>
              <a:t>2223</a:t>
            </a:r>
            <a:r>
              <a:rPr lang="zh-TW" altLang="en-US" dirty="0">
                <a:latin typeface="標楷體" panose="03000509000000000000" pitchFamily="65" charset="-120"/>
                <a:ea typeface="標楷體" panose="03000509000000000000" pitchFamily="65" charset="-120"/>
                <a:cs typeface="Times New Roman" pitchFamily="18" charset="0"/>
              </a:rPr>
              <a:t>人、高中職</a:t>
            </a:r>
            <a:r>
              <a:rPr lang="en-US" altLang="zh-TW" dirty="0">
                <a:latin typeface="標楷體" panose="03000509000000000000" pitchFamily="65" charset="-120"/>
                <a:ea typeface="標楷體" panose="03000509000000000000" pitchFamily="65" charset="-120"/>
                <a:cs typeface="Times New Roman" pitchFamily="18" charset="0"/>
              </a:rPr>
              <a:t>1857</a:t>
            </a:r>
            <a:r>
              <a:rPr lang="zh-TW" altLang="en-US" dirty="0" smtClean="0">
                <a:latin typeface="標楷體" panose="03000509000000000000" pitchFamily="65" charset="-120"/>
                <a:ea typeface="標楷體" panose="03000509000000000000" pitchFamily="65" charset="-120"/>
                <a:cs typeface="Times New Roman" pitchFamily="18" charset="0"/>
              </a:rPr>
              <a:t>人</a:t>
            </a:r>
            <a:endParaRPr lang="en-US" altLang="zh-TW" dirty="0">
              <a:latin typeface="標楷體" panose="03000509000000000000" pitchFamily="65" charset="-120"/>
              <a:ea typeface="標楷體" panose="03000509000000000000" pitchFamily="65" charset="-120"/>
              <a:cs typeface="Times New Roman" pitchFamily="18" charset="0"/>
            </a:endParaRPr>
          </a:p>
        </p:txBody>
      </p:sp>
      <p:sp>
        <p:nvSpPr>
          <p:cNvPr id="6" name="文字方塊 5"/>
          <p:cNvSpPr txBox="1"/>
          <p:nvPr/>
        </p:nvSpPr>
        <p:spPr>
          <a:xfrm>
            <a:off x="17748" y="1590195"/>
            <a:ext cx="611560" cy="369332"/>
          </a:xfrm>
          <a:prstGeom prst="rect">
            <a:avLst/>
          </a:prstGeom>
          <a:noFill/>
        </p:spPr>
        <p:txBody>
          <a:bodyPr wrap="square" rtlCol="0">
            <a:spAutoFit/>
          </a:bodyPr>
          <a:lstStyle/>
          <a:p>
            <a:r>
              <a:rPr lang="en-US" altLang="zh-TW" dirty="0" smtClean="0"/>
              <a:t>(%)</a:t>
            </a:r>
            <a:endParaRPr lang="zh-TW" altLang="en-US" dirty="0"/>
          </a:p>
        </p:txBody>
      </p:sp>
    </p:spTree>
    <p:extLst>
      <p:ext uri="{BB962C8B-B14F-4D97-AF65-F5344CB8AC3E}">
        <p14:creationId xmlns:p14="http://schemas.microsoft.com/office/powerpoint/2010/main" val="37109546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218488" cy="684213"/>
          </a:xfrm>
        </p:spPr>
        <p:txBody>
          <a:bodyPr>
            <a:normAutofit/>
          </a:bodyPr>
          <a:lstStyle/>
          <a:p>
            <a:pPr fontAlgn="auto">
              <a:spcAft>
                <a:spcPts val="0"/>
              </a:spcAft>
              <a:defRPr/>
            </a:pPr>
            <a:r>
              <a:rPr lang="zh-TW" altLang="en-US" sz="3600" b="1" dirty="0">
                <a:solidFill>
                  <a:srgbClr val="0000CC"/>
                </a:solidFill>
                <a:latin typeface="標楷體" pitchFamily="65" charset="-120"/>
                <a:ea typeface="標楷體" pitchFamily="65" charset="-120"/>
              </a:rPr>
              <a:t>五、社區關係</a:t>
            </a:r>
            <a:r>
              <a:rPr lang="en-US" altLang="zh-TW" sz="3600" b="1" dirty="0" smtClean="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正確用藥親職教育推廣</a:t>
            </a:r>
          </a:p>
        </p:txBody>
      </p:sp>
      <p:sp>
        <p:nvSpPr>
          <p:cNvPr id="21" name="矩形 20"/>
          <p:cNvSpPr/>
          <p:nvPr/>
        </p:nvSpPr>
        <p:spPr>
          <a:xfrm>
            <a:off x="439292" y="3356992"/>
            <a:ext cx="4061272" cy="400110"/>
          </a:xfrm>
          <a:prstGeom prst="rect">
            <a:avLst/>
          </a:prstGeom>
        </p:spPr>
        <p:txBody>
          <a:bodyPr wrap="square">
            <a:spAutoFit/>
          </a:bodyPr>
          <a:lstStyle/>
          <a:p>
            <a:pPr algn="ctr">
              <a:defRPr/>
            </a:pPr>
            <a:r>
              <a:rPr lang="zh-TW" altLang="en-US" sz="2000" b="1" dirty="0">
                <a:solidFill>
                  <a:srgbClr val="000099"/>
                </a:solidFill>
                <a:latin typeface="+mj-ea"/>
              </a:rPr>
              <a:t>台</a:t>
            </a:r>
            <a:r>
              <a:rPr lang="zh-TW" altLang="en-US" sz="2000" b="1" dirty="0" smtClean="0">
                <a:solidFill>
                  <a:srgbClr val="000099"/>
                </a:solidFill>
                <a:latin typeface="+mj-ea"/>
              </a:rPr>
              <a:t>中市文山國小正確用藥社區宣導</a:t>
            </a:r>
            <a:endParaRPr lang="zh-TW" altLang="en-US" sz="2000" b="1" dirty="0">
              <a:solidFill>
                <a:srgbClr val="000099"/>
              </a:solidFill>
              <a:latin typeface="+mj-ea"/>
              <a:ea typeface="+mn-ea"/>
            </a:endParaRPr>
          </a:p>
        </p:txBody>
      </p:sp>
      <p:sp>
        <p:nvSpPr>
          <p:cNvPr id="23" name="矩形 15"/>
          <p:cNvSpPr>
            <a:spLocks noChangeArrowheads="1"/>
          </p:cNvSpPr>
          <p:nvPr/>
        </p:nvSpPr>
        <p:spPr bwMode="auto">
          <a:xfrm>
            <a:off x="179512" y="6302481"/>
            <a:ext cx="45897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a:r>
              <a:rPr lang="zh-TW" altLang="en-US" sz="2000" b="1" dirty="0" smtClean="0">
                <a:solidFill>
                  <a:srgbClr val="000099"/>
                </a:solidFill>
                <a:latin typeface="+mj-ea"/>
                <a:ea typeface="+mn-ea"/>
              </a:rPr>
              <a:t>宜蘭縣東光國中家長</a:t>
            </a:r>
            <a:r>
              <a:rPr lang="zh-TW" altLang="en-US" sz="2000" b="1" dirty="0">
                <a:solidFill>
                  <a:srgbClr val="000099"/>
                </a:solidFill>
                <a:latin typeface="+mj-ea"/>
                <a:ea typeface="+mn-ea"/>
              </a:rPr>
              <a:t>正確</a:t>
            </a:r>
            <a:r>
              <a:rPr lang="zh-TW" altLang="en-US" sz="2000" b="1" dirty="0" smtClean="0">
                <a:solidFill>
                  <a:srgbClr val="000099"/>
                </a:solidFill>
                <a:latin typeface="+mj-ea"/>
                <a:ea typeface="+mn-ea"/>
              </a:rPr>
              <a:t>用藥宣導</a:t>
            </a:r>
          </a:p>
        </p:txBody>
      </p:sp>
      <p:sp>
        <p:nvSpPr>
          <p:cNvPr id="3" name="矩形 2"/>
          <p:cNvSpPr/>
          <p:nvPr/>
        </p:nvSpPr>
        <p:spPr>
          <a:xfrm>
            <a:off x="4606423" y="6302481"/>
            <a:ext cx="4339651" cy="369332"/>
          </a:xfrm>
          <a:prstGeom prst="rect">
            <a:avLst/>
          </a:prstGeom>
        </p:spPr>
        <p:txBody>
          <a:bodyPr wrap="none">
            <a:spAutoFit/>
          </a:bodyPr>
          <a:lstStyle/>
          <a:p>
            <a:pPr algn="ctr">
              <a:defRPr/>
            </a:pPr>
            <a:r>
              <a:rPr lang="zh-TW" altLang="en-US" b="1" dirty="0" smtClean="0">
                <a:solidFill>
                  <a:srgbClr val="000099"/>
                </a:solidFill>
                <a:latin typeface="+mj-ea"/>
              </a:rPr>
              <a:t>新竹市</a:t>
            </a:r>
            <a:r>
              <a:rPr lang="zh-TW" altLang="en-US" b="1" dirty="0">
                <a:solidFill>
                  <a:srgbClr val="000099"/>
                </a:solidFill>
                <a:latin typeface="+mj-ea"/>
              </a:rPr>
              <a:t>三民國中第十二屆健康親子綠動營</a:t>
            </a:r>
          </a:p>
        </p:txBody>
      </p:sp>
      <p:sp>
        <p:nvSpPr>
          <p:cNvPr id="18" name="矩形 17"/>
          <p:cNvSpPr/>
          <p:nvPr/>
        </p:nvSpPr>
        <p:spPr>
          <a:xfrm>
            <a:off x="4404299" y="3356992"/>
            <a:ext cx="4761784" cy="400110"/>
          </a:xfrm>
          <a:prstGeom prst="rect">
            <a:avLst/>
          </a:prstGeom>
        </p:spPr>
        <p:txBody>
          <a:bodyPr wrap="square">
            <a:spAutoFit/>
          </a:bodyPr>
          <a:lstStyle/>
          <a:p>
            <a:pPr algn="ctr">
              <a:defRPr/>
            </a:pPr>
            <a:r>
              <a:rPr lang="zh-TW" altLang="en-US" sz="2000" b="1" dirty="0">
                <a:solidFill>
                  <a:srgbClr val="000099"/>
                </a:solidFill>
                <a:latin typeface="+mj-ea"/>
              </a:rPr>
              <a:t>桃園田心國親職日正確用藥攤位宣導</a:t>
            </a:r>
            <a:endParaRPr lang="zh-TW" altLang="en-US" sz="2000" b="1" dirty="0">
              <a:solidFill>
                <a:srgbClr val="000099"/>
              </a:solidFill>
              <a:latin typeface="+mj-ea"/>
              <a:ea typeface="+mn-ea"/>
            </a:endParaRPr>
          </a:p>
        </p:txBody>
      </p:sp>
      <p:pic>
        <p:nvPicPr>
          <p:cNvPr id="12" name="圖片 11" descr="1504053830377.jpg"/>
          <p:cNvPicPr/>
          <p:nvPr/>
        </p:nvPicPr>
        <p:blipFill>
          <a:blip r:embed="rId3" cstate="print"/>
          <a:stretch>
            <a:fillRect/>
          </a:stretch>
        </p:blipFill>
        <p:spPr>
          <a:xfrm>
            <a:off x="425208" y="847955"/>
            <a:ext cx="4002775" cy="2477759"/>
          </a:xfrm>
          <a:prstGeom prst="rect">
            <a:avLst/>
          </a:prstGeom>
        </p:spPr>
      </p:pic>
      <p:pic>
        <p:nvPicPr>
          <p:cNvPr id="20" name="圖片 19"/>
          <p:cNvPicPr/>
          <p:nvPr/>
        </p:nvPicPr>
        <p:blipFill>
          <a:blip r:embed="rId4" cstate="print">
            <a:extLst>
              <a:ext uri="{28A0092B-C50C-407E-A947-70E740481C1C}">
                <a14:useLocalDpi xmlns:a14="http://schemas.microsoft.com/office/drawing/2010/main" val="0"/>
              </a:ext>
            </a:extLst>
          </a:blip>
          <a:stretch>
            <a:fillRect/>
          </a:stretch>
        </p:blipFill>
        <p:spPr>
          <a:xfrm>
            <a:off x="430792" y="3782102"/>
            <a:ext cx="3997191" cy="2495379"/>
          </a:xfrm>
          <a:prstGeom prst="rect">
            <a:avLst/>
          </a:prstGeom>
        </p:spPr>
      </p:pic>
      <p:pic>
        <p:nvPicPr>
          <p:cNvPr id="22" name="圖片 21" descr="I:\105健康律動營\105.12.24健康綠動親子營\成果發表\照片＆影片\照片\IMG_593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11" y="3780518"/>
            <a:ext cx="3798877" cy="2496963"/>
          </a:xfrm>
          <a:prstGeom prst="rect">
            <a:avLst/>
          </a:prstGeom>
          <a:noFill/>
          <a:ln>
            <a:noFill/>
          </a:ln>
        </p:spPr>
      </p:pic>
      <p:pic>
        <p:nvPicPr>
          <p:cNvPr id="11" name="圖片 10" descr="DSC02906.JPG"/>
          <p:cNvPicPr/>
          <p:nvPr/>
        </p:nvPicPr>
        <p:blipFill>
          <a:blip r:embed="rId6" cstate="print"/>
          <a:stretch>
            <a:fillRect/>
          </a:stretch>
        </p:blipFill>
        <p:spPr>
          <a:xfrm>
            <a:off x="4769261" y="836612"/>
            <a:ext cx="3906427" cy="2489101"/>
          </a:xfrm>
          <a:prstGeom prst="rect">
            <a:avLst/>
          </a:prstGeom>
        </p:spPr>
      </p:pic>
    </p:spTree>
    <p:extLst>
      <p:ext uri="{BB962C8B-B14F-4D97-AF65-F5344CB8AC3E}">
        <p14:creationId xmlns:p14="http://schemas.microsoft.com/office/powerpoint/2010/main" val="26145251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539750" y="0"/>
            <a:ext cx="8218488" cy="908050"/>
          </a:xfrm>
        </p:spPr>
        <p:txBody>
          <a:bodyPr/>
          <a:lstStyle/>
          <a:p>
            <a:pPr fontAlgn="auto">
              <a:spcAft>
                <a:spcPts val="0"/>
              </a:spcAft>
              <a:defRPr/>
            </a:pPr>
            <a:r>
              <a:rPr lang="zh-TW" altLang="en-US" sz="3600" b="1" dirty="0">
                <a:solidFill>
                  <a:srgbClr val="0000CC"/>
                </a:solidFill>
                <a:latin typeface="標楷體" pitchFamily="65" charset="-120"/>
                <a:ea typeface="標楷體" pitchFamily="65" charset="-120"/>
              </a:rPr>
              <a:t>六、健康</a:t>
            </a:r>
            <a:r>
              <a:rPr lang="zh-TW" altLang="en-US" sz="3600" b="1" dirty="0" smtClean="0">
                <a:solidFill>
                  <a:srgbClr val="0000CC"/>
                </a:solidFill>
                <a:latin typeface="標楷體" pitchFamily="65" charset="-120"/>
                <a:ea typeface="標楷體" pitchFamily="65" charset="-120"/>
              </a:rPr>
              <a:t>服務</a:t>
            </a:r>
            <a:r>
              <a:rPr lang="en-US" altLang="zh-TW" sz="3600" b="1" dirty="0" smtClean="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社區正確用藥宣導</a:t>
            </a:r>
            <a:endParaRPr lang="zh-TW" altLang="en-US" sz="3600" b="1" dirty="0">
              <a:solidFill>
                <a:srgbClr val="0000CC"/>
              </a:solidFill>
              <a:latin typeface="標楷體" pitchFamily="65" charset="-120"/>
              <a:ea typeface="標楷體" pitchFamily="65" charset="-120"/>
            </a:endParaRPr>
          </a:p>
        </p:txBody>
      </p:sp>
      <p:sp>
        <p:nvSpPr>
          <p:cNvPr id="2" name="矩形 1"/>
          <p:cNvSpPr/>
          <p:nvPr/>
        </p:nvSpPr>
        <p:spPr>
          <a:xfrm>
            <a:off x="404022" y="3325714"/>
            <a:ext cx="4031873" cy="400110"/>
          </a:xfrm>
          <a:prstGeom prst="rect">
            <a:avLst/>
          </a:prstGeom>
        </p:spPr>
        <p:txBody>
          <a:bodyPr wrap="none">
            <a:spAutoFit/>
          </a:bodyPr>
          <a:lstStyle/>
          <a:p>
            <a:pPr algn="ctr">
              <a:defRPr/>
            </a:pPr>
            <a:r>
              <a:rPr lang="zh-TW" altLang="en-US" sz="2000" b="1" dirty="0">
                <a:solidFill>
                  <a:srgbClr val="000099"/>
                </a:solidFill>
                <a:latin typeface="+mj-ea"/>
              </a:rPr>
              <a:t>台中市文山國小正確用藥社區宣導</a:t>
            </a:r>
          </a:p>
        </p:txBody>
      </p:sp>
      <p:sp>
        <p:nvSpPr>
          <p:cNvPr id="21" name="矩形 20"/>
          <p:cNvSpPr/>
          <p:nvPr/>
        </p:nvSpPr>
        <p:spPr>
          <a:xfrm>
            <a:off x="389534" y="6338807"/>
            <a:ext cx="4031233" cy="400110"/>
          </a:xfrm>
          <a:prstGeom prst="rect">
            <a:avLst/>
          </a:prstGeom>
        </p:spPr>
        <p:txBody>
          <a:bodyPr wrap="square">
            <a:spAutoFit/>
          </a:bodyPr>
          <a:lstStyle/>
          <a:p>
            <a:pPr algn="ctr">
              <a:defRPr/>
            </a:pPr>
            <a:r>
              <a:rPr lang="zh-TW" altLang="en-US" sz="2000" b="1" dirty="0" smtClean="0">
                <a:solidFill>
                  <a:srgbClr val="000099"/>
                </a:solidFill>
                <a:latin typeface="+mj-ea"/>
              </a:rPr>
              <a:t>台南市社區正確用藥闖關</a:t>
            </a:r>
            <a:r>
              <a:rPr lang="zh-TW" altLang="en-US" sz="2000" b="1" dirty="0">
                <a:solidFill>
                  <a:srgbClr val="000099"/>
                </a:solidFill>
                <a:latin typeface="+mj-ea"/>
              </a:rPr>
              <a:t>設攤活動</a:t>
            </a:r>
            <a:endParaRPr lang="zh-TW" altLang="en-US" sz="2000" b="1" dirty="0">
              <a:solidFill>
                <a:srgbClr val="000099"/>
              </a:solidFill>
              <a:latin typeface="+mj-ea"/>
              <a:ea typeface="+mn-ea"/>
            </a:endParaRPr>
          </a:p>
        </p:txBody>
      </p:sp>
      <p:sp>
        <p:nvSpPr>
          <p:cNvPr id="22" name="矩形 21"/>
          <p:cNvSpPr/>
          <p:nvPr/>
        </p:nvSpPr>
        <p:spPr>
          <a:xfrm>
            <a:off x="4531707" y="6338588"/>
            <a:ext cx="4482847" cy="400110"/>
          </a:xfrm>
          <a:prstGeom prst="rect">
            <a:avLst/>
          </a:prstGeom>
        </p:spPr>
        <p:txBody>
          <a:bodyPr wrap="square">
            <a:spAutoFit/>
          </a:bodyPr>
          <a:lstStyle/>
          <a:p>
            <a:pPr algn="ctr">
              <a:defRPr/>
            </a:pPr>
            <a:r>
              <a:rPr lang="zh-TW" altLang="en-US" sz="2000" b="1" dirty="0" smtClean="0">
                <a:solidFill>
                  <a:srgbClr val="000099"/>
                </a:solidFill>
                <a:latin typeface="+mj-ea"/>
              </a:rPr>
              <a:t>宜蘭縣利澤國中正確用藥教育宣導</a:t>
            </a:r>
            <a:endParaRPr lang="zh-TW" altLang="en-US" sz="2000" b="1" dirty="0">
              <a:solidFill>
                <a:srgbClr val="000099"/>
              </a:solidFill>
              <a:latin typeface="+mj-ea"/>
              <a:ea typeface="+mn-ea"/>
            </a:endParaRPr>
          </a:p>
        </p:txBody>
      </p:sp>
      <p:pic>
        <p:nvPicPr>
          <p:cNvPr id="11" name="圖片 10" descr="1504053830377.jpg"/>
          <p:cNvPicPr/>
          <p:nvPr/>
        </p:nvPicPr>
        <p:blipFill>
          <a:blip r:embed="rId3" cstate="print"/>
          <a:stretch>
            <a:fillRect/>
          </a:stretch>
        </p:blipFill>
        <p:spPr>
          <a:xfrm>
            <a:off x="425208" y="847955"/>
            <a:ext cx="4002775" cy="2477759"/>
          </a:xfrm>
          <a:prstGeom prst="rect">
            <a:avLst/>
          </a:prstGeom>
        </p:spPr>
      </p:pic>
      <p:pic>
        <p:nvPicPr>
          <p:cNvPr id="13" name="圖片 12" descr="C:\Users\user\Desktop\五年級戶外教學\戶外教學\20170113_12285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847954"/>
            <a:ext cx="3970214" cy="2477759"/>
          </a:xfrm>
          <a:prstGeom prst="rect">
            <a:avLst/>
          </a:prstGeom>
          <a:noFill/>
          <a:ln>
            <a:noFill/>
          </a:ln>
        </p:spPr>
      </p:pic>
      <p:sp>
        <p:nvSpPr>
          <p:cNvPr id="15" name="矩形 14"/>
          <p:cNvSpPr/>
          <p:nvPr/>
        </p:nvSpPr>
        <p:spPr>
          <a:xfrm>
            <a:off x="4741612" y="3325714"/>
            <a:ext cx="4031873" cy="400110"/>
          </a:xfrm>
          <a:prstGeom prst="rect">
            <a:avLst/>
          </a:prstGeom>
        </p:spPr>
        <p:txBody>
          <a:bodyPr wrap="none">
            <a:spAutoFit/>
          </a:bodyPr>
          <a:lstStyle/>
          <a:p>
            <a:pPr algn="ctr">
              <a:defRPr/>
            </a:pPr>
            <a:r>
              <a:rPr lang="zh-TW" altLang="en-US" sz="2000" b="1" dirty="0" smtClean="0">
                <a:solidFill>
                  <a:srgbClr val="000099"/>
                </a:solidFill>
                <a:latin typeface="+mj-ea"/>
              </a:rPr>
              <a:t>彰化縣培英國小</a:t>
            </a:r>
            <a:r>
              <a:rPr lang="zh-TW" altLang="en-US" sz="2000" b="1" dirty="0">
                <a:solidFill>
                  <a:srgbClr val="000099"/>
                </a:solidFill>
                <a:latin typeface="+mj-ea"/>
              </a:rPr>
              <a:t>正確用藥社區宣導</a:t>
            </a:r>
          </a:p>
        </p:txBody>
      </p:sp>
      <p:pic>
        <p:nvPicPr>
          <p:cNvPr id="16" name="圖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120" y="3804266"/>
            <a:ext cx="4002775" cy="2483985"/>
          </a:xfrm>
          <a:prstGeom prst="rect">
            <a:avLst/>
          </a:prstGeom>
          <a:ln>
            <a:noFill/>
          </a:ln>
          <a:effectLst>
            <a:outerShdw blurRad="292100" dist="139700" dir="2700000" algn="tl" rotWithShape="0">
              <a:srgbClr val="333333">
                <a:alpha val="65000"/>
              </a:srgbClr>
            </a:outerShdw>
          </a:effectLst>
        </p:spPr>
      </p:pic>
      <p:pic>
        <p:nvPicPr>
          <p:cNvPr id="14" name="圖片 13" descr="S__12738779"/>
          <p:cNvPicPr/>
          <p:nvPr/>
        </p:nvPicPr>
        <p:blipFill>
          <a:blip r:embed="rId6" cstate="print">
            <a:extLst>
              <a:ext uri="{28A0092B-C50C-407E-A947-70E740481C1C}">
                <a14:useLocalDpi xmlns:a14="http://schemas.microsoft.com/office/drawing/2010/main" val="0"/>
              </a:ext>
            </a:extLst>
          </a:blip>
          <a:srcRect l="14925"/>
          <a:stretch>
            <a:fillRect/>
          </a:stretch>
        </p:blipFill>
        <p:spPr bwMode="auto">
          <a:xfrm>
            <a:off x="4788024" y="3815114"/>
            <a:ext cx="3967411" cy="2523474"/>
          </a:xfrm>
          <a:prstGeom prst="rect">
            <a:avLst/>
          </a:prstGeom>
          <a:noFill/>
          <a:ln>
            <a:noFill/>
          </a:ln>
        </p:spPr>
      </p:pic>
    </p:spTree>
    <p:extLst>
      <p:ext uri="{BB962C8B-B14F-4D97-AF65-F5344CB8AC3E}">
        <p14:creationId xmlns:p14="http://schemas.microsoft.com/office/powerpoint/2010/main" val="1191054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solidFill>
                  <a:srgbClr val="0000CC"/>
                </a:solidFill>
                <a:latin typeface="標楷體" pitchFamily="65" charset="-120"/>
                <a:ea typeface="標楷體" pitchFamily="65" charset="-120"/>
              </a:rPr>
              <a:t>學生接受過正確用藥教育比率提升</a:t>
            </a:r>
            <a:endParaRPr lang="zh-TW" altLang="en-US" dirty="0"/>
          </a:p>
        </p:txBody>
      </p:sp>
      <p:graphicFrame>
        <p:nvGraphicFramePr>
          <p:cNvPr id="3" name="圖表 2"/>
          <p:cNvGraphicFramePr>
            <a:graphicFrameLocks/>
          </p:cNvGraphicFramePr>
          <p:nvPr>
            <p:extLst/>
          </p:nvPr>
        </p:nvGraphicFramePr>
        <p:xfrm>
          <a:off x="457200" y="2204864"/>
          <a:ext cx="8075240" cy="439248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4"/>
          <p:cNvSpPr>
            <a:spLocks noChangeArrowheads="1"/>
          </p:cNvSpPr>
          <p:nvPr/>
        </p:nvSpPr>
        <p:spPr bwMode="auto">
          <a:xfrm>
            <a:off x="0" y="7450"/>
            <a:ext cx="5977359" cy="57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dirty="0" smtClean="0"/>
              <a:t>106</a:t>
            </a:r>
            <a:r>
              <a:rPr lang="zh-TW" altLang="en-US" dirty="0" smtClean="0"/>
              <a:t>年校群正確用藥教育成效</a:t>
            </a:r>
            <a:endParaRPr kumimoji="1" lang="zh-TW" altLang="en-US" dirty="0"/>
          </a:p>
        </p:txBody>
      </p:sp>
      <p:pic>
        <p:nvPicPr>
          <p:cNvPr id="5" name="圖片 4"/>
          <p:cNvPicPr>
            <a:picLocks noChangeAspect="1"/>
          </p:cNvPicPr>
          <p:nvPr/>
        </p:nvPicPr>
        <p:blipFill>
          <a:blip r:embed="rId4"/>
          <a:stretch>
            <a:fillRect/>
          </a:stretch>
        </p:blipFill>
        <p:spPr>
          <a:xfrm>
            <a:off x="6459124" y="1195092"/>
            <a:ext cx="2270320" cy="1443005"/>
          </a:xfrm>
          <a:prstGeom prst="rect">
            <a:avLst/>
          </a:prstGeom>
        </p:spPr>
      </p:pic>
      <p:pic>
        <p:nvPicPr>
          <p:cNvPr id="11" name="圖片 10"/>
          <p:cNvPicPr>
            <a:picLocks noChangeAspect="1"/>
          </p:cNvPicPr>
          <p:nvPr/>
        </p:nvPicPr>
        <p:blipFill rotWithShape="1">
          <a:blip r:embed="rId5" cstate="print">
            <a:extLst>
              <a:ext uri="{28A0092B-C50C-407E-A947-70E740481C1C}">
                <a14:useLocalDpi xmlns:a14="http://schemas.microsoft.com/office/drawing/2010/main" val="0"/>
              </a:ext>
            </a:extLst>
          </a:blip>
          <a:srcRect l="42650" t="14534" r="41600" b="18267"/>
          <a:stretch/>
        </p:blipFill>
        <p:spPr>
          <a:xfrm rot="5400000">
            <a:off x="1390890" y="426811"/>
            <a:ext cx="1097545" cy="2634108"/>
          </a:xfrm>
          <a:prstGeom prst="rect">
            <a:avLst/>
          </a:prstGeom>
        </p:spPr>
      </p:pic>
      <p:pic>
        <p:nvPicPr>
          <p:cNvPr id="13" name="圖片 12"/>
          <p:cNvPicPr>
            <a:picLocks noChangeAspect="1"/>
          </p:cNvPicPr>
          <p:nvPr/>
        </p:nvPicPr>
        <p:blipFill>
          <a:blip r:embed="rId6"/>
          <a:stretch>
            <a:fillRect/>
          </a:stretch>
        </p:blipFill>
        <p:spPr>
          <a:xfrm>
            <a:off x="3485317" y="1206045"/>
            <a:ext cx="2598853" cy="1453410"/>
          </a:xfrm>
          <a:prstGeom prst="rect">
            <a:avLst/>
          </a:prstGeom>
        </p:spPr>
      </p:pic>
    </p:spTree>
    <p:extLst>
      <p:ext uri="{BB962C8B-B14F-4D97-AF65-F5344CB8AC3E}">
        <p14:creationId xmlns:p14="http://schemas.microsoft.com/office/powerpoint/2010/main" val="2039212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0266" y="574675"/>
            <a:ext cx="8218488" cy="692150"/>
          </a:xfrm>
        </p:spPr>
        <p:txBody>
          <a:bodyPr>
            <a:normAutofit fontScale="90000"/>
          </a:bodyPr>
          <a:lstStyle/>
          <a:p>
            <a:r>
              <a:rPr lang="zh-TW" altLang="en-US" sz="4000" b="1" dirty="0" smtClean="0">
                <a:solidFill>
                  <a:srgbClr val="0000CC"/>
                </a:solidFill>
                <a:latin typeface="標楷體" pitchFamily="65" charset="-120"/>
                <a:ea typeface="標楷體" pitchFamily="65" charset="-120"/>
              </a:rPr>
              <a:t>學生了解藥品分級與</a:t>
            </a:r>
            <a:r>
              <a:rPr lang="zh-TW" altLang="en-US" sz="4000" b="1" dirty="0">
                <a:solidFill>
                  <a:srgbClr val="0000CC"/>
                </a:solidFill>
                <a:latin typeface="標楷體" pitchFamily="65" charset="-120"/>
                <a:ea typeface="標楷體" pitchFamily="65" charset="-120"/>
              </a:rPr>
              <a:t>藥盒素養顯著提升</a:t>
            </a:r>
          </a:p>
        </p:txBody>
      </p:sp>
      <p:sp>
        <p:nvSpPr>
          <p:cNvPr id="3"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a:spcBef>
                <a:spcPct val="0"/>
              </a:spcBef>
              <a:spcAft>
                <a:spcPct val="0"/>
              </a:spcAft>
            </a:pPr>
            <a:r>
              <a:rPr lang="en-US" altLang="zh-TW" dirty="0" smtClean="0"/>
              <a:t>106</a:t>
            </a:r>
            <a:r>
              <a:rPr lang="zh-TW" altLang="en-US" dirty="0" smtClean="0"/>
              <a:t>年校群正確用藥教育成效</a:t>
            </a:r>
            <a:endParaRPr kumimoji="1" lang="zh-TW" altLang="en-US" dirty="0"/>
          </a:p>
        </p:txBody>
      </p:sp>
      <p:graphicFrame>
        <p:nvGraphicFramePr>
          <p:cNvPr id="4" name="圖表 3"/>
          <p:cNvGraphicFramePr>
            <a:graphicFrameLocks/>
          </p:cNvGraphicFramePr>
          <p:nvPr>
            <p:extLst/>
          </p:nvPr>
        </p:nvGraphicFramePr>
        <p:xfrm>
          <a:off x="457200" y="2057400"/>
          <a:ext cx="8229600" cy="4395936"/>
        </p:xfrm>
        <a:graphic>
          <a:graphicData uri="http://schemas.openxmlformats.org/drawingml/2006/chart">
            <c:chart xmlns:c="http://schemas.openxmlformats.org/drawingml/2006/chart" xmlns:r="http://schemas.openxmlformats.org/officeDocument/2006/relationships" r:id="rId2"/>
          </a:graphicData>
        </a:graphic>
      </p:graphicFrame>
      <p:pic>
        <p:nvPicPr>
          <p:cNvPr id="5" name="圖片 4"/>
          <p:cNvPicPr/>
          <p:nvPr/>
        </p:nvPicPr>
        <p:blipFill>
          <a:blip r:embed="rId3" cstate="print">
            <a:extLst>
              <a:ext uri="{28A0092B-C50C-407E-A947-70E740481C1C}">
                <a14:useLocalDpi xmlns:a14="http://schemas.microsoft.com/office/drawing/2010/main" val="0"/>
              </a:ext>
            </a:extLst>
          </a:blip>
          <a:stretch>
            <a:fillRect/>
          </a:stretch>
        </p:blipFill>
        <p:spPr>
          <a:xfrm>
            <a:off x="2591595" y="1290411"/>
            <a:ext cx="2196430" cy="1490518"/>
          </a:xfrm>
          <a:prstGeom prst="rect">
            <a:avLst/>
          </a:prstGeom>
        </p:spPr>
      </p:pic>
    </p:spTree>
    <p:extLst>
      <p:ext uri="{BB962C8B-B14F-4D97-AF65-F5344CB8AC3E}">
        <p14:creationId xmlns:p14="http://schemas.microsoft.com/office/powerpoint/2010/main" val="29078606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0266" y="574675"/>
            <a:ext cx="8218488" cy="692150"/>
          </a:xfrm>
        </p:spPr>
        <p:txBody>
          <a:bodyPr>
            <a:noAutofit/>
          </a:bodyPr>
          <a:lstStyle/>
          <a:p>
            <a:pPr algn="ctr"/>
            <a:r>
              <a:rPr lang="zh-TW" altLang="en-US" sz="4000" b="1" dirty="0">
                <a:solidFill>
                  <a:srgbClr val="0000CC"/>
                </a:solidFill>
                <a:latin typeface="標楷體" pitchFamily="65" charset="-120"/>
                <a:ea typeface="標楷體" pitchFamily="65" charset="-120"/>
              </a:rPr>
              <a:t>學生正確用藥效能顯著提升</a:t>
            </a:r>
          </a:p>
        </p:txBody>
      </p:sp>
      <p:sp>
        <p:nvSpPr>
          <p:cNvPr id="3"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a:spcBef>
                <a:spcPct val="0"/>
              </a:spcBef>
              <a:spcAft>
                <a:spcPct val="0"/>
              </a:spcAft>
            </a:pPr>
            <a:r>
              <a:rPr lang="en-US" altLang="zh-TW" dirty="0" smtClean="0"/>
              <a:t>106</a:t>
            </a:r>
            <a:r>
              <a:rPr lang="zh-TW" altLang="en-US" dirty="0" smtClean="0"/>
              <a:t>年校群正確用藥教育成效</a:t>
            </a:r>
            <a:endParaRPr kumimoji="1" lang="zh-TW" altLang="en-US" dirty="0"/>
          </a:p>
        </p:txBody>
      </p:sp>
      <p:graphicFrame>
        <p:nvGraphicFramePr>
          <p:cNvPr id="4" name="圖表 3"/>
          <p:cNvGraphicFramePr>
            <a:graphicFrameLocks/>
          </p:cNvGraphicFramePr>
          <p:nvPr>
            <p:extLst/>
          </p:nvPr>
        </p:nvGraphicFramePr>
        <p:xfrm>
          <a:off x="107505" y="1700808"/>
          <a:ext cx="9036496" cy="47525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41821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825" y="476250"/>
            <a:ext cx="8644968" cy="760527"/>
          </a:xfrm>
        </p:spPr>
        <p:txBody>
          <a:bodyPr>
            <a:noAutofit/>
          </a:bodyPr>
          <a:lstStyle/>
          <a:p>
            <a:r>
              <a:rPr lang="zh-TW" altLang="en-US" sz="4000" b="1" dirty="0" smtClean="0">
                <a:solidFill>
                  <a:srgbClr val="0000CC"/>
                </a:solidFill>
                <a:latin typeface="標楷體" pitchFamily="65" charset="-120"/>
                <a:ea typeface="標楷體" pitchFamily="65" charset="-120"/>
              </a:rPr>
              <a:t>學生過去一年正確用藥行為比率</a:t>
            </a:r>
            <a:r>
              <a:rPr lang="zh-TW" altLang="en-US" sz="4000" b="1" dirty="0">
                <a:solidFill>
                  <a:srgbClr val="0000CC"/>
                </a:solidFill>
                <a:latin typeface="標楷體" pitchFamily="65" charset="-120"/>
                <a:ea typeface="標楷體" pitchFamily="65" charset="-120"/>
              </a:rPr>
              <a:t>上升</a:t>
            </a:r>
            <a:endParaRPr lang="zh-TW" altLang="en-US" sz="4000" dirty="0"/>
          </a:p>
        </p:txBody>
      </p:sp>
      <p:graphicFrame>
        <p:nvGraphicFramePr>
          <p:cNvPr id="3" name="圖表 2"/>
          <p:cNvGraphicFramePr>
            <a:graphicFrameLocks/>
          </p:cNvGraphicFramePr>
          <p:nvPr>
            <p:extLst/>
          </p:nvPr>
        </p:nvGraphicFramePr>
        <p:xfrm>
          <a:off x="666193" y="2636247"/>
          <a:ext cx="8229600" cy="425192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a:spcBef>
                <a:spcPct val="0"/>
              </a:spcBef>
              <a:spcAft>
                <a:spcPct val="0"/>
              </a:spcAft>
            </a:pPr>
            <a:r>
              <a:rPr lang="en-US" altLang="zh-TW" dirty="0" smtClean="0"/>
              <a:t>106</a:t>
            </a:r>
            <a:r>
              <a:rPr lang="zh-TW" altLang="en-US" dirty="0" smtClean="0"/>
              <a:t>年校群正確用藥教育成效</a:t>
            </a:r>
            <a:endParaRPr kumimoji="1" lang="zh-TW" altLang="en-US" dirty="0"/>
          </a:p>
        </p:txBody>
      </p:sp>
      <p:pic>
        <p:nvPicPr>
          <p:cNvPr id="5" name="圖片 4"/>
          <p:cNvPicPr>
            <a:picLocks noChangeAspect="1"/>
          </p:cNvPicPr>
          <p:nvPr/>
        </p:nvPicPr>
        <p:blipFill>
          <a:blip r:embed="rId3"/>
          <a:stretch>
            <a:fillRect/>
          </a:stretch>
        </p:blipFill>
        <p:spPr>
          <a:xfrm>
            <a:off x="1438109" y="1239967"/>
            <a:ext cx="1800200" cy="1344150"/>
          </a:xfrm>
          <a:prstGeom prst="rect">
            <a:avLst/>
          </a:prstGeom>
        </p:spPr>
      </p:pic>
      <p:pic>
        <p:nvPicPr>
          <p:cNvPr id="6" name="圖片 5" descr="C:\Users\user\Desktop\105照片\106.06.09藥局參訪\149699689400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763" y="1236777"/>
            <a:ext cx="1906745" cy="1344150"/>
          </a:xfrm>
          <a:prstGeom prst="rect">
            <a:avLst/>
          </a:prstGeom>
          <a:noFill/>
          <a:ln>
            <a:noFill/>
          </a:ln>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1239967"/>
            <a:ext cx="1872208" cy="1345919"/>
          </a:xfrm>
          <a:prstGeom prst="rect">
            <a:avLst/>
          </a:prstGeom>
        </p:spPr>
      </p:pic>
    </p:spTree>
    <p:extLst>
      <p:ext uri="{BB962C8B-B14F-4D97-AF65-F5344CB8AC3E}">
        <p14:creationId xmlns:p14="http://schemas.microsoft.com/office/powerpoint/2010/main" val="22534112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1" y="404813"/>
            <a:ext cx="8064128" cy="692150"/>
          </a:xfrm>
        </p:spPr>
        <p:txBody>
          <a:bodyPr>
            <a:normAutofit fontScale="90000"/>
          </a:bodyPr>
          <a:lstStyle/>
          <a:p>
            <a:pPr algn="ctr"/>
            <a:r>
              <a:rPr lang="zh-TW" altLang="en-US" sz="4000" b="1" dirty="0">
                <a:solidFill>
                  <a:srgbClr val="0000CC"/>
                </a:solidFill>
                <a:latin typeface="標楷體" pitchFamily="65" charset="-120"/>
                <a:ea typeface="標楷體" pitchFamily="65" charset="-120"/>
              </a:rPr>
              <a:t>學生取得不明藥品來源比率下降</a:t>
            </a:r>
            <a:endParaRPr lang="zh-TW" altLang="en-US" sz="4000" dirty="0"/>
          </a:p>
        </p:txBody>
      </p:sp>
      <p:graphicFrame>
        <p:nvGraphicFramePr>
          <p:cNvPr id="3" name="圖表 2"/>
          <p:cNvGraphicFramePr>
            <a:graphicFrameLocks/>
          </p:cNvGraphicFramePr>
          <p:nvPr>
            <p:extLst/>
          </p:nvPr>
        </p:nvGraphicFramePr>
        <p:xfrm>
          <a:off x="457200" y="1844824"/>
          <a:ext cx="8229600"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4"/>
          <p:cNvSpPr>
            <a:spLocks noChangeArrowheads="1"/>
          </p:cNvSpPr>
          <p:nvPr/>
        </p:nvSpPr>
        <p:spPr bwMode="auto">
          <a:xfrm>
            <a:off x="0" y="7450"/>
            <a:ext cx="5977359" cy="57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dirty="0" smtClean="0"/>
              <a:t>106</a:t>
            </a:r>
            <a:r>
              <a:rPr lang="zh-TW" altLang="en-US" dirty="0" smtClean="0"/>
              <a:t>年校群正確用藥教育成效</a:t>
            </a:r>
            <a:endParaRPr kumimoji="1" lang="zh-TW" altLang="en-US" dirty="0"/>
          </a:p>
        </p:txBody>
      </p:sp>
      <p:pic>
        <p:nvPicPr>
          <p:cNvPr id="5" name="圖片 4"/>
          <p:cNvPicPr>
            <a:picLocks noChangeAspect="1"/>
          </p:cNvPicPr>
          <p:nvPr/>
        </p:nvPicPr>
        <p:blipFill>
          <a:blip r:embed="rId3"/>
          <a:stretch>
            <a:fillRect/>
          </a:stretch>
        </p:blipFill>
        <p:spPr>
          <a:xfrm>
            <a:off x="4189206" y="1338588"/>
            <a:ext cx="2386608" cy="1782002"/>
          </a:xfrm>
          <a:prstGeom prst="rect">
            <a:avLst/>
          </a:prstGeom>
        </p:spPr>
      </p:pic>
      <p:pic>
        <p:nvPicPr>
          <p:cNvPr id="8" name="圖片 7" descr="C:\Users\user\Desktop\105照片\106.06.02正確用藥彩繪階梯及海報照片\IMG2017062010260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1352885"/>
            <a:ext cx="2304256" cy="1767706"/>
          </a:xfrm>
          <a:prstGeom prst="rect">
            <a:avLst/>
          </a:prstGeom>
          <a:noFill/>
          <a:ln>
            <a:noFill/>
          </a:ln>
        </p:spPr>
      </p:pic>
      <p:pic>
        <p:nvPicPr>
          <p:cNvPr id="9" name="圖片 8" descr="用藥安全3.jpg"/>
          <p:cNvPicPr/>
          <p:nvPr/>
        </p:nvPicPr>
        <p:blipFill>
          <a:blip r:embed="rId5"/>
          <a:stretch>
            <a:fillRect/>
          </a:stretch>
        </p:blipFill>
        <p:spPr>
          <a:xfrm>
            <a:off x="1724595" y="1338589"/>
            <a:ext cx="2452201" cy="1782002"/>
          </a:xfrm>
          <a:prstGeom prst="rect">
            <a:avLst/>
          </a:prstGeom>
        </p:spPr>
      </p:pic>
    </p:spTree>
    <p:extLst>
      <p:ext uri="{BB962C8B-B14F-4D97-AF65-F5344CB8AC3E}">
        <p14:creationId xmlns:p14="http://schemas.microsoft.com/office/powerpoint/2010/main" val="38979978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4" name="標題 1"/>
          <p:cNvSpPr>
            <a:spLocks noGrp="1"/>
          </p:cNvSpPr>
          <p:nvPr>
            <p:ph type="title"/>
          </p:nvPr>
        </p:nvSpPr>
        <p:spPr>
          <a:xfrm>
            <a:off x="125412" y="257176"/>
            <a:ext cx="8893175" cy="475511"/>
          </a:xfrm>
        </p:spPr>
        <p:txBody>
          <a:bodyPr>
            <a:noAutofit/>
          </a:bodyPr>
          <a:lstStyle/>
          <a:p>
            <a:pPr eaLnBrk="1" hangingPunct="1">
              <a:defRPr/>
            </a:pPr>
            <a:r>
              <a:rPr kumimoji="1" lang="zh-TW" altLang="en-US" sz="2800" dirty="0" smtClean="0">
                <a:solidFill>
                  <a:srgbClr val="050060"/>
                </a:solidFill>
                <a:cs typeface="+mj-cs"/>
              </a:rPr>
              <a:t>「正確</a:t>
            </a:r>
            <a:r>
              <a:rPr kumimoji="1" lang="zh-TW" altLang="en-US" sz="2800" dirty="0">
                <a:solidFill>
                  <a:srgbClr val="050060"/>
                </a:solidFill>
                <a:cs typeface="+mj-cs"/>
              </a:rPr>
              <a:t>用藥知識大車拼，學生小贏大</a:t>
            </a:r>
            <a:r>
              <a:rPr kumimoji="1" lang="zh-TW" altLang="en-US" sz="2800" dirty="0" smtClean="0">
                <a:solidFill>
                  <a:srgbClr val="050060"/>
                </a:solidFill>
                <a:cs typeface="+mj-cs"/>
              </a:rPr>
              <a:t>朋友」成果</a:t>
            </a:r>
            <a:r>
              <a:rPr kumimoji="1" lang="zh-TW" altLang="en-US" sz="2800" b="1" dirty="0">
                <a:solidFill>
                  <a:srgbClr val="050060"/>
                </a:solidFill>
                <a:cs typeface="+mj-cs"/>
              </a:rPr>
              <a:t>發表</a:t>
            </a:r>
            <a:r>
              <a:rPr kumimoji="1" lang="zh-TW" altLang="en-US" sz="2800" b="1" dirty="0" smtClean="0">
                <a:solidFill>
                  <a:srgbClr val="050060"/>
                </a:solidFill>
                <a:cs typeface="+mj-cs"/>
              </a:rPr>
              <a:t>會</a:t>
            </a:r>
            <a:endParaRPr kumimoji="1" lang="zh-TW" altLang="en-US" sz="2800" b="1" dirty="0">
              <a:solidFill>
                <a:srgbClr val="050060"/>
              </a:solidFill>
              <a:cs typeface="+mj-cs"/>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34347"/>
            <a:ext cx="2826933" cy="2408987"/>
          </a:xfrm>
          <a:prstGeom prst="rect">
            <a:avLst/>
          </a:prstGeom>
        </p:spPr>
      </p:pic>
      <p:pic>
        <p:nvPicPr>
          <p:cNvPr id="9" name="圖片 8">
            <a:hlinkClick r:id="rId3"/>
          </p:cNvPr>
          <p:cNvPicPr/>
          <p:nvPr/>
        </p:nvPicPr>
        <p:blipFill rotWithShape="1">
          <a:blip r:embed="rId4"/>
          <a:srcRect l="19403" t="8834" r="36658" b="10527"/>
          <a:stretch/>
        </p:blipFill>
        <p:spPr bwMode="auto">
          <a:xfrm>
            <a:off x="4601766" y="970408"/>
            <a:ext cx="4423431" cy="3690143"/>
          </a:xfrm>
          <a:prstGeom prst="rect">
            <a:avLst/>
          </a:prstGeom>
          <a:ln>
            <a:noFill/>
          </a:ln>
          <a:extLst>
            <a:ext uri="{53640926-AAD7-44D8-BBD7-CCE9431645EC}">
              <a14:shadowObscured xmlns:a14="http://schemas.microsoft.com/office/drawing/2010/main"/>
            </a:ext>
          </a:extLst>
        </p:spPr>
      </p:pic>
      <p:pic>
        <p:nvPicPr>
          <p:cNvPr id="10" name="內容版面配置區 6">
            <a:hlinkClick r:id="rId5"/>
          </p:cNvPr>
          <p:cNvPicPr>
            <a:picLocks noGrp="1"/>
          </p:cNvPicPr>
          <p:nvPr>
            <p:ph idx="1"/>
          </p:nvPr>
        </p:nvPicPr>
        <p:blipFill rotWithShape="1">
          <a:blip r:embed="rId6"/>
          <a:srcRect l="22734" t="8594" r="23743" b="10551"/>
          <a:stretch/>
        </p:blipFill>
        <p:spPr bwMode="auto">
          <a:xfrm>
            <a:off x="0" y="956905"/>
            <a:ext cx="4572000" cy="3416391"/>
          </a:xfrm>
          <a:prstGeom prst="rect">
            <a:avLst/>
          </a:prstGeom>
          <a:ln>
            <a:noFill/>
          </a:ln>
          <a:extLst>
            <a:ext uri="{53640926-AAD7-44D8-BBD7-CCE9431645EC}">
              <a14:shadowObscured xmlns:a14="http://schemas.microsoft.com/office/drawing/2010/main"/>
            </a:ext>
          </a:extLst>
        </p:spPr>
      </p:pic>
      <p:pic>
        <p:nvPicPr>
          <p:cNvPr id="3"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0801" y="4434348"/>
            <a:ext cx="3364287" cy="2408984"/>
          </a:xfrm>
          <a:prstGeom prst="rect">
            <a:avLst/>
          </a:prstGeom>
        </p:spPr>
      </p:pic>
      <p:pic>
        <p:nvPicPr>
          <p:cNvPr id="7" name="圖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03" y="2665100"/>
            <a:ext cx="1703408" cy="1264790"/>
          </a:xfrm>
          <a:prstGeom prst="rect">
            <a:avLst/>
          </a:prstGeom>
        </p:spPr>
      </p:pic>
      <p:pic>
        <p:nvPicPr>
          <p:cNvPr id="8" name="圖片 7"/>
          <p:cNvPicPr>
            <a:picLocks noChangeAspect="1"/>
          </p:cNvPicPr>
          <p:nvPr/>
        </p:nvPicPr>
        <p:blipFill>
          <a:blip r:embed="rId9"/>
          <a:stretch>
            <a:fillRect/>
          </a:stretch>
        </p:blipFill>
        <p:spPr>
          <a:xfrm>
            <a:off x="2856698" y="4425101"/>
            <a:ext cx="3083453" cy="2466189"/>
          </a:xfrm>
          <a:prstGeom prst="rect">
            <a:avLst/>
          </a:prstGeom>
        </p:spPr>
      </p:pic>
    </p:spTree>
    <p:extLst>
      <p:ext uri="{BB962C8B-B14F-4D97-AF65-F5344CB8AC3E}">
        <p14:creationId xmlns:p14="http://schemas.microsoft.com/office/powerpoint/2010/main" val="28009737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28650" y="16787"/>
            <a:ext cx="7886700" cy="1035950"/>
          </a:xfrm>
        </p:spPr>
        <p:txBody>
          <a:bodyPr>
            <a:normAutofit/>
          </a:bodyPr>
          <a:lstStyle/>
          <a:p>
            <a:pPr algn="ctr"/>
            <a:r>
              <a:rPr lang="zh-TW" altLang="en-US" sz="3400" b="1" dirty="0">
                <a:latin typeface="微軟正黑體" panose="020B0604030504040204" pitchFamily="34" charset="-120"/>
                <a:ea typeface="微軟正黑體" panose="020B0604030504040204" pitchFamily="34" charset="-120"/>
              </a:rPr>
              <a:t>宣導正確用藥 </a:t>
            </a:r>
            <a:r>
              <a:rPr lang="zh-TW" altLang="en-US" sz="3400" b="1" dirty="0" smtClean="0">
                <a:latin typeface="微軟正黑體" panose="020B0604030504040204" pitchFamily="34" charset="-120"/>
                <a:ea typeface="微軟正黑體" panose="020B0604030504040204" pitchFamily="34" charset="-120"/>
              </a:rPr>
              <a:t> 親</a:t>
            </a:r>
            <a:r>
              <a:rPr lang="zh-TW" altLang="en-US" sz="3400" b="1" dirty="0">
                <a:latin typeface="微軟正黑體" panose="020B0604030504040204" pitchFamily="34" charset="-120"/>
                <a:ea typeface="微軟正黑體" panose="020B0604030504040204" pitchFamily="34" charset="-120"/>
              </a:rPr>
              <a:t>子短劇競賽頒獎</a:t>
            </a:r>
          </a:p>
        </p:txBody>
      </p:sp>
      <p:pic>
        <p:nvPicPr>
          <p:cNvPr id="5" name="內容版面配置區 4"/>
          <p:cNvPicPr>
            <a:picLocks noGrp="1"/>
          </p:cNvPicPr>
          <p:nvPr>
            <p:ph idx="1"/>
          </p:nvPr>
        </p:nvPicPr>
        <p:blipFill rotWithShape="1">
          <a:blip r:embed="rId2">
            <a:extLst>
              <a:ext uri="{28A0092B-C50C-407E-A947-70E740481C1C}">
                <a14:useLocalDpi xmlns:a14="http://schemas.microsoft.com/office/drawing/2010/main" val="0"/>
              </a:ext>
            </a:extLst>
          </a:blip>
          <a:srcRect l="18975" t="9553" r="19627" b="71037"/>
          <a:stretch/>
        </p:blipFill>
        <p:spPr bwMode="auto">
          <a:xfrm>
            <a:off x="179512" y="934236"/>
            <a:ext cx="4954148" cy="1518677"/>
          </a:xfrm>
          <a:prstGeom prst="rect">
            <a:avLst/>
          </a:prstGeom>
          <a:ln>
            <a:noFill/>
          </a:ln>
          <a:extLst>
            <a:ext uri="{53640926-AAD7-44D8-BBD7-CCE9431645EC}">
              <a14:shadowObscured xmlns:a14="http://schemas.microsoft.com/office/drawing/2010/main"/>
            </a:ext>
          </a:extLst>
        </p:spPr>
      </p:pic>
      <p:pic>
        <p:nvPicPr>
          <p:cNvPr id="6" name="圖片 5">
            <a:hlinkClick r:id="rId3"/>
          </p:cNvPr>
          <p:cNvPicPr/>
          <p:nvPr/>
        </p:nvPicPr>
        <p:blipFill rotWithShape="1">
          <a:blip r:embed="rId4">
            <a:extLst>
              <a:ext uri="{28A0092B-C50C-407E-A947-70E740481C1C}">
                <a14:useLocalDpi xmlns:a14="http://schemas.microsoft.com/office/drawing/2010/main" val="0"/>
              </a:ext>
            </a:extLst>
          </a:blip>
          <a:srcRect l="18976" t="24825" r="19804" b="21056"/>
          <a:stretch/>
        </p:blipFill>
        <p:spPr bwMode="auto">
          <a:xfrm>
            <a:off x="179512" y="2518038"/>
            <a:ext cx="4954148" cy="4245914"/>
          </a:xfrm>
          <a:prstGeom prst="rect">
            <a:avLst/>
          </a:prstGeom>
          <a:ln>
            <a:noFill/>
          </a:ln>
          <a:extLst>
            <a:ext uri="{53640926-AAD7-44D8-BBD7-CCE9431645EC}">
              <a14:shadowObscured xmlns:a14="http://schemas.microsoft.com/office/drawing/2010/main"/>
            </a:ext>
          </a:extLst>
        </p:spPr>
      </p:pic>
      <p:pic>
        <p:nvPicPr>
          <p:cNvPr id="7" name="內容版面配置區 4"/>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417826" y="836712"/>
            <a:ext cx="4581496" cy="599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08749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正確用藥教育網站</a:t>
            </a:r>
            <a:r>
              <a:rPr lang="zh-TW" altLang="zh-TW" dirty="0" smtClean="0"/>
              <a:t>資源</a:t>
            </a:r>
            <a:endParaRPr lang="zh-TW" altLang="en-US" dirty="0"/>
          </a:p>
        </p:txBody>
      </p:sp>
      <p:sp>
        <p:nvSpPr>
          <p:cNvPr id="3" name="內容版面配置區 2"/>
          <p:cNvSpPr>
            <a:spLocks noGrp="1"/>
          </p:cNvSpPr>
          <p:nvPr>
            <p:ph idx="1"/>
          </p:nvPr>
        </p:nvSpPr>
        <p:spPr>
          <a:xfrm>
            <a:off x="468313" y="735484"/>
            <a:ext cx="8207375" cy="5390679"/>
          </a:xfrm>
        </p:spPr>
        <p:txBody>
          <a:bodyPr/>
          <a:lstStyle/>
          <a:p>
            <a:pPr lvl="0"/>
            <a:r>
              <a:rPr lang="zh-TW" altLang="zh-TW" sz="2000" dirty="0" smtClean="0"/>
              <a:t>衛生</a:t>
            </a:r>
            <a:r>
              <a:rPr lang="zh-TW" altLang="zh-TW" sz="2000" dirty="0"/>
              <a:t>福利部食品藥物管理署　</a:t>
            </a:r>
            <a:r>
              <a:rPr lang="en-US" altLang="zh-TW" sz="2000" u="sng" dirty="0">
                <a:hlinkClick r:id="rId2"/>
              </a:rPr>
              <a:t>http://www.fda.gov.tw/TC/index.aspx</a:t>
            </a:r>
            <a:endParaRPr lang="zh-TW" altLang="zh-TW" sz="2000" dirty="0"/>
          </a:p>
          <a:p>
            <a:r>
              <a:rPr lang="zh-TW" altLang="zh-TW" sz="2000" dirty="0"/>
              <a:t>臺灣健康促進學校輔導網絡　</a:t>
            </a:r>
            <a:r>
              <a:rPr lang="en-US" altLang="zh-TW" sz="2000" u="sng" dirty="0">
                <a:hlinkClick r:id="rId3"/>
              </a:rPr>
              <a:t>http://hps.giee.ntnu.edu.tw</a:t>
            </a:r>
            <a:r>
              <a:rPr lang="en-US" altLang="zh-TW" sz="2000" u="sng" dirty="0" smtClean="0">
                <a:hlinkClick r:id="rId3"/>
              </a:rPr>
              <a:t>/</a:t>
            </a:r>
            <a:endParaRPr lang="zh-TW" altLang="zh-TW" sz="2000" dirty="0"/>
          </a:p>
        </p:txBody>
      </p:sp>
      <p:pic>
        <p:nvPicPr>
          <p:cNvPr id="4" name="圖片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grpSp>
        <p:nvGrpSpPr>
          <p:cNvPr id="5" name="群組 10"/>
          <p:cNvGrpSpPr>
            <a:grpSpLocks/>
          </p:cNvGrpSpPr>
          <p:nvPr/>
        </p:nvGrpSpPr>
        <p:grpSpPr bwMode="auto">
          <a:xfrm>
            <a:off x="7956177" y="56312"/>
            <a:ext cx="1152525" cy="1201738"/>
            <a:chOff x="7992154" y="0"/>
            <a:chExt cx="1151846" cy="1201513"/>
          </a:xfrm>
        </p:grpSpPr>
        <p:pic>
          <p:nvPicPr>
            <p:cNvPr id="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94456" y="0"/>
              <a:ext cx="949544" cy="120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92154" y="679045"/>
              <a:ext cx="404604" cy="52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圖片 9" descr="畫面剪輯"/>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29" y="1804894"/>
            <a:ext cx="8496944" cy="5053106"/>
          </a:xfrm>
          <a:prstGeom prst="rect">
            <a:avLst/>
          </a:prstGeom>
        </p:spPr>
      </p:pic>
    </p:spTree>
    <p:extLst>
      <p:ext uri="{BB962C8B-B14F-4D97-AF65-F5344CB8AC3E}">
        <p14:creationId xmlns:p14="http://schemas.microsoft.com/office/powerpoint/2010/main" val="1219667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p:txBody>
          <a:bodyPr/>
          <a:lstStyle/>
          <a:p>
            <a:fld id="{CB6F6873-1A8A-4083-8620-1605FCA3FED0}" type="slidenum">
              <a:rPr lang="zh-TW" altLang="en-US" smtClean="0"/>
              <a:pPr/>
              <a:t>4</a:t>
            </a:fld>
            <a:endParaRPr lang="zh-TW" altLang="en-US" dirty="0"/>
          </a:p>
        </p:txBody>
      </p:sp>
      <p:sp>
        <p:nvSpPr>
          <p:cNvPr id="5" name="Rectangle 3"/>
          <p:cNvSpPr>
            <a:spLocks noChangeArrowheads="1"/>
          </p:cNvSpPr>
          <p:nvPr/>
        </p:nvSpPr>
        <p:spPr bwMode="auto">
          <a:xfrm>
            <a:off x="251520" y="1484784"/>
            <a:ext cx="8892481" cy="4873609"/>
          </a:xfrm>
          <a:prstGeom prst="rect">
            <a:avLst/>
          </a:prstGeom>
          <a:noFill/>
          <a:ln w="9525">
            <a:noFill/>
            <a:miter lim="800000"/>
            <a:headEnd/>
            <a:tailEnd/>
          </a:ln>
        </p:spPr>
        <p:txBody>
          <a:bodyPr lIns="98459" tIns="49231" rIns="98459" bIns="49231"/>
          <a:lstStyle/>
          <a:p>
            <a:pPr marL="457200" indent="-457200" eaLnBrk="1" fontAlgn="auto" hangingPunct="1">
              <a:lnSpc>
                <a:spcPts val="3600"/>
              </a:lnSpc>
              <a:spcBef>
                <a:spcPts val="0"/>
              </a:spcBef>
              <a:spcAft>
                <a:spcPts val="0"/>
              </a:spcAft>
              <a:buFont typeface="Wingdings" panose="05000000000000000000" pitchFamily="2" charset="2"/>
              <a:buChar char="Ø"/>
            </a:pPr>
            <a:r>
              <a:rPr lang="zh-TW" altLang="en-US" sz="2800" b="1" dirty="0">
                <a:solidFill>
                  <a:srgbClr val="FF0000"/>
                </a:solidFill>
                <a:latin typeface="Calibri"/>
                <a:ea typeface="標楷體" pitchFamily="65" charset="-120"/>
              </a:rPr>
              <a:t>能力一  做身體的主人 </a:t>
            </a:r>
            <a:endParaRPr lang="en-US" altLang="zh-TW" sz="2800" b="1" dirty="0" smtClean="0">
              <a:solidFill>
                <a:srgbClr val="FF0000"/>
              </a:solidFill>
              <a:latin typeface="Calibri"/>
              <a:ea typeface="標楷體" pitchFamily="65" charset="-120"/>
            </a:endParaRPr>
          </a:p>
          <a:p>
            <a:pPr>
              <a:lnSpc>
                <a:spcPts val="3600"/>
              </a:lnSpc>
            </a:pPr>
            <a:r>
              <a:rPr lang="en-US" altLang="zh-TW" sz="2800" b="1" dirty="0">
                <a:solidFill>
                  <a:srgbClr val="0070C0"/>
                </a:solidFill>
                <a:ea typeface="標楷體" pitchFamily="65" charset="-120"/>
              </a:rPr>
              <a:t>106</a:t>
            </a:r>
            <a:r>
              <a:rPr lang="zh-TW" altLang="en-US" sz="2800" b="1" dirty="0">
                <a:solidFill>
                  <a:srgbClr val="0070C0"/>
                </a:solidFill>
                <a:ea typeface="標楷體" pitchFamily="65" charset="-120"/>
              </a:rPr>
              <a:t>年學生勸阻家人好友不買來路不明藥總計上萬</a:t>
            </a:r>
            <a:r>
              <a:rPr lang="zh-TW" altLang="en-US" sz="2800" b="1" dirty="0" smtClean="0">
                <a:solidFill>
                  <a:srgbClr val="0070C0"/>
                </a:solidFill>
                <a:ea typeface="標楷體" pitchFamily="65" charset="-120"/>
              </a:rPr>
              <a:t>次</a:t>
            </a:r>
            <a:endParaRPr lang="en-US" altLang="zh-TW" sz="2800" b="1" dirty="0" smtClean="0">
              <a:solidFill>
                <a:srgbClr val="0070C0"/>
              </a:solidFill>
              <a:ea typeface="標楷體" pitchFamily="65" charset="-120"/>
            </a:endParaRPr>
          </a:p>
          <a:p>
            <a:pPr marL="457200" indent="-457200">
              <a:lnSpc>
                <a:spcPts val="3600"/>
              </a:lnSpc>
              <a:buFont typeface="Wingdings" panose="05000000000000000000" pitchFamily="2" charset="2"/>
              <a:buChar char="Ø"/>
            </a:pPr>
            <a:r>
              <a:rPr lang="zh-TW" altLang="en-US" sz="2800" b="1" dirty="0" smtClean="0">
                <a:solidFill>
                  <a:srgbClr val="FF0000"/>
                </a:solidFill>
                <a:latin typeface="Calibri"/>
                <a:ea typeface="標楷體" pitchFamily="65" charset="-120"/>
              </a:rPr>
              <a:t>能力</a:t>
            </a:r>
            <a:r>
              <a:rPr lang="zh-TW" altLang="en-US" sz="2800" b="1" dirty="0">
                <a:solidFill>
                  <a:srgbClr val="FF0000"/>
                </a:solidFill>
                <a:latin typeface="Calibri"/>
                <a:ea typeface="標楷體" pitchFamily="65" charset="-120"/>
              </a:rPr>
              <a:t>二  清楚表達自己的身體</a:t>
            </a:r>
            <a:r>
              <a:rPr lang="zh-TW" altLang="en-US" sz="2800" b="1" dirty="0" smtClean="0">
                <a:solidFill>
                  <a:srgbClr val="FF0000"/>
                </a:solidFill>
                <a:latin typeface="Calibri"/>
                <a:ea typeface="標楷體" pitchFamily="65" charset="-120"/>
              </a:rPr>
              <a:t>狀況</a:t>
            </a:r>
            <a:endParaRPr lang="en-US" altLang="zh-TW" sz="2800" b="1" dirty="0" smtClean="0">
              <a:solidFill>
                <a:srgbClr val="FF0000"/>
              </a:solidFill>
              <a:latin typeface="Calibri"/>
              <a:ea typeface="標楷體" pitchFamily="65" charset="-120"/>
            </a:endParaRPr>
          </a:p>
          <a:p>
            <a:pPr>
              <a:lnSpc>
                <a:spcPts val="3600"/>
              </a:lnSpc>
            </a:pPr>
            <a:r>
              <a:rPr lang="en-US" altLang="zh-TW" sz="2800" b="1" dirty="0">
                <a:solidFill>
                  <a:srgbClr val="0070C0"/>
                </a:solidFill>
                <a:ea typeface="標楷體" pitchFamily="65" charset="-120"/>
              </a:rPr>
              <a:t>106</a:t>
            </a:r>
            <a:r>
              <a:rPr lang="zh-TW" altLang="en-US" sz="2800" b="1" dirty="0">
                <a:solidFill>
                  <a:srgbClr val="0070C0"/>
                </a:solidFill>
                <a:ea typeface="標楷體" pitchFamily="65" charset="-120"/>
              </a:rPr>
              <a:t>年</a:t>
            </a:r>
            <a:r>
              <a:rPr lang="en-US" altLang="zh-TW" sz="2800" b="1" dirty="0">
                <a:solidFill>
                  <a:srgbClr val="0070C0"/>
                </a:solidFill>
                <a:ea typeface="標楷體" pitchFamily="65" charset="-120"/>
              </a:rPr>
              <a:t>9</a:t>
            </a:r>
            <a:r>
              <a:rPr lang="zh-TW" altLang="en-US" sz="2800" b="1" dirty="0">
                <a:solidFill>
                  <a:srgbClr val="0070C0"/>
                </a:solidFill>
                <a:ea typeface="標楷體" pitchFamily="65" charset="-120"/>
              </a:rPr>
              <a:t>成學生看醫師或購藥會清楚表達自己身體</a:t>
            </a:r>
            <a:r>
              <a:rPr lang="zh-TW" altLang="en-US" sz="2800" b="1" dirty="0" smtClean="0">
                <a:solidFill>
                  <a:srgbClr val="0070C0"/>
                </a:solidFill>
                <a:ea typeface="標楷體" pitchFamily="65" charset="-120"/>
              </a:rPr>
              <a:t>狀況</a:t>
            </a:r>
            <a:endParaRPr lang="en-US" altLang="zh-TW" sz="2800" b="1" dirty="0" smtClean="0">
              <a:solidFill>
                <a:srgbClr val="0070C0"/>
              </a:solidFill>
              <a:ea typeface="標楷體" pitchFamily="65" charset="-120"/>
            </a:endParaRPr>
          </a:p>
          <a:p>
            <a:pPr marL="457200" indent="-457200">
              <a:lnSpc>
                <a:spcPts val="3600"/>
              </a:lnSpc>
              <a:buFont typeface="Wingdings" panose="05000000000000000000" pitchFamily="2" charset="2"/>
              <a:buChar char="Ø"/>
            </a:pPr>
            <a:r>
              <a:rPr lang="zh-TW" altLang="zh-TW" sz="2800" b="1" dirty="0" smtClean="0">
                <a:solidFill>
                  <a:srgbClr val="FF0000"/>
                </a:solidFill>
                <a:latin typeface="Calibri"/>
                <a:ea typeface="標楷體" pitchFamily="65" charset="-120"/>
              </a:rPr>
              <a:t>能力</a:t>
            </a:r>
            <a:r>
              <a:rPr lang="zh-TW" altLang="zh-TW" sz="2800" b="1" dirty="0">
                <a:solidFill>
                  <a:srgbClr val="FF0000"/>
                </a:solidFill>
                <a:latin typeface="Calibri"/>
                <a:ea typeface="標楷體" pitchFamily="65" charset="-120"/>
              </a:rPr>
              <a:t>三</a:t>
            </a:r>
            <a:r>
              <a:rPr lang="zh-TW" altLang="en-US" sz="2800" b="1" dirty="0">
                <a:solidFill>
                  <a:srgbClr val="FF0000"/>
                </a:solidFill>
                <a:latin typeface="Calibri"/>
                <a:ea typeface="標楷體" pitchFamily="65" charset="-120"/>
              </a:rPr>
              <a:t>  看清楚藥品</a:t>
            </a:r>
            <a:r>
              <a:rPr lang="zh-TW" altLang="en-US" sz="2800" b="1" dirty="0" smtClean="0">
                <a:solidFill>
                  <a:srgbClr val="FF0000"/>
                </a:solidFill>
                <a:latin typeface="Calibri"/>
                <a:ea typeface="標楷體" pitchFamily="65" charset="-120"/>
              </a:rPr>
              <a:t>標示</a:t>
            </a:r>
            <a:endParaRPr lang="en-US" altLang="zh-TW" sz="2800" b="1" dirty="0" smtClean="0">
              <a:solidFill>
                <a:srgbClr val="FF0000"/>
              </a:solidFill>
              <a:latin typeface="Calibri"/>
              <a:ea typeface="標楷體" pitchFamily="65" charset="-120"/>
            </a:endParaRPr>
          </a:p>
          <a:p>
            <a:pPr>
              <a:lnSpc>
                <a:spcPts val="3600"/>
              </a:lnSpc>
            </a:pPr>
            <a:r>
              <a:rPr lang="en-US" altLang="zh-TW" sz="2800" b="1" dirty="0">
                <a:solidFill>
                  <a:srgbClr val="0070C0"/>
                </a:solidFill>
                <a:ea typeface="標楷體" pitchFamily="65" charset="-120"/>
              </a:rPr>
              <a:t>106</a:t>
            </a:r>
            <a:r>
              <a:rPr lang="zh-TW" altLang="en-US" sz="2800" b="1" dirty="0">
                <a:solidFill>
                  <a:srgbClr val="0070C0"/>
                </a:solidFill>
                <a:ea typeface="標楷體" pitchFamily="65" charset="-120"/>
              </a:rPr>
              <a:t>年</a:t>
            </a:r>
            <a:r>
              <a:rPr lang="en-US" altLang="zh-TW" sz="2800" b="1" dirty="0">
                <a:solidFill>
                  <a:srgbClr val="0070C0"/>
                </a:solidFill>
                <a:ea typeface="標楷體" pitchFamily="65" charset="-120"/>
              </a:rPr>
              <a:t>9</a:t>
            </a:r>
            <a:r>
              <a:rPr lang="zh-TW" altLang="en-US" sz="2800" b="1" dirty="0">
                <a:solidFill>
                  <a:srgbClr val="0070C0"/>
                </a:solidFill>
                <a:ea typeface="標楷體" pitchFamily="65" charset="-120"/>
              </a:rPr>
              <a:t>成學生購藥或用藥前會看藥品標示</a:t>
            </a:r>
            <a:endParaRPr lang="zh-TW" altLang="en-US" sz="2800" b="1" dirty="0">
              <a:solidFill>
                <a:srgbClr val="003366"/>
              </a:solidFill>
              <a:latin typeface="新細明體" pitchFamily="18" charset="-120"/>
              <a:ea typeface="標楷體" pitchFamily="65" charset="-120"/>
            </a:endParaRPr>
          </a:p>
          <a:p>
            <a:pPr marL="457200" indent="-457200" eaLnBrk="1" fontAlgn="auto" hangingPunct="1">
              <a:lnSpc>
                <a:spcPts val="3600"/>
              </a:lnSpc>
              <a:spcBef>
                <a:spcPts val="0"/>
              </a:spcBef>
              <a:spcAft>
                <a:spcPts val="0"/>
              </a:spcAft>
              <a:buFont typeface="Wingdings" panose="05000000000000000000" pitchFamily="2" charset="2"/>
              <a:buChar char="Ø"/>
            </a:pPr>
            <a:r>
              <a:rPr lang="zh-TW" altLang="en-US" sz="2800" b="1" dirty="0">
                <a:solidFill>
                  <a:srgbClr val="FF0000"/>
                </a:solidFill>
                <a:latin typeface="Calibri"/>
                <a:ea typeface="標楷體" pitchFamily="65" charset="-120"/>
              </a:rPr>
              <a:t>能力四  清楚用藥方法、</a:t>
            </a:r>
            <a:r>
              <a:rPr lang="zh-TW" altLang="en-US" sz="2800" b="1" dirty="0" smtClean="0">
                <a:solidFill>
                  <a:srgbClr val="FF0000"/>
                </a:solidFill>
                <a:latin typeface="Calibri"/>
                <a:ea typeface="標楷體" pitchFamily="65" charset="-120"/>
              </a:rPr>
              <a:t>時間</a:t>
            </a:r>
            <a:endParaRPr lang="en-US" altLang="zh-TW" sz="2800" b="1" dirty="0" smtClean="0">
              <a:solidFill>
                <a:srgbClr val="FF0000"/>
              </a:solidFill>
              <a:latin typeface="Calibri"/>
              <a:ea typeface="標楷體" pitchFamily="65" charset="-120"/>
            </a:endParaRPr>
          </a:p>
          <a:p>
            <a:pPr>
              <a:lnSpc>
                <a:spcPts val="3600"/>
              </a:lnSpc>
            </a:pPr>
            <a:r>
              <a:rPr lang="en-US" altLang="zh-TW" sz="2800" b="1" dirty="0" smtClean="0">
                <a:solidFill>
                  <a:srgbClr val="0070C0"/>
                </a:solidFill>
                <a:ea typeface="標楷體" pitchFamily="65" charset="-120"/>
              </a:rPr>
              <a:t>106</a:t>
            </a:r>
            <a:r>
              <a:rPr lang="zh-TW" altLang="en-US" sz="2800" b="1" dirty="0">
                <a:solidFill>
                  <a:srgbClr val="0070C0"/>
                </a:solidFill>
                <a:ea typeface="標楷體" pitchFamily="65" charset="-120"/>
              </a:rPr>
              <a:t>年</a:t>
            </a:r>
            <a:r>
              <a:rPr lang="en-US" altLang="zh-TW" sz="2800" b="1" dirty="0">
                <a:solidFill>
                  <a:srgbClr val="0070C0"/>
                </a:solidFill>
                <a:ea typeface="標楷體" pitchFamily="65" charset="-120"/>
              </a:rPr>
              <a:t>9</a:t>
            </a:r>
            <a:r>
              <a:rPr lang="zh-TW" altLang="en-US" sz="2800" b="1" dirty="0">
                <a:solidFill>
                  <a:srgbClr val="0070C0"/>
                </a:solidFill>
                <a:ea typeface="標楷體" pitchFamily="65" charset="-120"/>
              </a:rPr>
              <a:t>成</a:t>
            </a:r>
            <a:r>
              <a:rPr lang="en-US" altLang="zh-TW" sz="2800" b="1" dirty="0">
                <a:solidFill>
                  <a:srgbClr val="0070C0"/>
                </a:solidFill>
                <a:ea typeface="標楷體" pitchFamily="65" charset="-120"/>
              </a:rPr>
              <a:t>5</a:t>
            </a:r>
            <a:r>
              <a:rPr lang="zh-TW" altLang="en-US" sz="2800" b="1" dirty="0">
                <a:solidFill>
                  <a:srgbClr val="0070C0"/>
                </a:solidFill>
                <a:ea typeface="標楷體" pitchFamily="65" charset="-120"/>
              </a:rPr>
              <a:t>學生吃藥前會看藥袋使用時間、用量及</a:t>
            </a:r>
            <a:r>
              <a:rPr lang="zh-TW" altLang="en-US" sz="2800" b="1" dirty="0" smtClean="0">
                <a:solidFill>
                  <a:srgbClr val="0070C0"/>
                </a:solidFill>
                <a:ea typeface="標楷體" pitchFamily="65" charset="-120"/>
              </a:rPr>
              <a:t>用法</a:t>
            </a:r>
            <a:endParaRPr lang="en-US" altLang="zh-TW" sz="2800" b="1" dirty="0" smtClean="0">
              <a:solidFill>
                <a:srgbClr val="0070C0"/>
              </a:solidFill>
              <a:ea typeface="標楷體" pitchFamily="65" charset="-120"/>
            </a:endParaRPr>
          </a:p>
          <a:p>
            <a:pPr marL="457200" indent="-457200">
              <a:lnSpc>
                <a:spcPts val="3600"/>
              </a:lnSpc>
              <a:buFont typeface="Wingdings" panose="05000000000000000000" pitchFamily="2" charset="2"/>
              <a:buChar char="Ø"/>
            </a:pPr>
            <a:r>
              <a:rPr lang="zh-TW" altLang="en-US" sz="2800" b="1" dirty="0" smtClean="0">
                <a:solidFill>
                  <a:srgbClr val="FF0000"/>
                </a:solidFill>
                <a:latin typeface="Calibri"/>
                <a:ea typeface="標楷體" pitchFamily="65" charset="-120"/>
              </a:rPr>
              <a:t>能力</a:t>
            </a:r>
            <a:r>
              <a:rPr lang="zh-TW" altLang="en-US" sz="2800" b="1" dirty="0">
                <a:solidFill>
                  <a:srgbClr val="FF0000"/>
                </a:solidFill>
                <a:latin typeface="Calibri"/>
                <a:ea typeface="標楷體" pitchFamily="65" charset="-120"/>
              </a:rPr>
              <a:t>五  與醫師、藥師作</a:t>
            </a:r>
            <a:r>
              <a:rPr lang="zh-TW" altLang="en-US" sz="2800" b="1" dirty="0" smtClean="0">
                <a:solidFill>
                  <a:srgbClr val="FF0000"/>
                </a:solidFill>
                <a:latin typeface="Calibri"/>
                <a:ea typeface="標楷體" pitchFamily="65" charset="-120"/>
              </a:rPr>
              <a:t>朋友</a:t>
            </a:r>
            <a:endParaRPr lang="en-US" altLang="zh-TW" sz="2800" b="1" dirty="0" smtClean="0">
              <a:solidFill>
                <a:srgbClr val="FF0000"/>
              </a:solidFill>
              <a:latin typeface="Calibri"/>
              <a:ea typeface="標楷體" pitchFamily="65" charset="-120"/>
            </a:endParaRPr>
          </a:p>
          <a:p>
            <a:pPr>
              <a:lnSpc>
                <a:spcPts val="3600"/>
              </a:lnSpc>
            </a:pPr>
            <a:r>
              <a:rPr lang="en-US" altLang="zh-TW" sz="2800" b="1" dirty="0">
                <a:solidFill>
                  <a:srgbClr val="0070C0"/>
                </a:solidFill>
                <a:ea typeface="標楷體" pitchFamily="65" charset="-120"/>
              </a:rPr>
              <a:t>106</a:t>
            </a:r>
            <a:r>
              <a:rPr lang="zh-TW" altLang="en-US" sz="2800" b="1" dirty="0">
                <a:solidFill>
                  <a:srgbClr val="0070C0"/>
                </a:solidFill>
                <a:ea typeface="標楷體" pitchFamily="65" charset="-120"/>
              </a:rPr>
              <a:t>年</a:t>
            </a:r>
            <a:r>
              <a:rPr lang="en-US" altLang="zh-TW" sz="2800" b="1" dirty="0">
                <a:solidFill>
                  <a:srgbClr val="0070C0"/>
                </a:solidFill>
                <a:ea typeface="標楷體" pitchFamily="65" charset="-120"/>
              </a:rPr>
              <a:t>9</a:t>
            </a:r>
            <a:r>
              <a:rPr lang="zh-TW" altLang="en-US" sz="2800" b="1" dirty="0">
                <a:solidFill>
                  <a:srgbClr val="0070C0"/>
                </a:solidFill>
                <a:ea typeface="標楷體" pitchFamily="65" charset="-120"/>
              </a:rPr>
              <a:t>成學生</a:t>
            </a:r>
            <a:r>
              <a:rPr lang="zh-TW" altLang="en-US" sz="2800" b="1" dirty="0" smtClean="0">
                <a:solidFill>
                  <a:srgbClr val="0070C0"/>
                </a:solidFill>
                <a:ea typeface="標楷體" pitchFamily="65" charset="-120"/>
              </a:rPr>
              <a:t>知有</a:t>
            </a:r>
            <a:r>
              <a:rPr lang="zh-TW" altLang="zh-TW" sz="2800" b="1" dirty="0">
                <a:solidFill>
                  <a:srgbClr val="0070C0"/>
                </a:solidFill>
                <a:ea typeface="標楷體" pitchFamily="65" charset="-120"/>
              </a:rPr>
              <a:t>用藥疑問可電</a:t>
            </a:r>
            <a:r>
              <a:rPr lang="zh-TW" altLang="en-US" sz="2800" b="1" dirty="0">
                <a:solidFill>
                  <a:srgbClr val="0070C0"/>
                </a:solidFill>
                <a:ea typeface="標楷體" pitchFamily="65" charset="-120"/>
              </a:rPr>
              <a:t>洽</a:t>
            </a:r>
            <a:r>
              <a:rPr lang="zh-TW" altLang="zh-TW" sz="2800" b="1" dirty="0">
                <a:solidFill>
                  <a:srgbClr val="0070C0"/>
                </a:solidFill>
                <a:ea typeface="標楷體" pitchFamily="65" charset="-120"/>
              </a:rPr>
              <a:t>醫院或藥局藥師詢問</a:t>
            </a:r>
            <a:endParaRPr lang="zh-TW" altLang="en-US" sz="2800" b="1" dirty="0">
              <a:solidFill>
                <a:prstClr val="black"/>
              </a:solidFill>
              <a:latin typeface="Calibri"/>
              <a:ea typeface="標楷體" pitchFamily="65" charset="-120"/>
            </a:endParaRPr>
          </a:p>
        </p:txBody>
      </p:sp>
      <p:pic>
        <p:nvPicPr>
          <p:cNvPr id="9" name="Picture 5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11285" y="116632"/>
            <a:ext cx="1399157" cy="113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p:cNvSpPr/>
          <p:nvPr/>
        </p:nvSpPr>
        <p:spPr>
          <a:xfrm>
            <a:off x="1187624" y="260648"/>
            <a:ext cx="640431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zh-TW" altLang="en-US" sz="4800" b="1" spc="50" dirty="0" smtClean="0">
                <a:ln w="11430"/>
                <a:gradFill>
                  <a:gsLst>
                    <a:gs pos="25000">
                      <a:srgbClr val="C0504D">
                        <a:satMod val="155000"/>
                      </a:srgbClr>
                    </a:gs>
                    <a:gs pos="100000">
                      <a:srgbClr val="C0504D">
                        <a:shade val="45000"/>
                        <a:satMod val="165000"/>
                      </a:srgbClr>
                    </a:gs>
                  </a:gsLst>
                  <a:lin ang="5400000"/>
                </a:gradFill>
                <a:latin typeface="標楷體" panose="03000509000000000000" pitchFamily="65" charset="-120"/>
                <a:ea typeface="標楷體" panose="03000509000000000000" pitchFamily="65" charset="-120"/>
              </a:rPr>
              <a:t>正確用藥五大核心能力</a:t>
            </a:r>
            <a:endParaRPr lang="zh-TW" altLang="en-US" sz="4800" b="1" spc="50" dirty="0">
              <a:ln w="11430"/>
              <a:gradFill>
                <a:gsLst>
                  <a:gs pos="25000">
                    <a:srgbClr val="C0504D">
                      <a:satMod val="155000"/>
                    </a:srgbClr>
                  </a:gs>
                  <a:gs pos="100000">
                    <a:srgbClr val="C0504D">
                      <a:shade val="45000"/>
                      <a:satMod val="165000"/>
                    </a:srgbClr>
                  </a:gs>
                </a:gsLst>
                <a:lin ang="5400000"/>
              </a:gra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9307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74638"/>
            <a:ext cx="9144000" cy="778098"/>
          </a:xfrm>
        </p:spPr>
        <p:txBody>
          <a:bodyPr>
            <a:normAutofit/>
          </a:bodyPr>
          <a:lstStyle/>
          <a:p>
            <a:r>
              <a:rPr lang="zh-TW" altLang="en-US" sz="4000" b="1" dirty="0" smtClean="0">
                <a:solidFill>
                  <a:srgbClr val="0000CC"/>
                </a:solidFill>
                <a:latin typeface="標楷體" panose="03000509000000000000" pitchFamily="65" charset="-120"/>
                <a:ea typeface="標楷體" panose="03000509000000000000" pitchFamily="65" charset="-120"/>
              </a:rPr>
              <a:t>感謝師長與藥師 正確用藥從小紮根</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406606"/>
            <a:ext cx="2592212" cy="2238418"/>
          </a:xfrm>
          <a:prstGeom prst="rect">
            <a:avLst/>
          </a:prstGeom>
        </p:spPr>
      </p:pic>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5070" r="8720"/>
          <a:stretch/>
        </p:blipFill>
        <p:spPr>
          <a:xfrm>
            <a:off x="3139328" y="1420132"/>
            <a:ext cx="2800824" cy="2310426"/>
          </a:xfrm>
          <a:prstGeom prst="rect">
            <a:avLst/>
          </a:prstGeom>
        </p:spPr>
      </p:pic>
      <p:pic>
        <p:nvPicPr>
          <p:cNvPr id="16" name="圖片 15"/>
          <p:cNvPicPr/>
          <p:nvPr/>
        </p:nvPicPr>
        <p:blipFill>
          <a:blip r:embed="rId4" cstate="print">
            <a:extLst>
              <a:ext uri="{28A0092B-C50C-407E-A947-70E740481C1C}">
                <a14:useLocalDpi xmlns:a14="http://schemas.microsoft.com/office/drawing/2010/main" val="0"/>
              </a:ext>
            </a:extLst>
          </a:blip>
          <a:stretch>
            <a:fillRect/>
          </a:stretch>
        </p:blipFill>
        <p:spPr>
          <a:xfrm>
            <a:off x="6156176" y="1406606"/>
            <a:ext cx="2750820" cy="2310426"/>
          </a:xfrm>
          <a:prstGeom prst="rect">
            <a:avLst/>
          </a:prstGeom>
        </p:spPr>
      </p:pic>
      <p:pic>
        <p:nvPicPr>
          <p:cNvPr id="9" name="圖片 8" descr="18813820_1301964313233698_2209533176356734336_n.jpg"/>
          <p:cNvPicPr>
            <a:picLocks noChangeAspect="1"/>
          </p:cNvPicPr>
          <p:nvPr/>
        </p:nvPicPr>
        <p:blipFill>
          <a:blip r:embed="rId5" cstate="print"/>
          <a:stretch>
            <a:fillRect/>
          </a:stretch>
        </p:blipFill>
        <p:spPr>
          <a:xfrm>
            <a:off x="3139328" y="4097954"/>
            <a:ext cx="2800824" cy="2283374"/>
          </a:xfrm>
          <a:prstGeom prst="rect">
            <a:avLst/>
          </a:prstGeom>
        </p:spPr>
      </p:pic>
      <p:pic>
        <p:nvPicPr>
          <p:cNvPr id="10" name="圖片 9" descr="C:\Users\user\Desktop\105照片\106.06.09藥局參訪\149699692692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4106676"/>
            <a:ext cx="2750820" cy="2274652"/>
          </a:xfrm>
          <a:prstGeom prst="rect">
            <a:avLst/>
          </a:prstGeom>
          <a:noFill/>
          <a:ln>
            <a:noFill/>
          </a:ln>
        </p:spPr>
      </p:pic>
      <p:pic>
        <p:nvPicPr>
          <p:cNvPr id="11" name="圖片 10" descr="S__12738779"/>
          <p:cNvPicPr/>
          <p:nvPr/>
        </p:nvPicPr>
        <p:blipFill>
          <a:blip r:embed="rId7" cstate="print">
            <a:extLst>
              <a:ext uri="{28A0092B-C50C-407E-A947-70E740481C1C}">
                <a14:useLocalDpi xmlns:a14="http://schemas.microsoft.com/office/drawing/2010/main" val="0"/>
              </a:ext>
            </a:extLst>
          </a:blip>
          <a:srcRect l="14925"/>
          <a:stretch>
            <a:fillRect/>
          </a:stretch>
        </p:blipFill>
        <p:spPr bwMode="auto">
          <a:xfrm>
            <a:off x="108023" y="4097955"/>
            <a:ext cx="2879725" cy="2283374"/>
          </a:xfrm>
          <a:prstGeom prst="rect">
            <a:avLst/>
          </a:prstGeom>
          <a:noFill/>
          <a:ln>
            <a:noFill/>
          </a:ln>
        </p:spPr>
      </p:pic>
    </p:spTree>
    <p:extLst>
      <p:ext uri="{BB962C8B-B14F-4D97-AF65-F5344CB8AC3E}">
        <p14:creationId xmlns:p14="http://schemas.microsoft.com/office/powerpoint/2010/main" val="2121522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正確</a:t>
            </a:r>
            <a:r>
              <a:rPr lang="zh-TW" altLang="en-US" sz="3200" b="1" kern="0" dirty="0" smtClean="0">
                <a:solidFill>
                  <a:srgbClr val="003399"/>
                </a:solidFill>
                <a:latin typeface="微軟正黑體" panose="020B0604030504040204" pitchFamily="34" charset="-120"/>
                <a:ea typeface="微軟正黑體" panose="020B0604030504040204" pitchFamily="34" charset="-120"/>
              </a:rPr>
              <a:t>使用指示藥、成藥</a:t>
            </a:r>
            <a:r>
              <a:rPr lang="en-US" altLang="zh-TW" sz="3200" b="1" kern="0" dirty="0" smtClean="0">
                <a:solidFill>
                  <a:srgbClr val="003399"/>
                </a:solidFill>
                <a:latin typeface="微軟正黑體" panose="020B0604030504040204" pitchFamily="34" charset="-120"/>
                <a:ea typeface="微軟正黑體" panose="020B0604030504040204" pitchFamily="34" charset="-120"/>
              </a:rPr>
              <a:t>-</a:t>
            </a:r>
            <a:r>
              <a:rPr lang="zh-TW" altLang="en-US" sz="3200" b="1" kern="0" dirty="0">
                <a:solidFill>
                  <a:srgbClr val="003399"/>
                </a:solidFill>
                <a:latin typeface="微軟正黑體" panose="020B0604030504040204" pitchFamily="34" charset="-120"/>
                <a:ea typeface="微軟正黑體" panose="020B0604030504040204" pitchFamily="34" charset="-120"/>
              </a:rPr>
              <a:t>三</a:t>
            </a:r>
            <a:r>
              <a:rPr lang="zh-TW" altLang="en-US" sz="3200" b="1" kern="0" dirty="0" smtClean="0">
                <a:solidFill>
                  <a:srgbClr val="003399"/>
                </a:solidFill>
                <a:latin typeface="微軟正黑體" panose="020B0604030504040204" pitchFamily="34" charset="-120"/>
                <a:ea typeface="微軟正黑體" panose="020B0604030504040204" pitchFamily="34" charset="-120"/>
              </a:rPr>
              <a:t>要</a:t>
            </a:r>
            <a:r>
              <a:rPr lang="zh-TW" altLang="en-US" dirty="0" smtClean="0">
                <a:solidFill>
                  <a:srgbClr val="003399"/>
                </a:solidFill>
              </a:rPr>
              <a:t>二不</a:t>
            </a:r>
            <a:r>
              <a:rPr lang="zh-TW" altLang="en-US" sz="3200" b="1" kern="0" dirty="0" smtClean="0">
                <a:solidFill>
                  <a:srgbClr val="003399"/>
                </a:solidFill>
                <a:latin typeface="微軟正黑體" panose="020B0604030504040204" pitchFamily="34" charset="-120"/>
                <a:ea typeface="微軟正黑體" panose="020B0604030504040204" pitchFamily="34" charset="-120"/>
              </a:rPr>
              <a:t>原則</a:t>
            </a:r>
            <a:endParaRPr lang="zh-TW" altLang="en-US" sz="32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250825" y="1052513"/>
            <a:ext cx="8642350" cy="5616575"/>
          </a:xfrm>
        </p:spPr>
        <p:txBody>
          <a:bodyPr rtlCol="0">
            <a:noAutofit/>
          </a:bodyPr>
          <a:lstStyle/>
          <a:p>
            <a:pPr marL="0" indent="0" eaLnBrk="1" fontAlgn="auto" hangingPunct="1">
              <a:lnSpc>
                <a:spcPct val="100000"/>
              </a:lnSpc>
              <a:spcBef>
                <a:spcPts val="0"/>
              </a:spcBef>
              <a:spcAft>
                <a:spcPts val="0"/>
              </a:spcAft>
              <a:buFont typeface="Arial" pitchFamily="34" charset="0"/>
              <a:buNone/>
              <a:defRPr/>
            </a:pPr>
            <a:r>
              <a:rPr lang="en-US" altLang="zh-TW" sz="2400" b="1" dirty="0">
                <a:solidFill>
                  <a:srgbClr val="660033"/>
                </a:solidFill>
              </a:rPr>
              <a:t>1.</a:t>
            </a:r>
            <a:r>
              <a:rPr lang="zh-TW" altLang="en-US" sz="2400" b="1" dirty="0" smtClean="0">
                <a:solidFill>
                  <a:srgbClr val="660033"/>
                </a:solidFill>
              </a:rPr>
              <a:t>要</a:t>
            </a:r>
            <a:r>
              <a:rPr lang="zh-TW" altLang="zh-TW" sz="2400" b="1" dirty="0" smtClean="0">
                <a:solidFill>
                  <a:srgbClr val="660033"/>
                </a:solidFill>
              </a:rPr>
              <a:t>知</a:t>
            </a:r>
            <a:r>
              <a:rPr lang="zh-TW" altLang="zh-TW" sz="2400" b="1" dirty="0">
                <a:solidFill>
                  <a:srgbClr val="660033"/>
                </a:solidFill>
              </a:rPr>
              <a:t>風險</a:t>
            </a:r>
            <a:endParaRPr lang="en-US" altLang="zh-TW" sz="2400" b="1" dirty="0">
              <a:solidFill>
                <a:srgbClr val="660033"/>
              </a:solidFill>
            </a:endParaRPr>
          </a:p>
          <a:p>
            <a:pPr eaLnBrk="1" fontAlgn="auto" hangingPunct="1">
              <a:lnSpc>
                <a:spcPct val="100000"/>
              </a:lnSpc>
              <a:spcBef>
                <a:spcPts val="0"/>
              </a:spcBef>
              <a:spcAft>
                <a:spcPts val="0"/>
              </a:spcAft>
              <a:buFont typeface="Arial" pitchFamily="34" charset="0"/>
              <a:buChar char="•"/>
              <a:defRPr/>
            </a:pPr>
            <a:r>
              <a:rPr lang="zh-TW" altLang="en-US" sz="2000" dirty="0"/>
              <a:t>我國藥品依</a:t>
            </a:r>
            <a:r>
              <a:rPr lang="zh-TW" altLang="en-US" sz="2000" b="1" dirty="0">
                <a:solidFill>
                  <a:srgbClr val="FF0000"/>
                </a:solidFill>
              </a:rPr>
              <a:t>使用風險性區分為三級</a:t>
            </a:r>
            <a:r>
              <a:rPr lang="zh-TW" altLang="en-US" sz="2000" dirty="0"/>
              <a:t>，依序為處方藥、醫師藥師藥劑生指示藥品及成藥</a:t>
            </a:r>
            <a:r>
              <a:rPr lang="zh-TW" altLang="en-US" sz="2000" dirty="0" smtClean="0"/>
              <a:t>。</a:t>
            </a:r>
            <a:endParaRPr lang="en-US" altLang="zh-TW" sz="2000" dirty="0" smtClean="0"/>
          </a:p>
          <a:p>
            <a:pPr eaLnBrk="1" fontAlgn="auto" hangingPunct="1">
              <a:lnSpc>
                <a:spcPct val="100000"/>
              </a:lnSpc>
              <a:spcBef>
                <a:spcPts val="0"/>
              </a:spcBef>
              <a:spcAft>
                <a:spcPts val="0"/>
              </a:spcAft>
              <a:buFont typeface="Arial" pitchFamily="34" charset="0"/>
              <a:buChar char="•"/>
              <a:defRPr/>
            </a:pPr>
            <a:r>
              <a:rPr lang="zh-TW" altLang="en-US" sz="2000" dirty="0" smtClean="0"/>
              <a:t>藥品</a:t>
            </a:r>
            <a:r>
              <a:rPr lang="zh-TW" altLang="zh-TW" sz="2000" dirty="0" smtClean="0"/>
              <a:t>除了</a:t>
            </a:r>
            <a:r>
              <a:rPr lang="zh-TW" altLang="zh-TW" sz="2000" dirty="0"/>
              <a:t>有</a:t>
            </a:r>
            <a:r>
              <a:rPr lang="zh-TW" altLang="zh-TW" sz="2000" dirty="0" smtClean="0"/>
              <a:t>療效</a:t>
            </a:r>
            <a:r>
              <a:rPr lang="zh-TW" altLang="en-US" sz="2000" dirty="0" smtClean="0"/>
              <a:t>以</a:t>
            </a:r>
            <a:r>
              <a:rPr lang="zh-TW" altLang="zh-TW" sz="2000" dirty="0" smtClean="0"/>
              <a:t>外</a:t>
            </a:r>
            <a:r>
              <a:rPr lang="zh-TW" altLang="zh-TW" sz="2000" dirty="0"/>
              <a:t>都存在使用的</a:t>
            </a:r>
            <a:r>
              <a:rPr lang="zh-TW" altLang="zh-TW" sz="2000" dirty="0" smtClean="0"/>
              <a:t>風險，</a:t>
            </a:r>
            <a:r>
              <a:rPr lang="zh-TW" altLang="zh-TW" sz="2000" b="1" dirty="0">
                <a:solidFill>
                  <a:srgbClr val="FF0000"/>
                </a:solidFill>
              </a:rPr>
              <a:t>如需要購買指示藥或成藥，應至有藥師執業的合法藥局購買，才有保障</a:t>
            </a:r>
            <a:r>
              <a:rPr lang="zh-TW" altLang="zh-TW" sz="2000" dirty="0"/>
              <a:t>。</a:t>
            </a:r>
            <a:endParaRPr lang="en-US" altLang="zh-TW" sz="2000" b="1" dirty="0" smtClean="0">
              <a:solidFill>
                <a:srgbClr val="FF0000"/>
              </a:solidFill>
            </a:endParaRPr>
          </a:p>
          <a:p>
            <a:pPr marL="0" indent="0" eaLnBrk="1" fontAlgn="auto" hangingPunct="1">
              <a:lnSpc>
                <a:spcPct val="100000"/>
              </a:lnSpc>
              <a:spcBef>
                <a:spcPts val="0"/>
              </a:spcBef>
              <a:spcAft>
                <a:spcPts val="0"/>
              </a:spcAft>
              <a:buFont typeface="Arial" pitchFamily="34" charset="0"/>
              <a:buNone/>
              <a:defRPr/>
            </a:pPr>
            <a:r>
              <a:rPr lang="en-US" altLang="zh-TW" sz="2400" b="1" dirty="0" smtClean="0">
                <a:solidFill>
                  <a:srgbClr val="660033"/>
                </a:solidFill>
              </a:rPr>
              <a:t>2</a:t>
            </a:r>
            <a:r>
              <a:rPr lang="en-US" altLang="zh-TW" sz="2400" b="1" dirty="0">
                <a:solidFill>
                  <a:srgbClr val="660033"/>
                </a:solidFill>
              </a:rPr>
              <a:t>.</a:t>
            </a:r>
            <a:r>
              <a:rPr lang="zh-TW" altLang="en-US" sz="2400" b="1" dirty="0">
                <a:solidFill>
                  <a:srgbClr val="660033"/>
                </a:solidFill>
              </a:rPr>
              <a:t>要問藥師</a:t>
            </a:r>
            <a:endParaRPr lang="en-US" altLang="zh-TW" sz="2400" b="1" dirty="0">
              <a:solidFill>
                <a:srgbClr val="660033"/>
              </a:solidFill>
            </a:endParaRPr>
          </a:p>
          <a:p>
            <a:pPr eaLnBrk="1" fontAlgn="auto" hangingPunct="1">
              <a:lnSpc>
                <a:spcPct val="100000"/>
              </a:lnSpc>
              <a:spcBef>
                <a:spcPts val="0"/>
              </a:spcBef>
              <a:spcAft>
                <a:spcPts val="0"/>
              </a:spcAft>
              <a:buFont typeface="Arial" pitchFamily="34" charset="0"/>
              <a:buChar char="•"/>
              <a:defRPr/>
            </a:pPr>
            <a:r>
              <a:rPr lang="zh-TW" altLang="zh-TW" sz="2000" dirty="0"/>
              <a:t>購買藥品前，應先</a:t>
            </a:r>
            <a:r>
              <a:rPr lang="zh-TW" altLang="zh-TW" sz="2000" b="1" dirty="0">
                <a:solidFill>
                  <a:srgbClr val="FF0000"/>
                </a:solidFill>
              </a:rPr>
              <a:t>清楚表達自己的症狀或需求</a:t>
            </a:r>
            <a:r>
              <a:rPr lang="zh-TW" altLang="zh-TW" sz="2000" dirty="0"/>
              <a:t>，與藥師討論再購買適合的藥品，</a:t>
            </a:r>
            <a:r>
              <a:rPr lang="zh-TW" altLang="zh-TW" sz="2000" dirty="0" smtClean="0"/>
              <a:t>並</a:t>
            </a:r>
            <a:r>
              <a:rPr lang="zh-TW" altLang="en-US" sz="2000" b="1" dirty="0" smtClean="0">
                <a:solidFill>
                  <a:srgbClr val="FF0000"/>
                </a:solidFill>
              </a:rPr>
              <a:t>主動</a:t>
            </a:r>
            <a:r>
              <a:rPr lang="zh-TW" altLang="zh-TW" sz="2000" b="1" dirty="0" smtClean="0">
                <a:solidFill>
                  <a:srgbClr val="FF0000"/>
                </a:solidFill>
              </a:rPr>
              <a:t>諮詢</a:t>
            </a:r>
            <a:r>
              <a:rPr lang="zh-TW" altLang="zh-TW" sz="2000" b="1" dirty="0">
                <a:solidFill>
                  <a:srgbClr val="FF0000"/>
                </a:solidFill>
              </a:rPr>
              <a:t>藥師如何</a:t>
            </a:r>
            <a:r>
              <a:rPr lang="zh-TW" altLang="zh-TW" sz="2000" b="1" dirty="0" smtClean="0">
                <a:solidFill>
                  <a:srgbClr val="FF0000"/>
                </a:solidFill>
              </a:rPr>
              <a:t>正確使用</a:t>
            </a:r>
            <a:r>
              <a:rPr lang="zh-TW" altLang="zh-TW" sz="2000" b="1" dirty="0">
                <a:solidFill>
                  <a:srgbClr val="FF0000"/>
                </a:solidFill>
              </a:rPr>
              <a:t>，以及應該注意的事項</a:t>
            </a:r>
            <a:r>
              <a:rPr lang="zh-TW" altLang="zh-TW" sz="2000" b="1" dirty="0" smtClean="0">
                <a:solidFill>
                  <a:srgbClr val="FF0000"/>
                </a:solidFill>
              </a:rPr>
              <a:t>。</a:t>
            </a:r>
            <a:endParaRPr lang="en-US" altLang="zh-TW" sz="2000" b="1" dirty="0" smtClean="0">
              <a:solidFill>
                <a:srgbClr val="FF0000"/>
              </a:solidFill>
            </a:endParaRPr>
          </a:p>
          <a:p>
            <a:pPr marL="0" indent="0" eaLnBrk="1" fontAlgn="auto" hangingPunct="1">
              <a:lnSpc>
                <a:spcPct val="100000"/>
              </a:lnSpc>
              <a:spcBef>
                <a:spcPts val="0"/>
              </a:spcBef>
              <a:spcAft>
                <a:spcPts val="0"/>
              </a:spcAft>
              <a:buFont typeface="Arial" pitchFamily="34" charset="0"/>
              <a:buNone/>
              <a:defRPr/>
            </a:pPr>
            <a:r>
              <a:rPr lang="en-US" altLang="zh-TW" sz="2400" b="1" dirty="0">
                <a:solidFill>
                  <a:srgbClr val="660033"/>
                </a:solidFill>
              </a:rPr>
              <a:t>3.</a:t>
            </a:r>
            <a:r>
              <a:rPr lang="zh-TW" altLang="en-US" sz="2400" b="1" dirty="0">
                <a:solidFill>
                  <a:srgbClr val="660033"/>
                </a:solidFill>
              </a:rPr>
              <a:t>要看標示</a:t>
            </a:r>
            <a:endParaRPr lang="en-US" altLang="zh-TW" sz="2400" b="1" dirty="0">
              <a:solidFill>
                <a:srgbClr val="660033"/>
              </a:solidFill>
            </a:endParaRPr>
          </a:p>
          <a:p>
            <a:pPr eaLnBrk="1" fontAlgn="auto" hangingPunct="1">
              <a:lnSpc>
                <a:spcPct val="100000"/>
              </a:lnSpc>
              <a:spcBef>
                <a:spcPts val="0"/>
              </a:spcBef>
              <a:spcAft>
                <a:spcPts val="0"/>
              </a:spcAft>
              <a:buFont typeface="Arial" pitchFamily="34" charset="0"/>
              <a:buChar char="•"/>
              <a:defRPr/>
            </a:pPr>
            <a:r>
              <a:rPr lang="zh-TW" altLang="zh-TW" sz="2000" dirty="0"/>
              <a:t>應</a:t>
            </a:r>
            <a:r>
              <a:rPr lang="zh-TW" altLang="zh-TW" sz="2000" b="1" dirty="0">
                <a:solidFill>
                  <a:srgbClr val="FF0000"/>
                </a:solidFill>
              </a:rPr>
              <a:t>保留藥品的包裝外</a:t>
            </a:r>
            <a:r>
              <a:rPr lang="zh-TW" altLang="zh-TW" sz="2000" b="1" dirty="0" smtClean="0">
                <a:solidFill>
                  <a:srgbClr val="FF0000"/>
                </a:solidFill>
              </a:rPr>
              <a:t>盒</a:t>
            </a:r>
            <a:r>
              <a:rPr lang="zh-TW" altLang="en-US" sz="2000" b="1" dirty="0" smtClean="0">
                <a:solidFill>
                  <a:srgbClr val="FF0000"/>
                </a:solidFill>
              </a:rPr>
              <a:t>、</a:t>
            </a:r>
            <a:r>
              <a:rPr lang="zh-TW" altLang="zh-TW" sz="2000" b="1" dirty="0" smtClean="0">
                <a:solidFill>
                  <a:srgbClr val="FF0000"/>
                </a:solidFill>
              </a:rPr>
              <a:t>說明書</a:t>
            </a:r>
            <a:r>
              <a:rPr lang="zh-TW" altLang="en-US" sz="2000" dirty="0"/>
              <a:t>，每次使用藥品前應看清楚外盒或說明書上的</a:t>
            </a:r>
            <a:r>
              <a:rPr lang="zh-TW" altLang="en-US" sz="2000" dirty="0" smtClean="0"/>
              <a:t>適應症</a:t>
            </a:r>
            <a:r>
              <a:rPr lang="zh-TW" altLang="en-US" sz="2000" dirty="0"/>
              <a:t>（</a:t>
            </a:r>
            <a:r>
              <a:rPr lang="zh-TW" altLang="en-US" sz="2000" dirty="0" smtClean="0"/>
              <a:t>用途），</a:t>
            </a:r>
            <a:r>
              <a:rPr lang="zh-TW" altLang="en-US" sz="2000" dirty="0"/>
              <a:t>是否符合目前症狀，再依照建議的用法、劑量使用，注意藥品的副作用、注意事項、有效期限及保存狀況</a:t>
            </a:r>
            <a:r>
              <a:rPr lang="zh-TW" altLang="en-US" sz="2000" dirty="0" smtClean="0"/>
              <a:t>。</a:t>
            </a:r>
            <a:endParaRPr lang="en-US" altLang="zh-TW" sz="2000" dirty="0" smtClean="0"/>
          </a:p>
          <a:p>
            <a:pPr marL="0" indent="0" eaLnBrk="1" hangingPunct="1">
              <a:lnSpc>
                <a:spcPct val="100000"/>
              </a:lnSpc>
              <a:spcAft>
                <a:spcPts val="0"/>
              </a:spcAft>
              <a:buFont typeface="Arial" charset="0"/>
              <a:buNone/>
            </a:pPr>
            <a:r>
              <a:rPr lang="en-US" altLang="zh-TW" sz="2400" b="1" dirty="0" smtClean="0">
                <a:solidFill>
                  <a:srgbClr val="660033"/>
                </a:solidFill>
              </a:rPr>
              <a:t>1.</a:t>
            </a:r>
            <a:r>
              <a:rPr lang="zh-TW" altLang="en-US" sz="2400" b="1" dirty="0">
                <a:solidFill>
                  <a:srgbClr val="660033"/>
                </a:solidFill>
              </a:rPr>
              <a:t>不</a:t>
            </a:r>
            <a:r>
              <a:rPr lang="zh-TW" altLang="en-US" sz="2400" b="1" dirty="0" smtClean="0">
                <a:solidFill>
                  <a:srgbClr val="660033"/>
                </a:solidFill>
              </a:rPr>
              <a:t>過量</a:t>
            </a:r>
            <a:endParaRPr lang="en-US" altLang="zh-TW" sz="2400" b="1" dirty="0">
              <a:solidFill>
                <a:srgbClr val="660033"/>
              </a:solidFill>
            </a:endParaRPr>
          </a:p>
          <a:p>
            <a:pPr eaLnBrk="1" hangingPunct="1">
              <a:lnSpc>
                <a:spcPct val="100000"/>
              </a:lnSpc>
              <a:spcAft>
                <a:spcPts val="0"/>
              </a:spcAft>
              <a:buFont typeface="Arial" panose="020B0604020202020204" pitchFamily="34" charset="0"/>
              <a:buChar char="•"/>
            </a:pPr>
            <a:r>
              <a:rPr lang="zh-TW" altLang="zh-TW" sz="2000" dirty="0" smtClean="0"/>
              <a:t>不要</a:t>
            </a:r>
            <a:r>
              <a:rPr lang="zh-TW" altLang="zh-TW" sz="2000" dirty="0"/>
              <a:t>自己調整藥品的使用次數或劑量，藥品過量使用會造成嚴重的傷害，應依照藥品外盒或說明書上建議的劑量及次數使用。</a:t>
            </a:r>
          </a:p>
          <a:p>
            <a:pPr marL="0" indent="0" eaLnBrk="1" hangingPunct="1">
              <a:lnSpc>
                <a:spcPct val="100000"/>
              </a:lnSpc>
              <a:spcAft>
                <a:spcPts val="0"/>
              </a:spcAft>
              <a:buFont typeface="Arial" charset="0"/>
              <a:buNone/>
            </a:pPr>
            <a:r>
              <a:rPr lang="en-US" altLang="zh-TW" sz="2400" b="1" dirty="0">
                <a:solidFill>
                  <a:srgbClr val="660033"/>
                </a:solidFill>
              </a:rPr>
              <a:t>2.</a:t>
            </a:r>
            <a:r>
              <a:rPr lang="zh-TW" altLang="en-US" sz="2400" b="1" dirty="0">
                <a:solidFill>
                  <a:srgbClr val="660033"/>
                </a:solidFill>
              </a:rPr>
              <a:t>不</a:t>
            </a:r>
            <a:r>
              <a:rPr lang="zh-TW" altLang="en-US" sz="2400" b="1" dirty="0" smtClean="0">
                <a:solidFill>
                  <a:srgbClr val="660033"/>
                </a:solidFill>
              </a:rPr>
              <a:t>輕忽</a:t>
            </a:r>
            <a:endParaRPr lang="en-US" altLang="zh-TW" sz="2400" b="1" dirty="0">
              <a:solidFill>
                <a:srgbClr val="660033"/>
              </a:solidFill>
            </a:endParaRPr>
          </a:p>
          <a:p>
            <a:pPr eaLnBrk="1" hangingPunct="1">
              <a:lnSpc>
                <a:spcPct val="100000"/>
              </a:lnSpc>
              <a:spcAft>
                <a:spcPts val="0"/>
              </a:spcAft>
              <a:buFont typeface="Arial" panose="020B0604020202020204" pitchFamily="34" charset="0"/>
              <a:buChar char="•"/>
            </a:pPr>
            <a:r>
              <a:rPr lang="zh-TW" altLang="en-US" sz="2000" dirty="0" smtClean="0"/>
              <a:t>使用</a:t>
            </a:r>
            <a:r>
              <a:rPr lang="zh-TW" altLang="en-US" sz="2000" dirty="0"/>
              <a:t>指示藥與成藥</a:t>
            </a:r>
            <a:r>
              <a:rPr lang="en-US" altLang="zh-TW" sz="2000" dirty="0"/>
              <a:t>3</a:t>
            </a:r>
            <a:r>
              <a:rPr lang="zh-TW" altLang="en-US" sz="2000" dirty="0"/>
              <a:t>天以上，症狀仍未改善，應儘速就醫。</a:t>
            </a:r>
            <a:endParaRPr lang="en-US" altLang="zh-TW" sz="2000" dirty="0"/>
          </a:p>
          <a:p>
            <a:pPr eaLnBrk="1" fontAlgn="auto" hangingPunct="1">
              <a:lnSpc>
                <a:spcPct val="100000"/>
              </a:lnSpc>
              <a:spcBef>
                <a:spcPts val="0"/>
              </a:spcBef>
              <a:spcAft>
                <a:spcPts val="0"/>
              </a:spcAft>
              <a:buFont typeface="Arial" pitchFamily="34" charset="0"/>
              <a:buChar char="•"/>
              <a:defRPr/>
            </a:pPr>
            <a:endParaRPr lang="zh-TW" altLang="zh-TW" sz="2000" dirty="0"/>
          </a:p>
        </p:txBody>
      </p:sp>
      <p:pic>
        <p:nvPicPr>
          <p:cNvPr id="40965"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751441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0"/>
            <a:ext cx="8560009" cy="836712"/>
          </a:xfrm>
        </p:spPr>
        <p:txBody>
          <a:bodyPr>
            <a:normAutofit/>
          </a:bodyPr>
          <a:lstStyle/>
          <a:p>
            <a:pPr>
              <a:spcBef>
                <a:spcPts val="3000"/>
              </a:spcBef>
              <a:spcAft>
                <a:spcPts val="2400"/>
              </a:spcAft>
            </a:pPr>
            <a:r>
              <a:rPr lang="zh-TW" altLang="en-US" sz="4000" b="1" dirty="0">
                <a:solidFill>
                  <a:srgbClr val="002060"/>
                </a:solidFill>
                <a:latin typeface="標楷體" pitchFamily="65" charset="-120"/>
                <a:ea typeface="標楷體" pitchFamily="65" charset="-120"/>
              </a:rPr>
              <a:t>學生用藥</a:t>
            </a:r>
            <a:r>
              <a:rPr lang="zh-TW" altLang="en-US" sz="4000" b="1" dirty="0" smtClean="0">
                <a:solidFill>
                  <a:srgbClr val="002060"/>
                </a:solidFill>
                <a:latin typeface="標楷體" pitchFamily="65" charset="-120"/>
                <a:ea typeface="標楷體" pitchFamily="65" charset="-120"/>
              </a:rPr>
              <a:t>素養仍需</a:t>
            </a:r>
            <a:r>
              <a:rPr lang="zh-TW" altLang="en-US" sz="4000" b="1" dirty="0">
                <a:solidFill>
                  <a:srgbClr val="002060"/>
                </a:solidFill>
                <a:latin typeface="標楷體" pitchFamily="65" charset="-120"/>
                <a:ea typeface="標楷體" pitchFamily="65" charset="-120"/>
              </a:rPr>
              <a:t>再加強</a:t>
            </a:r>
          </a:p>
        </p:txBody>
      </p:sp>
      <p:sp>
        <p:nvSpPr>
          <p:cNvPr id="9" name="文字方塊 8"/>
          <p:cNvSpPr txBox="1"/>
          <p:nvPr/>
        </p:nvSpPr>
        <p:spPr>
          <a:xfrm>
            <a:off x="467544" y="764704"/>
            <a:ext cx="8415993" cy="7386638"/>
          </a:xfrm>
          <a:prstGeom prst="rect">
            <a:avLst/>
          </a:prstGeom>
          <a:noFill/>
        </p:spPr>
        <p:txBody>
          <a:bodyPr wrap="square" rtlCol="0">
            <a:spAutoFit/>
          </a:bodyPr>
          <a:lstStyle/>
          <a:p>
            <a:pPr marL="457200" indent="-457200">
              <a:buFont typeface="Wingdings" panose="05000000000000000000" pitchFamily="2" charset="2"/>
              <a:buChar char="ü"/>
            </a:pPr>
            <a:r>
              <a:rPr lang="zh-TW" altLang="en-US" sz="2600" b="1" dirty="0">
                <a:solidFill>
                  <a:srgbClr val="FF0000"/>
                </a:solidFill>
                <a:latin typeface="標楷體" panose="03000509000000000000" pitchFamily="65" charset="-120"/>
                <a:ea typeface="標楷體" panose="03000509000000000000" pitchFamily="65" charset="-120"/>
              </a:rPr>
              <a:t>要</a:t>
            </a:r>
            <a:r>
              <a:rPr lang="zh-TW" altLang="en-US" sz="2600" b="1" dirty="0" smtClean="0">
                <a:solidFill>
                  <a:srgbClr val="FF0000"/>
                </a:solidFill>
                <a:latin typeface="標楷體" panose="03000509000000000000" pitchFamily="65" charset="-120"/>
                <a:ea typeface="標楷體" panose="03000509000000000000" pitchFamily="65" charset="-120"/>
              </a:rPr>
              <a:t>知風險</a:t>
            </a:r>
            <a:endParaRPr lang="en-US" altLang="zh-TW" sz="2600" b="1" dirty="0" smtClean="0">
              <a:solidFill>
                <a:srgbClr val="FF0000"/>
              </a:solidFill>
              <a:latin typeface="新細明體" panose="02020500000000000000" pitchFamily="18" charset="-120"/>
              <a:ea typeface="新細明體" panose="02020500000000000000" pitchFamily="18" charset="-120"/>
            </a:endParaRPr>
          </a:p>
          <a:p>
            <a:pPr marL="457200" indent="-457200">
              <a:buFont typeface="Arial" panose="020B0604020202020204" pitchFamily="34" charset="0"/>
              <a:buChar char="•"/>
            </a:pPr>
            <a:r>
              <a:rPr lang="en-US" altLang="zh-TW" sz="2000" b="1" dirty="0" smtClean="0">
                <a:solidFill>
                  <a:srgbClr val="0070C0"/>
                </a:solidFill>
                <a:latin typeface="標楷體" panose="03000509000000000000" pitchFamily="65" charset="-120"/>
                <a:ea typeface="標楷體" panose="03000509000000000000" pitchFamily="65" charset="-120"/>
              </a:rPr>
              <a:t>6</a:t>
            </a:r>
            <a:r>
              <a:rPr lang="zh-TW" altLang="en-US" sz="2000" b="1" dirty="0">
                <a:solidFill>
                  <a:srgbClr val="0070C0"/>
                </a:solidFill>
                <a:latin typeface="標楷體" panose="03000509000000000000" pitchFamily="65" charset="-120"/>
                <a:ea typeface="標楷體" panose="03000509000000000000" pitchFamily="65" charset="-120"/>
              </a:rPr>
              <a:t>成學生不知道</a:t>
            </a:r>
            <a:r>
              <a:rPr lang="zh-TW" altLang="zh-TW" sz="2000" b="1" dirty="0">
                <a:solidFill>
                  <a:srgbClr val="0070C0"/>
                </a:solidFill>
                <a:latin typeface="標楷體" panose="03000509000000000000" pitchFamily="65" charset="-120"/>
                <a:ea typeface="標楷體" panose="03000509000000000000" pitchFamily="65" charset="-120"/>
              </a:rPr>
              <a:t>有飲酒習慣或患肝炎者，服用含乙醯胺酚的解熱鎮痛藥會增加肝損傷</a:t>
            </a:r>
            <a:r>
              <a:rPr lang="zh-TW" altLang="zh-TW" sz="2000" b="1" dirty="0" smtClean="0">
                <a:solidFill>
                  <a:srgbClr val="0070C0"/>
                </a:solidFill>
                <a:latin typeface="標楷體" panose="03000509000000000000" pitchFamily="65" charset="-120"/>
                <a:ea typeface="標楷體" panose="03000509000000000000" pitchFamily="65" charset="-120"/>
              </a:rPr>
              <a:t>風險</a:t>
            </a:r>
            <a:endParaRPr lang="en-US" altLang="zh-TW" sz="2000" b="1" dirty="0" smtClean="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en-US" altLang="zh-TW" sz="2000" b="1" dirty="0">
                <a:solidFill>
                  <a:srgbClr val="00B050"/>
                </a:solidFill>
                <a:latin typeface="標楷體" panose="03000509000000000000" pitchFamily="65" charset="-120"/>
                <a:ea typeface="標楷體" panose="03000509000000000000" pitchFamily="65" charset="-120"/>
              </a:rPr>
              <a:t>3</a:t>
            </a:r>
            <a:r>
              <a:rPr lang="zh-TW" altLang="en-US" sz="2000" b="1" dirty="0">
                <a:solidFill>
                  <a:srgbClr val="00B050"/>
                </a:solidFill>
                <a:latin typeface="標楷體" panose="03000509000000000000" pitchFamily="65" charset="-120"/>
                <a:ea typeface="標楷體" panose="03000509000000000000" pitchFamily="65" charset="-120"/>
              </a:rPr>
              <a:t>成</a:t>
            </a:r>
            <a:r>
              <a:rPr lang="en-US" altLang="zh-TW" sz="2000" b="1" dirty="0">
                <a:solidFill>
                  <a:srgbClr val="00B050"/>
                </a:solidFill>
                <a:latin typeface="標楷體" panose="03000509000000000000" pitchFamily="65" charset="-120"/>
                <a:ea typeface="標楷體" panose="03000509000000000000" pitchFamily="65" charset="-120"/>
              </a:rPr>
              <a:t>5</a:t>
            </a:r>
            <a:r>
              <a:rPr lang="zh-TW" altLang="en-US" sz="2000" b="1" dirty="0">
                <a:solidFill>
                  <a:srgbClr val="00B050"/>
                </a:solidFill>
                <a:latin typeface="標楷體" panose="03000509000000000000" pitchFamily="65" charset="-120"/>
                <a:ea typeface="標楷體" panose="03000509000000000000" pitchFamily="65" charset="-120"/>
              </a:rPr>
              <a:t>學生將指示藥或成藥與處方藥一同</a:t>
            </a:r>
            <a:r>
              <a:rPr lang="zh-TW" altLang="en-US" sz="2000" b="1" dirty="0" smtClean="0">
                <a:solidFill>
                  <a:srgbClr val="00B050"/>
                </a:solidFill>
                <a:latin typeface="標楷體" panose="03000509000000000000" pitchFamily="65" charset="-120"/>
                <a:ea typeface="標楷體" panose="03000509000000000000" pitchFamily="65" charset="-120"/>
              </a:rPr>
              <a:t>使用</a:t>
            </a:r>
            <a:endParaRPr lang="en-US" altLang="zh-TW" sz="2000" b="1" dirty="0" smtClean="0">
              <a:solidFill>
                <a:srgbClr val="00B05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600" b="1" dirty="0" smtClean="0">
                <a:solidFill>
                  <a:srgbClr val="FF0000"/>
                </a:solidFill>
                <a:latin typeface="標楷體" panose="03000509000000000000" pitchFamily="65" charset="-120"/>
                <a:ea typeface="標楷體" panose="03000509000000000000" pitchFamily="65" charset="-120"/>
              </a:rPr>
              <a:t>要看標示</a:t>
            </a:r>
            <a:endParaRPr lang="en-US" altLang="zh-TW" sz="2600" b="1" dirty="0" smtClean="0">
              <a:solidFill>
                <a:srgbClr val="FF0000"/>
              </a:solidFill>
              <a:latin typeface="新細明體" panose="02020500000000000000" pitchFamily="18" charset="-120"/>
            </a:endParaRPr>
          </a:p>
          <a:p>
            <a:pPr marL="457200" indent="-457200">
              <a:buFont typeface="Arial" panose="020B0604020202020204" pitchFamily="34" charset="0"/>
              <a:buChar char="•"/>
            </a:pPr>
            <a:r>
              <a:rPr lang="en-US" altLang="zh-TW" sz="2000" b="1" dirty="0" smtClean="0">
                <a:solidFill>
                  <a:srgbClr val="0070C0"/>
                </a:solidFill>
                <a:latin typeface="標楷體" panose="03000509000000000000" pitchFamily="65" charset="-120"/>
                <a:ea typeface="標楷體" panose="03000509000000000000" pitchFamily="65" charset="-120"/>
              </a:rPr>
              <a:t>5</a:t>
            </a:r>
            <a:r>
              <a:rPr lang="zh-TW" altLang="en-US" sz="2000" b="1" dirty="0">
                <a:solidFill>
                  <a:srgbClr val="0070C0"/>
                </a:solidFill>
                <a:latin typeface="標楷體" panose="03000509000000000000" pitchFamily="65" charset="-120"/>
                <a:ea typeface="標楷體" panose="03000509000000000000" pitchFamily="65" charset="-120"/>
              </a:rPr>
              <a:t>成學生誤認未用完藥品都應儲存在冰箱</a:t>
            </a:r>
            <a:r>
              <a:rPr lang="zh-TW" altLang="en-US" sz="2000" b="1" dirty="0" smtClean="0">
                <a:solidFill>
                  <a:srgbClr val="0070C0"/>
                </a:solidFill>
                <a:latin typeface="標楷體" panose="03000509000000000000" pitchFamily="65" charset="-120"/>
                <a:ea typeface="標楷體" panose="03000509000000000000" pitchFamily="65" charset="-120"/>
              </a:rPr>
              <a:t>中</a:t>
            </a:r>
            <a:endParaRPr lang="en-US" altLang="zh-TW" sz="2000" b="1" dirty="0" smtClean="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en-US" altLang="zh-TW" sz="2000" b="1" dirty="0">
                <a:solidFill>
                  <a:srgbClr val="00B050"/>
                </a:solidFill>
                <a:latin typeface="標楷體" panose="03000509000000000000" pitchFamily="65" charset="-120"/>
                <a:ea typeface="標楷體" panose="03000509000000000000" pitchFamily="65" charset="-120"/>
              </a:rPr>
              <a:t>3</a:t>
            </a:r>
            <a:r>
              <a:rPr lang="zh-TW" altLang="en-US" sz="2000" b="1" dirty="0">
                <a:solidFill>
                  <a:srgbClr val="00B050"/>
                </a:solidFill>
                <a:latin typeface="標楷體" panose="03000509000000000000" pitchFamily="65" charset="-120"/>
                <a:ea typeface="標楷體" panose="03000509000000000000" pitchFamily="65" charset="-120"/>
              </a:rPr>
              <a:t>成學生品尚未用完前已丟棄藥品外盒</a:t>
            </a:r>
            <a:endParaRPr lang="en-US" altLang="zh-TW" sz="2000" b="1" dirty="0">
              <a:solidFill>
                <a:srgbClr val="00B05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600" b="1" dirty="0" smtClean="0">
                <a:solidFill>
                  <a:srgbClr val="FF0000"/>
                </a:solidFill>
                <a:latin typeface="標楷體" panose="03000509000000000000" pitchFamily="65" charset="-120"/>
                <a:ea typeface="標楷體" panose="03000509000000000000" pitchFamily="65" charset="-120"/>
              </a:rPr>
              <a:t>要問藥師</a:t>
            </a:r>
            <a:endParaRPr lang="en-US" altLang="zh-TW" sz="2600" b="1" dirty="0" smtClean="0">
              <a:solidFill>
                <a:srgbClr val="FF0000"/>
              </a:solidFill>
              <a:latin typeface="新細明體" panose="02020500000000000000" pitchFamily="18" charset="-120"/>
            </a:endParaRPr>
          </a:p>
          <a:p>
            <a:pPr marL="342900" indent="-342900">
              <a:buFont typeface="Arial" panose="020B0604020202020204" pitchFamily="34" charset="0"/>
              <a:buChar char="•"/>
            </a:pPr>
            <a:r>
              <a:rPr lang="en-US" altLang="zh-TW" sz="2000" b="1" dirty="0" smtClean="0">
                <a:solidFill>
                  <a:srgbClr val="0070C0"/>
                </a:solidFill>
                <a:latin typeface="標楷體" panose="03000509000000000000" pitchFamily="65" charset="-120"/>
                <a:ea typeface="標楷體" panose="03000509000000000000" pitchFamily="65" charset="-120"/>
              </a:rPr>
              <a:t>3</a:t>
            </a:r>
            <a:r>
              <a:rPr lang="zh-TW" altLang="en-US" sz="2000" b="1" dirty="0">
                <a:solidFill>
                  <a:srgbClr val="0070C0"/>
                </a:solidFill>
                <a:latin typeface="標楷體" panose="03000509000000000000" pitchFamily="65" charset="-120"/>
                <a:ea typeface="標楷體" panose="03000509000000000000" pitchFamily="65" charset="-120"/>
              </a:rPr>
              <a:t>成學生誤認吃藥一定要搭配制酸劑才不傷</a:t>
            </a:r>
            <a:r>
              <a:rPr lang="zh-TW" altLang="en-US" sz="2000" b="1" dirty="0" smtClean="0">
                <a:solidFill>
                  <a:srgbClr val="0070C0"/>
                </a:solidFill>
                <a:latin typeface="標楷體" panose="03000509000000000000" pitchFamily="65" charset="-120"/>
                <a:ea typeface="標楷體" panose="03000509000000000000" pitchFamily="65" charset="-120"/>
              </a:rPr>
              <a:t>胃</a:t>
            </a:r>
            <a:endParaRPr lang="en-US" altLang="zh-TW" sz="2000" b="1" dirty="0" smtClean="0">
              <a:solidFill>
                <a:srgbClr val="0070C0"/>
              </a:solidFill>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en-US" altLang="zh-TW" sz="2000" b="1" dirty="0">
                <a:solidFill>
                  <a:srgbClr val="00B050"/>
                </a:solidFill>
                <a:latin typeface="標楷體" panose="03000509000000000000" pitchFamily="65" charset="-120"/>
                <a:ea typeface="標楷體" panose="03000509000000000000" pitchFamily="65" charset="-120"/>
              </a:rPr>
              <a:t>4</a:t>
            </a:r>
            <a:r>
              <a:rPr lang="zh-TW" altLang="en-US" sz="2000" b="1" dirty="0">
                <a:solidFill>
                  <a:srgbClr val="00B050"/>
                </a:solidFill>
                <a:latin typeface="標楷體" panose="03000509000000000000" pitchFamily="65" charset="-120"/>
                <a:ea typeface="標楷體" panose="03000509000000000000" pitchFamily="65" charset="-120"/>
              </a:rPr>
              <a:t>成學生在購買藥品時不會詢問藥師服藥後是否會有嗜睡情形</a:t>
            </a:r>
            <a:r>
              <a:rPr lang="en-US" altLang="zh-TW" sz="2000" b="1" dirty="0">
                <a:solidFill>
                  <a:srgbClr val="00B050"/>
                </a:solidFill>
                <a:latin typeface="標楷體" panose="03000509000000000000" pitchFamily="65" charset="-120"/>
                <a:ea typeface="標楷體" panose="03000509000000000000" pitchFamily="65" charset="-120"/>
              </a:rPr>
              <a:t>(</a:t>
            </a:r>
            <a:r>
              <a:rPr lang="zh-TW" altLang="en-US" sz="2000" b="1" dirty="0">
                <a:solidFill>
                  <a:srgbClr val="00B050"/>
                </a:solidFill>
                <a:latin typeface="標楷體" panose="03000509000000000000" pitchFamily="65" charset="-120"/>
                <a:ea typeface="標楷體" panose="03000509000000000000" pitchFamily="65" charset="-120"/>
              </a:rPr>
              <a:t>不能開車</a:t>
            </a:r>
            <a:r>
              <a:rPr lang="en-US" altLang="zh-TW" sz="2000" b="1" dirty="0">
                <a:solidFill>
                  <a:srgbClr val="00B050"/>
                </a:solidFill>
                <a:latin typeface="標楷體" panose="03000509000000000000" pitchFamily="65" charset="-120"/>
                <a:ea typeface="標楷體" panose="03000509000000000000" pitchFamily="65" charset="-120"/>
              </a:rPr>
              <a:t>) </a:t>
            </a:r>
          </a:p>
          <a:p>
            <a:pPr marL="457200" indent="-457200">
              <a:buFont typeface="Wingdings" panose="05000000000000000000" pitchFamily="2" charset="2"/>
              <a:buChar char="ü"/>
            </a:pPr>
            <a:r>
              <a:rPr lang="zh-TW" altLang="en-US" sz="2600" b="1" dirty="0" smtClean="0">
                <a:solidFill>
                  <a:srgbClr val="FF0000"/>
                </a:solidFill>
                <a:latin typeface="標楷體" panose="03000509000000000000" pitchFamily="65" charset="-120"/>
                <a:ea typeface="標楷體" panose="03000509000000000000" pitchFamily="65" charset="-120"/>
              </a:rPr>
              <a:t>不過量</a:t>
            </a:r>
            <a:endParaRPr lang="en-US" altLang="zh-TW" sz="2600" b="1" dirty="0" smtClean="0">
              <a:solidFill>
                <a:srgbClr val="FF0000"/>
              </a:solidFill>
              <a:latin typeface="新細明體" panose="02020500000000000000" pitchFamily="18" charset="-120"/>
            </a:endParaRPr>
          </a:p>
          <a:p>
            <a:pPr marL="342900" indent="-342900">
              <a:buFont typeface="Arial" panose="020B0604020202020204" pitchFamily="34" charset="0"/>
              <a:buChar char="•"/>
            </a:pPr>
            <a:r>
              <a:rPr lang="en-US" altLang="zh-TW" sz="2000" b="1" dirty="0">
                <a:solidFill>
                  <a:srgbClr val="0070C0"/>
                </a:solidFill>
                <a:latin typeface="標楷體" panose="03000509000000000000" pitchFamily="65" charset="-120"/>
                <a:ea typeface="標楷體" panose="03000509000000000000" pitchFamily="65" charset="-120"/>
              </a:rPr>
              <a:t>1</a:t>
            </a:r>
            <a:r>
              <a:rPr lang="zh-TW" altLang="en-US" sz="2000" b="1" dirty="0">
                <a:solidFill>
                  <a:srgbClr val="0070C0"/>
                </a:solidFill>
                <a:latin typeface="標楷體" panose="03000509000000000000" pitchFamily="65" charset="-120"/>
                <a:ea typeface="標楷體" panose="03000509000000000000" pitchFamily="65" charset="-120"/>
              </a:rPr>
              <a:t>成</a:t>
            </a:r>
            <a:r>
              <a:rPr lang="en-US" altLang="zh-TW" sz="2000" b="1" dirty="0">
                <a:solidFill>
                  <a:srgbClr val="0070C0"/>
                </a:solidFill>
                <a:latin typeface="標楷體" panose="03000509000000000000" pitchFamily="65" charset="-120"/>
                <a:ea typeface="標楷體" panose="03000509000000000000" pitchFamily="65" charset="-120"/>
              </a:rPr>
              <a:t>6</a:t>
            </a:r>
            <a:r>
              <a:rPr lang="zh-TW" altLang="en-US" sz="2000" b="1" dirty="0">
                <a:solidFill>
                  <a:srgbClr val="0070C0"/>
                </a:solidFill>
                <a:latin typeface="標楷體" panose="03000509000000000000" pitchFamily="65" charset="-120"/>
                <a:ea typeface="標楷體" panose="03000509000000000000" pitchFamily="65" charset="-120"/>
              </a:rPr>
              <a:t>學生認為指示藥或成藥是安全可長期自行</a:t>
            </a:r>
            <a:r>
              <a:rPr lang="zh-TW" altLang="en-US" sz="2000" b="1" dirty="0" smtClean="0">
                <a:solidFill>
                  <a:srgbClr val="0070C0"/>
                </a:solidFill>
                <a:latin typeface="標楷體" panose="03000509000000000000" pitchFamily="65" charset="-120"/>
                <a:ea typeface="標楷體" panose="03000509000000000000" pitchFamily="65" charset="-120"/>
              </a:rPr>
              <a:t>使用</a:t>
            </a:r>
            <a:endParaRPr lang="en-US" altLang="zh-TW" sz="2000" b="1" dirty="0" smtClean="0">
              <a:solidFill>
                <a:srgbClr val="0070C0"/>
              </a:solidFill>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en-US" altLang="zh-TW" sz="2000" b="1" dirty="0">
                <a:solidFill>
                  <a:srgbClr val="00B050"/>
                </a:solidFill>
                <a:latin typeface="標楷體" panose="03000509000000000000" pitchFamily="65" charset="-120"/>
                <a:ea typeface="標楷體" panose="03000509000000000000" pitchFamily="65" charset="-120"/>
              </a:rPr>
              <a:t>3</a:t>
            </a:r>
            <a:r>
              <a:rPr lang="zh-TW" altLang="en-US" sz="2000" b="1" dirty="0">
                <a:solidFill>
                  <a:srgbClr val="00B050"/>
                </a:solidFill>
                <a:latin typeface="標楷體" panose="03000509000000000000" pitchFamily="65" charset="-120"/>
                <a:ea typeface="標楷體" panose="03000509000000000000" pitchFamily="65" charset="-120"/>
              </a:rPr>
              <a:t>成學生會自行增加藥品使用劑量或是使用次數超過外盒或說明書的建議，因為認為可以好得比較快</a:t>
            </a:r>
            <a:endParaRPr lang="en-US" altLang="zh-TW" sz="2000" b="1" dirty="0">
              <a:solidFill>
                <a:srgbClr val="00B05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600" b="1" dirty="0" smtClean="0">
                <a:solidFill>
                  <a:srgbClr val="FF0000"/>
                </a:solidFill>
                <a:latin typeface="新細明體" panose="02020500000000000000" pitchFamily="18" charset="-120"/>
              </a:rPr>
              <a:t> </a:t>
            </a:r>
            <a:r>
              <a:rPr lang="zh-TW" altLang="en-US" sz="2600" b="1" dirty="0" smtClean="0">
                <a:solidFill>
                  <a:srgbClr val="FF0000"/>
                </a:solidFill>
                <a:latin typeface="標楷體" panose="03000509000000000000" pitchFamily="65" charset="-120"/>
                <a:ea typeface="標楷體" panose="03000509000000000000" pitchFamily="65" charset="-120"/>
              </a:rPr>
              <a:t>不輕忽</a:t>
            </a:r>
            <a:endParaRPr lang="en-US" altLang="zh-TW" sz="2600" b="1" dirty="0" smtClean="0">
              <a:solidFill>
                <a:srgbClr val="FF0000"/>
              </a:solidFill>
              <a:latin typeface="新細明體" panose="02020500000000000000" pitchFamily="18" charset="-120"/>
            </a:endParaRPr>
          </a:p>
          <a:p>
            <a:pPr marL="342900" indent="-342900">
              <a:buFont typeface="Arial" panose="020B0604020202020204" pitchFamily="34" charset="0"/>
              <a:buChar char="•"/>
            </a:pPr>
            <a:r>
              <a:rPr lang="en-US" altLang="zh-TW" sz="2000" b="1" dirty="0">
                <a:solidFill>
                  <a:srgbClr val="0070C0"/>
                </a:solidFill>
                <a:latin typeface="標楷體" panose="03000509000000000000" pitchFamily="65" charset="-120"/>
                <a:ea typeface="標楷體" panose="03000509000000000000" pitchFamily="65" charset="-120"/>
              </a:rPr>
              <a:t>2</a:t>
            </a:r>
            <a:r>
              <a:rPr lang="zh-TW" altLang="en-US" sz="2000" b="1" dirty="0">
                <a:solidFill>
                  <a:srgbClr val="0070C0"/>
                </a:solidFill>
                <a:latin typeface="標楷體" panose="03000509000000000000" pitchFamily="65" charset="-120"/>
                <a:ea typeface="標楷體" panose="03000509000000000000" pitchFamily="65" charset="-120"/>
              </a:rPr>
              <a:t>成</a:t>
            </a:r>
            <a:r>
              <a:rPr lang="en-US" altLang="zh-TW" sz="2000" b="1" dirty="0">
                <a:solidFill>
                  <a:srgbClr val="0070C0"/>
                </a:solidFill>
                <a:latin typeface="標楷體" panose="03000509000000000000" pitchFamily="65" charset="-120"/>
                <a:ea typeface="標楷體" panose="03000509000000000000" pitchFamily="65" charset="-120"/>
              </a:rPr>
              <a:t>9</a:t>
            </a:r>
            <a:r>
              <a:rPr lang="zh-TW" altLang="en-US" sz="2000" b="1" dirty="0">
                <a:solidFill>
                  <a:srgbClr val="0070C0"/>
                </a:solidFill>
                <a:latin typeface="標楷體" panose="03000509000000000000" pitchFamily="65" charset="-120"/>
                <a:ea typeface="標楷體" panose="03000509000000000000" pitchFamily="65" charset="-120"/>
              </a:rPr>
              <a:t>學生不知道藥品分處方藥、指示藥、成藥三</a:t>
            </a:r>
            <a:r>
              <a:rPr lang="zh-TW" altLang="en-US" sz="2000" b="1" dirty="0" smtClean="0">
                <a:solidFill>
                  <a:srgbClr val="0070C0"/>
                </a:solidFill>
                <a:latin typeface="標楷體" panose="03000509000000000000" pitchFamily="65" charset="-120"/>
                <a:ea typeface="標楷體" panose="03000509000000000000" pitchFamily="65" charset="-120"/>
              </a:rPr>
              <a:t>級</a:t>
            </a:r>
            <a:endParaRPr lang="en-US" altLang="zh-TW" sz="2000" b="1" dirty="0" smtClean="0">
              <a:solidFill>
                <a:srgbClr val="0070C0"/>
              </a:solidFill>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en-US" altLang="zh-TW" sz="2000" b="1" dirty="0" smtClean="0">
                <a:solidFill>
                  <a:srgbClr val="00B050"/>
                </a:solidFill>
                <a:latin typeface="標楷體" panose="03000509000000000000" pitchFamily="65" charset="-120"/>
                <a:ea typeface="標楷體" panose="03000509000000000000" pitchFamily="65" charset="-120"/>
              </a:rPr>
              <a:t>4</a:t>
            </a:r>
            <a:r>
              <a:rPr lang="zh-TW" altLang="en-US" sz="2000" b="1" dirty="0">
                <a:solidFill>
                  <a:srgbClr val="00B050"/>
                </a:solidFill>
                <a:latin typeface="標楷體" panose="03000509000000000000" pitchFamily="65" charset="-120"/>
                <a:ea typeface="標楷體" panose="03000509000000000000" pitchFamily="65" charset="-120"/>
              </a:rPr>
              <a:t>成</a:t>
            </a:r>
            <a:r>
              <a:rPr lang="en-US" altLang="zh-TW" sz="2000" b="1" dirty="0">
                <a:solidFill>
                  <a:srgbClr val="00B050"/>
                </a:solidFill>
                <a:latin typeface="標楷體" panose="03000509000000000000" pitchFamily="65" charset="-120"/>
                <a:ea typeface="標楷體" panose="03000509000000000000" pitchFamily="65" charset="-120"/>
              </a:rPr>
              <a:t>5</a:t>
            </a:r>
            <a:r>
              <a:rPr lang="zh-TW" altLang="en-US" sz="2000" b="1" dirty="0">
                <a:solidFill>
                  <a:srgbClr val="00B050"/>
                </a:solidFill>
                <a:latin typeface="標楷體" panose="03000509000000000000" pitchFamily="65" charset="-120"/>
                <a:ea typeface="標楷體" panose="03000509000000000000" pitchFamily="65" charset="-120"/>
              </a:rPr>
              <a:t>學生不會留意居家附近診所</a:t>
            </a:r>
            <a:r>
              <a:rPr lang="en-US" altLang="zh-TW" sz="2000" b="1" dirty="0">
                <a:solidFill>
                  <a:srgbClr val="00B050"/>
                </a:solidFill>
                <a:latin typeface="標楷體" panose="03000509000000000000" pitchFamily="65" charset="-120"/>
                <a:ea typeface="標楷體" panose="03000509000000000000" pitchFamily="65" charset="-120"/>
              </a:rPr>
              <a:t>/</a:t>
            </a:r>
            <a:r>
              <a:rPr lang="zh-TW" altLang="en-US" sz="2000" b="1" dirty="0">
                <a:solidFill>
                  <a:srgbClr val="00B050"/>
                </a:solidFill>
                <a:latin typeface="標楷體" panose="03000509000000000000" pitchFamily="65" charset="-120"/>
                <a:ea typeface="標楷體" panose="03000509000000000000" pitchFamily="65" charset="-120"/>
              </a:rPr>
              <a:t>藥局位置及電話</a:t>
            </a:r>
            <a:endParaRPr lang="en-US" altLang="zh-TW" sz="2000" b="1" dirty="0">
              <a:solidFill>
                <a:srgbClr val="00B05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u"/>
            </a:pPr>
            <a:endParaRPr lang="en-US" altLang="zh-TW" sz="2600" dirty="0">
              <a:solidFill>
                <a:srgbClr val="FF000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u"/>
            </a:pPr>
            <a:endParaRPr lang="en-US" altLang="zh-TW" sz="2600" dirty="0">
              <a:solidFill>
                <a:srgbClr val="FF000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u"/>
            </a:pPr>
            <a:endParaRPr lang="en-US" altLang="zh-TW" sz="2600" dirty="0">
              <a:solidFill>
                <a:srgbClr val="FF000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u"/>
            </a:pPr>
            <a:endParaRPr lang="en-US" altLang="zh-TW" sz="2600" dirty="0" smtClean="0">
              <a:solidFill>
                <a:srgbClr val="FF000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cstate="print"/>
          <a:stretch>
            <a:fillRect/>
          </a:stretch>
        </p:blipFill>
        <p:spPr>
          <a:xfrm>
            <a:off x="6192130" y="1772816"/>
            <a:ext cx="2920420" cy="1872208"/>
          </a:xfrm>
          <a:prstGeom prst="rect">
            <a:avLst/>
          </a:prstGeom>
        </p:spPr>
      </p:pic>
    </p:spTree>
    <p:extLst>
      <p:ext uri="{BB962C8B-B14F-4D97-AF65-F5344CB8AC3E}">
        <p14:creationId xmlns:p14="http://schemas.microsoft.com/office/powerpoint/2010/main" val="897203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928" y="404664"/>
            <a:ext cx="8208144" cy="576064"/>
          </a:xfrm>
        </p:spPr>
        <p:txBody>
          <a:bodyPr rtlCol="0">
            <a:normAutofit fontScale="90000"/>
          </a:bodyPr>
          <a:lstStyle/>
          <a:p>
            <a:pPr eaLnBrk="1" fontAlgn="auto" hangingPunct="1">
              <a:spcAft>
                <a:spcPts val="0"/>
              </a:spcAft>
              <a:defRPr/>
            </a:pPr>
            <a:r>
              <a:rPr lang="zh-TW" altLang="en-US" sz="3200" b="1" kern="0" dirty="0" smtClean="0">
                <a:solidFill>
                  <a:schemeClr val="tx2"/>
                </a:solidFill>
                <a:latin typeface="微軟正黑體" panose="020B0604030504040204" pitchFamily="34" charset="-120"/>
                <a:ea typeface="微軟正黑體" panose="020B0604030504040204" pitchFamily="34" charset="-120"/>
              </a:rPr>
              <a:t>藥品依安全性高低分為三級</a:t>
            </a:r>
            <a:endParaRPr lang="zh-TW" altLang="en-US" sz="3200" dirty="0">
              <a:solidFill>
                <a:schemeClr val="tx2"/>
              </a:solidFill>
              <a:latin typeface="微軟正黑體" panose="020B0604030504040204" pitchFamily="34" charset="-120"/>
              <a:ea typeface="微軟正黑體" panose="020B0604030504040204" pitchFamily="34" charset="-120"/>
            </a:endParaRPr>
          </a:p>
        </p:txBody>
      </p:sp>
      <p:graphicFrame>
        <p:nvGraphicFramePr>
          <p:cNvPr id="6" name="Group 24"/>
          <p:cNvGraphicFramePr>
            <a:graphicFrameLocks noGrp="1"/>
          </p:cNvGraphicFramePr>
          <p:nvPr>
            <p:ph idx="1"/>
            <p:extLst>
              <p:ext uri="{D42A27DB-BD31-4B8C-83A1-F6EECF244321}">
                <p14:modId xmlns:p14="http://schemas.microsoft.com/office/powerpoint/2010/main" val="2384411852"/>
              </p:ext>
            </p:extLst>
          </p:nvPr>
        </p:nvGraphicFramePr>
        <p:xfrm>
          <a:off x="457199" y="980728"/>
          <a:ext cx="8229601" cy="5443538"/>
        </p:xfrm>
        <a:graphic>
          <a:graphicData uri="http://schemas.openxmlformats.org/drawingml/2006/table">
            <a:tbl>
              <a:tblPr/>
              <a:tblGrid>
                <a:gridCol w="1046135">
                  <a:extLst>
                    <a:ext uri="{9D8B030D-6E8A-4147-A177-3AD203B41FA5}">
                      <a16:colId xmlns:a16="http://schemas.microsoft.com/office/drawing/2014/main" val="20000"/>
                    </a:ext>
                  </a:extLst>
                </a:gridCol>
                <a:gridCol w="3591733">
                  <a:extLst>
                    <a:ext uri="{9D8B030D-6E8A-4147-A177-3AD203B41FA5}">
                      <a16:colId xmlns:a16="http://schemas.microsoft.com/office/drawing/2014/main" val="20001"/>
                    </a:ext>
                  </a:extLst>
                </a:gridCol>
                <a:gridCol w="3591733">
                  <a:extLst>
                    <a:ext uri="{9D8B030D-6E8A-4147-A177-3AD203B41FA5}">
                      <a16:colId xmlns:a16="http://schemas.microsoft.com/office/drawing/2014/main" val="20002"/>
                    </a:ext>
                  </a:extLst>
                </a:gridCol>
              </a:tblGrid>
              <a:tr h="332759">
                <a:tc>
                  <a:txBody>
                    <a:bodyPr/>
                    <a:lstStyle/>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藥物分級</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0AFF"/>
                    </a:solidFill>
                  </a:tcPr>
                </a:tc>
                <a:tc>
                  <a:txBody>
                    <a:bodyPr/>
                    <a:lstStyle/>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說 明</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0AFF"/>
                    </a:solidFill>
                  </a:tcPr>
                </a:tc>
                <a:tc>
                  <a:txBody>
                    <a:bodyPr/>
                    <a:lstStyle/>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注意事項</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0AFF"/>
                    </a:solidFill>
                  </a:tcPr>
                </a:tc>
                <a:extLst>
                  <a:ext uri="{0D108BD9-81ED-4DB2-BD59-A6C34878D82A}">
                    <a16:rowId xmlns:a16="http://schemas.microsoft.com/office/drawing/2014/main" val="10000"/>
                  </a:ext>
                </a:extLst>
              </a:tr>
              <a:tr h="1780644">
                <a:tc>
                  <a:txBody>
                    <a:bodyPr/>
                    <a:lstStyle/>
                    <a:p>
                      <a:pPr marL="0" marR="0" lvl="0" indent="0" algn="ctr" defTabSz="914400" rtl="0" eaLnBrk="1" fontAlgn="base" latinLnBrk="0" hangingPunct="1">
                        <a:lnSpc>
                          <a:spcPts val="1875"/>
                        </a:lnSpc>
                        <a:spcBef>
                          <a:spcPct val="0"/>
                        </a:spcBef>
                        <a:spcAft>
                          <a:spcPct val="0"/>
                        </a:spcAft>
                        <a:buClrTx/>
                        <a:buSzTx/>
                        <a:buFontTx/>
                        <a:buNone/>
                        <a:tabLst/>
                      </a:pPr>
                      <a:endParaRPr kumimoji="0" lang="en-US" altLang="zh-TW"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成藥</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60FF"/>
                    </a:solid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pPr>
                      <a:r>
                        <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使用上比指示藥安全</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不須醫藥專業人員指示</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，即可自行依藥品標示之適應症及用法用量使用，如綠油精、</a:t>
                      </a:r>
                      <a:r>
                        <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白花</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油等。</a:t>
                      </a:r>
                      <a:endParaRPr kumimoji="0" lang="en-US"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defRPr/>
                      </a:pPr>
                      <a:r>
                        <a:rPr lang="zh-TW" altLang="en-US" sz="1600"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rPr>
                        <a:t>請仔細閱讀產品所附的藥品標示、說明書等相關資訊，適時適量的使用是很重要的。</a:t>
                      </a:r>
                      <a:endPar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zh-TW" sz="16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外包裝上會標示成藥字樣且一定要標示</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部</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成製字第</a:t>
                      </a:r>
                      <a:r>
                        <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OOOOOO</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defRPr/>
                      </a:pPr>
                      <a:r>
                        <a:rPr lang="zh-TW" altLang="en-US" sz="1600" kern="1200" baseline="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標示字樣</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「甲類成藥」或「乙類成藥」</a:t>
                      </a:r>
                    </a:p>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endParaRPr kumimoji="0" lang="zh-TW" altLang="en-US" sz="1600" b="0"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Tx/>
                        <a:buNone/>
                        <a:tabLst/>
                      </a:pPr>
                      <a:endParaRPr kumimoji="0" lang="zh-TW" altLang="en-US" sz="1600" b="0" i="0" u="none" strike="noStrike" cap="none" normalizeH="0" baseline="0" dirty="0" smtClean="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32119">
                <a:tc>
                  <a:txBody>
                    <a:bodyPr/>
                    <a:lstStyle/>
                    <a:p>
                      <a:pPr marL="0" marR="0" lvl="0" indent="0" algn="ctr" defTabSz="914400" rtl="0" eaLnBrk="1" fontAlgn="base" latinLnBrk="0" hangingPunct="1">
                        <a:lnSpc>
                          <a:spcPts val="1875"/>
                        </a:lnSpc>
                        <a:spcBef>
                          <a:spcPct val="0"/>
                        </a:spcBef>
                        <a:spcAft>
                          <a:spcPct val="0"/>
                        </a:spcAft>
                        <a:buClrTx/>
                        <a:buSzTx/>
                        <a:buFontTx/>
                        <a:buNone/>
                        <a:tabLst/>
                      </a:pPr>
                      <a:endParaRPr kumimoji="0" lang="en-US" altLang="zh-TW"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指示藥</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60FF"/>
                    </a:solid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pP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不需醫師處方，只要在</a:t>
                      </a:r>
                      <a:r>
                        <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使用前請教藥師、藥劑生或醫師</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，即可自行購買，</a:t>
                      </a:r>
                      <a:r>
                        <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例如部份之胃腸用藥、</a:t>
                      </a:r>
                      <a:r>
                        <a:rPr kumimoji="0" lang="zh-TW" altLang="en-US" sz="1600" b="1"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綜合感冒藥</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endParaRPr kumimoji="0" lang="en-US"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457200" indent="-457200">
                        <a:buFont typeface="+mj-lt"/>
                        <a:buAutoNum type="arabicPeriod"/>
                      </a:pPr>
                      <a:r>
                        <a:rPr lang="zh-TW" altLang="en-US" sz="1600"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rPr>
                        <a:t>請仔細閱讀產品所附的藥品標示、說明書等相關資訊，請遵照醫師、藥師、藥劑生指示用藥，若病情未改善或加重時，應即刻就診。</a:t>
                      </a:r>
                      <a:endPar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en-US" sz="16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外包裝會標示</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衛部</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藥製字第</a:t>
                      </a:r>
                      <a:r>
                        <a:rPr kumimoji="0" lang="en-US"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部</a:t>
                      </a:r>
                      <a:r>
                        <a:rPr kumimoji="0" lang="zh-TW"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藥</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輸</a:t>
                      </a:r>
                      <a:r>
                        <a:rPr kumimoji="0" lang="zh-TW"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字第</a:t>
                      </a:r>
                      <a:r>
                        <a:rPr kumimoji="0" lang="en-US"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zh-TW"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en-US" sz="16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標示字樣</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「指示藥品」，</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b="1"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醫師、藥師</a:t>
                      </a:r>
                      <a:r>
                        <a:rPr kumimoji="0" lang="en-US" altLang="zh-TW" sz="1600" b="1"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b="1"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藥劑生</a:t>
                      </a:r>
                      <a:r>
                        <a:rPr kumimoji="0" lang="en-US" altLang="zh-TW" sz="1600" b="1"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b="1"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指示藥</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98016">
                <a:tc>
                  <a:txBody>
                    <a:bodyPr/>
                    <a:lstStyle/>
                    <a:p>
                      <a:pPr marL="0" marR="0" lvl="0" indent="0" algn="ctr" defTabSz="914400" rtl="0" eaLnBrk="1" fontAlgn="base" latinLnBrk="0" hangingPunct="1">
                        <a:lnSpc>
                          <a:spcPts val="1875"/>
                        </a:lnSpc>
                        <a:spcBef>
                          <a:spcPct val="0"/>
                        </a:spcBef>
                        <a:spcAft>
                          <a:spcPct val="0"/>
                        </a:spcAft>
                        <a:buClrTx/>
                        <a:buSzTx/>
                        <a:buFontTx/>
                        <a:buNone/>
                        <a:tabLst/>
                      </a:pPr>
                      <a:endParaRPr kumimoji="0" lang="en-US" altLang="zh-TW"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處方藥</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60FF"/>
                    </a:solidFill>
                  </a:tcPr>
                </a:tc>
                <a:tc>
                  <a:txBody>
                    <a:bodyPr/>
                    <a:lstStyle/>
                    <a:p>
                      <a:pPr marL="0" marR="0" lvl="0" indent="0" algn="l" defTabSz="914400" rtl="0" eaLnBrk="1" fontAlgn="base" latinLnBrk="0" hangingPunct="1">
                        <a:lnSpc>
                          <a:spcPts val="1875"/>
                        </a:lnSpc>
                        <a:spcBef>
                          <a:spcPct val="0"/>
                        </a:spcBef>
                        <a:spcAft>
                          <a:spcPct val="0"/>
                        </a:spcAft>
                        <a:buClrTx/>
                        <a:buSzTx/>
                        <a:buFontTx/>
                        <a:buNone/>
                        <a:tabLst/>
                      </a:pP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必須由</a:t>
                      </a:r>
                      <a:r>
                        <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醫師處方</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才能由經藥事人員調劑供應。</a:t>
                      </a:r>
                      <a:r>
                        <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例如克流感、安眠藥中的使蒂諾斯、抗生素</a:t>
                      </a: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等。</a:t>
                      </a:r>
                    </a:p>
                    <a:p>
                      <a:pPr marL="0" marR="0" lvl="0" indent="0" algn="l" defTabSz="914400" rtl="0" eaLnBrk="1" fontAlgn="base" latinLnBrk="0" hangingPunct="1">
                        <a:lnSpc>
                          <a:spcPts val="1875"/>
                        </a:lnSpc>
                        <a:spcBef>
                          <a:spcPct val="0"/>
                        </a:spcBef>
                        <a:spcAft>
                          <a:spcPct val="0"/>
                        </a:spcAft>
                        <a:buClrTx/>
                        <a:buSzTx/>
                        <a:buFontTx/>
                        <a:buNone/>
                        <a:tabLst/>
                      </a:pPr>
                      <a:endPar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en-US" sz="16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外包裝會標示</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衛部藥製字第</a:t>
                      </a:r>
                      <a:r>
                        <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OOOOOO</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部</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藥</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輸</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字第</a:t>
                      </a:r>
                      <a:r>
                        <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OOOOOO</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字樣。</a:t>
                      </a:r>
                      <a:endPar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pPr>
                      <a:r>
                        <a:rPr kumimoji="0" lang="zh-TW" altLang="en-US" sz="1600" b="0" i="0" u="none" strike="noStrike" cap="none" normalizeH="0" baseline="0" dirty="0" smtClean="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標示字樣</a:t>
                      </a:r>
                      <a:r>
                        <a:rPr kumimoji="0" lang="zh-TW" altLang="zh-TW" sz="1600" b="0" i="0" u="none" strike="noStrike" cap="none" normalizeH="0" baseline="0" dirty="0" smtClean="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itchFamily="65" charset="-120"/>
                          <a:cs typeface="Times New Roman" panose="02020603050405020304" pitchFamily="18" charset="0"/>
                        </a:rPr>
                        <a:t>本藥須由醫師處方使用或限由醫師使用</a:t>
                      </a:r>
                      <a:r>
                        <a:rPr kumimoji="0" lang="zh-TW" altLang="zh-TW" sz="1600" b="0" i="0" u="none" strike="noStrike" kern="1200" cap="none" normalizeH="0" baseline="0" dirty="0" smtClean="0">
                          <a:ln>
                            <a:noFill/>
                          </a:ln>
                          <a:solidFill>
                            <a:srgbClr val="7030A0"/>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itchFamily="65" charset="-120"/>
                          <a:cs typeface="Times New Roman" panose="02020603050405020304" pitchFamily="18" charset="0"/>
                        </a:rPr>
                        <a:t>。</a:t>
                      </a: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投影片編號版面配置區 2"/>
          <p:cNvSpPr>
            <a:spLocks noGrp="1"/>
          </p:cNvSpPr>
          <p:nvPr>
            <p:ph type="sldNum" sz="quarter" idx="4294967295"/>
          </p:nvPr>
        </p:nvSpPr>
        <p:spPr/>
        <p:txBody>
          <a:bodyPr/>
          <a:lstStyle/>
          <a:p>
            <a:pPr>
              <a:defRPr/>
            </a:pPr>
            <a:endParaRPr lang="zh-TW" altLang="en-US" dirty="0"/>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222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圖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內容版面配置區 2"/>
          <p:cNvSpPr>
            <a:spLocks noGrp="1"/>
          </p:cNvSpPr>
          <p:nvPr>
            <p:ph idx="1"/>
          </p:nvPr>
        </p:nvSpPr>
        <p:spPr>
          <a:xfrm>
            <a:off x="323850" y="1080368"/>
            <a:ext cx="8496300" cy="5444257"/>
          </a:xfrm>
        </p:spPr>
        <p:txBody>
          <a:bodyPr/>
          <a:lstStyle/>
          <a:p>
            <a:pPr eaLnBrk="1" hangingPunct="1">
              <a:lnSpc>
                <a:spcPct val="130000"/>
              </a:lnSpc>
              <a:spcBef>
                <a:spcPct val="0"/>
              </a:spcBef>
            </a:pPr>
            <a:r>
              <a:rPr lang="zh-TW" altLang="en-US" dirty="0" smtClean="0"/>
              <a:t>服用過量含乙醯胺酚的解熱鎮痛劑會導致嚴重的</a:t>
            </a:r>
            <a:r>
              <a:rPr lang="zh-TW" altLang="en-US" b="1" dirty="0" smtClean="0">
                <a:solidFill>
                  <a:srgbClr val="FF0000"/>
                </a:solidFill>
              </a:rPr>
              <a:t>肝損傷</a:t>
            </a:r>
            <a:r>
              <a:rPr lang="zh-TW" altLang="en-US" sz="1800" dirty="0" smtClean="0"/>
              <a:t>（</a:t>
            </a:r>
            <a:r>
              <a:rPr lang="en-US" altLang="zh-TW" sz="1800" dirty="0" smtClean="0"/>
              <a:t>U.S. Food and Drug Administration, U.S. FDA</a:t>
            </a:r>
            <a:r>
              <a:rPr lang="zh-TW" altLang="en-US" sz="1800" dirty="0" smtClean="0"/>
              <a:t> </a:t>
            </a:r>
            <a:r>
              <a:rPr lang="en-US" altLang="zh-TW" sz="1800" dirty="0" smtClean="0"/>
              <a:t>,</a:t>
            </a:r>
            <a:r>
              <a:rPr lang="zh-TW" altLang="en-US" sz="1800" dirty="0" smtClean="0"/>
              <a:t> </a:t>
            </a:r>
            <a:r>
              <a:rPr lang="en-US" altLang="zh-TW" sz="1800" dirty="0" smtClean="0"/>
              <a:t>2009</a:t>
            </a:r>
            <a:r>
              <a:rPr lang="zh-TW" altLang="en-US" sz="1800" dirty="0" smtClean="0"/>
              <a:t>） </a:t>
            </a:r>
            <a:r>
              <a:rPr lang="zh-TW" altLang="en-US" dirty="0" smtClean="0"/>
              <a:t>。</a:t>
            </a:r>
            <a:endParaRPr lang="en-US" altLang="zh-TW" dirty="0" smtClean="0"/>
          </a:p>
          <a:p>
            <a:pPr eaLnBrk="1" hangingPunct="1">
              <a:lnSpc>
                <a:spcPct val="130000"/>
              </a:lnSpc>
              <a:spcBef>
                <a:spcPct val="0"/>
              </a:spcBef>
            </a:pPr>
            <a:r>
              <a:rPr lang="zh-TW" altLang="en-US" dirty="0" smtClean="0"/>
              <a:t>非類固醇消炎止痛藥</a:t>
            </a:r>
            <a:r>
              <a:rPr lang="en-US" altLang="zh-TW" dirty="0" smtClean="0"/>
              <a:t>(NSAIDs)</a:t>
            </a:r>
            <a:r>
              <a:rPr lang="zh-TW" altLang="en-US" dirty="0" smtClean="0"/>
              <a:t>使用時易發生</a:t>
            </a:r>
            <a:r>
              <a:rPr lang="zh-TW" altLang="en-US" b="1" dirty="0" smtClean="0">
                <a:solidFill>
                  <a:srgbClr val="FF0000"/>
                </a:solidFill>
              </a:rPr>
              <a:t>腸胃道不適</a:t>
            </a:r>
            <a:r>
              <a:rPr lang="zh-TW" altLang="en-US" dirty="0" smtClean="0"/>
              <a:t> </a:t>
            </a:r>
            <a:r>
              <a:rPr lang="en-US" altLang="zh-TW" sz="1800" dirty="0" smtClean="0"/>
              <a:t>(</a:t>
            </a:r>
            <a:r>
              <a:rPr lang="en-US" altLang="zh-TW" sz="1800" dirty="0" err="1" smtClean="0"/>
              <a:t>Ambegaonkar</a:t>
            </a:r>
            <a:r>
              <a:rPr lang="en-US" altLang="zh-TW" sz="1800" dirty="0" smtClean="0"/>
              <a:t>, </a:t>
            </a:r>
            <a:r>
              <a:rPr lang="en-US" altLang="zh-TW" sz="1800" dirty="0" err="1" smtClean="0"/>
              <a:t>Livengood</a:t>
            </a:r>
            <a:r>
              <a:rPr lang="en-US" altLang="zh-TW" sz="1800" dirty="0" smtClean="0"/>
              <a:t>, Craig, &amp; Day, 2004)</a:t>
            </a:r>
            <a:r>
              <a:rPr lang="zh-TW" altLang="en-US" dirty="0" smtClean="0"/>
              <a:t>。</a:t>
            </a:r>
            <a:endParaRPr lang="en-US" altLang="zh-TW" dirty="0" smtClean="0"/>
          </a:p>
          <a:p>
            <a:pPr eaLnBrk="1" hangingPunct="1">
              <a:lnSpc>
                <a:spcPct val="130000"/>
              </a:lnSpc>
              <a:spcBef>
                <a:spcPct val="0"/>
              </a:spcBef>
            </a:pPr>
            <a:r>
              <a:rPr lang="zh-TW" altLang="en-US" dirty="0" smtClean="0"/>
              <a:t>服用含抗組織胺的綜合感冒藥</a:t>
            </a:r>
            <a:r>
              <a:rPr lang="zh-TW" altLang="en-US" b="1" dirty="0" smtClean="0">
                <a:solidFill>
                  <a:srgbClr val="FF0000"/>
                </a:solidFill>
              </a:rPr>
              <a:t>易造成嗜睡</a:t>
            </a:r>
            <a:r>
              <a:rPr lang="zh-TW" altLang="en-US" sz="1800" dirty="0" smtClean="0"/>
              <a:t>（</a:t>
            </a:r>
            <a:r>
              <a:rPr lang="en-US" altLang="zh-TW" sz="1800" dirty="0" smtClean="0"/>
              <a:t>U.S. FDA</a:t>
            </a:r>
            <a:r>
              <a:rPr lang="zh-TW" altLang="en-US" sz="1800" dirty="0" smtClean="0"/>
              <a:t> </a:t>
            </a:r>
            <a:r>
              <a:rPr lang="en-US" altLang="zh-TW" sz="1800" dirty="0" smtClean="0"/>
              <a:t>, 2014</a:t>
            </a:r>
            <a:r>
              <a:rPr lang="zh-TW" altLang="en-US" sz="1800" dirty="0" smtClean="0"/>
              <a:t>）</a:t>
            </a:r>
            <a:r>
              <a:rPr lang="en-US" altLang="zh-TW" sz="1800" dirty="0" smtClean="0"/>
              <a:t> </a:t>
            </a:r>
            <a:r>
              <a:rPr lang="zh-TW" altLang="en-US" dirty="0" smtClean="0"/>
              <a:t>，如要參加重要大考或開車就不要服用。</a:t>
            </a:r>
            <a:endParaRPr lang="en-US" altLang="zh-TW" dirty="0" smtClean="0"/>
          </a:p>
          <a:p>
            <a:pPr eaLnBrk="1" hangingPunct="1">
              <a:lnSpc>
                <a:spcPct val="130000"/>
              </a:lnSpc>
              <a:spcBef>
                <a:spcPct val="0"/>
              </a:spcBef>
            </a:pPr>
            <a:r>
              <a:rPr lang="zh-TW" altLang="en-US" dirty="0" smtClean="0"/>
              <a:t>長期使用制酸劑（胃藥）會</a:t>
            </a:r>
            <a:r>
              <a:rPr lang="zh-TW" altLang="en-US" b="1" dirty="0" smtClean="0">
                <a:solidFill>
                  <a:srgbClr val="FF0000"/>
                </a:solidFill>
              </a:rPr>
              <a:t>影響營養吸收，導致胃腸細菌過度生長而增加感染</a:t>
            </a:r>
            <a:r>
              <a:rPr lang="zh-TW" altLang="en-US" dirty="0" smtClean="0"/>
              <a:t>等風險</a:t>
            </a:r>
            <a:r>
              <a:rPr lang="zh-TW" altLang="en-US" sz="1800" dirty="0" smtClean="0"/>
              <a:t>（</a:t>
            </a:r>
            <a:r>
              <a:rPr lang="en-US" altLang="zh-TW" sz="1800" dirty="0" err="1" smtClean="0"/>
              <a:t>HealthNOW</a:t>
            </a:r>
            <a:r>
              <a:rPr lang="en-US" altLang="zh-TW" sz="1800" dirty="0" smtClean="0"/>
              <a:t> Medical Center, 2011 </a:t>
            </a:r>
            <a:r>
              <a:rPr lang="zh-TW" altLang="en-US" sz="1800" dirty="0" smtClean="0"/>
              <a:t>）</a:t>
            </a:r>
            <a:r>
              <a:rPr lang="zh-TW" altLang="en-US" dirty="0" smtClean="0"/>
              <a:t>。</a:t>
            </a:r>
            <a:endParaRPr lang="en-US" altLang="zh-TW" dirty="0" smtClean="0"/>
          </a:p>
        </p:txBody>
      </p:sp>
      <p:pic>
        <p:nvPicPr>
          <p:cNvPr id="17413" name="圖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332656"/>
            <a:ext cx="1064930" cy="72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標題 6"/>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不當使用指示藥與成藥的結果</a:t>
            </a:r>
            <a:endParaRPr lang="zh-TW" altLang="en-US" sz="3200"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4294967295"/>
          </p:nvPr>
        </p:nvSpPr>
        <p:spPr>
          <a:xfrm>
            <a:off x="6948488" y="6356350"/>
            <a:ext cx="2133600" cy="365125"/>
          </a:xfrm>
          <a:prstGeom prst="rect">
            <a:avLst/>
          </a:prstGeom>
        </p:spPr>
        <p:txBody>
          <a:bodyPr/>
          <a:lstStyle/>
          <a:p>
            <a:pPr>
              <a:defRPr/>
            </a:pPr>
            <a:fld id="{A88E173F-7835-46AF-B23F-AC1CD583B554}" type="slidenum">
              <a:rPr lang="zh-TW" altLang="en-US" smtClean="0"/>
              <a:pPr>
                <a:defRPr/>
              </a:pPr>
              <a:t>8</a:t>
            </a:fld>
            <a:endParaRPr lang="zh-TW" altLang="en-US" dirty="0"/>
          </a:p>
        </p:txBody>
      </p:sp>
      <p:pic>
        <p:nvPicPr>
          <p:cNvPr id="8" name="Picture 3"/>
          <p:cNvPicPr>
            <a:picLocks noChangeAspect="1" noChangeArrowheads="1"/>
          </p:cNvPicPr>
          <p:nvPr/>
        </p:nvPicPr>
        <p:blipFill>
          <a:blip r:embed="rId5" cstate="print"/>
          <a:srcRect/>
          <a:stretch>
            <a:fillRect/>
          </a:stretch>
        </p:blipFill>
        <p:spPr bwMode="auto">
          <a:xfrm>
            <a:off x="6948488" y="5280626"/>
            <a:ext cx="2195512" cy="1556601"/>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a:stretch>
            <a:fillRect/>
          </a:stretch>
        </p:blipFill>
        <p:spPr bwMode="auto">
          <a:xfrm>
            <a:off x="4606823" y="5274670"/>
            <a:ext cx="2152304" cy="1556601"/>
          </a:xfrm>
          <a:prstGeom prst="rect">
            <a:avLst/>
          </a:prstGeom>
          <a:noFill/>
          <a:ln w="9525">
            <a:noFill/>
            <a:miter lim="800000"/>
            <a:headEnd/>
            <a:tailEnd/>
          </a:ln>
        </p:spPr>
      </p:pic>
      <p:pic>
        <p:nvPicPr>
          <p:cNvPr id="11" name="Picture 3"/>
          <p:cNvPicPr>
            <a:picLocks noChangeAspect="1" noChangeArrowheads="1"/>
          </p:cNvPicPr>
          <p:nvPr/>
        </p:nvPicPr>
        <p:blipFill>
          <a:blip r:embed="rId7" cstate="print"/>
          <a:srcRect/>
          <a:stretch>
            <a:fillRect/>
          </a:stretch>
        </p:blipFill>
        <p:spPr bwMode="auto">
          <a:xfrm>
            <a:off x="2195736" y="5280626"/>
            <a:ext cx="2221726" cy="1550645"/>
          </a:xfrm>
          <a:prstGeom prst="rect">
            <a:avLst/>
          </a:prstGeom>
          <a:noFill/>
          <a:ln w="9525">
            <a:noFill/>
            <a:miter lim="800000"/>
            <a:headEnd/>
            <a:tailEnd/>
          </a:ln>
        </p:spPr>
      </p:pic>
    </p:spTree>
    <p:extLst>
      <p:ext uri="{BB962C8B-B14F-4D97-AF65-F5344CB8AC3E}">
        <p14:creationId xmlns:p14="http://schemas.microsoft.com/office/powerpoint/2010/main" val="35632312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98146" y="0"/>
            <a:ext cx="4245854" cy="6857999"/>
          </a:xfrm>
        </p:spPr>
      </p:pic>
      <p:sp>
        <p:nvSpPr>
          <p:cNvPr id="4" name="投影片編號版面配置區 3"/>
          <p:cNvSpPr>
            <a:spLocks noGrp="1"/>
          </p:cNvSpPr>
          <p:nvPr>
            <p:ph type="sldNum" sz="quarter" idx="10"/>
          </p:nvPr>
        </p:nvSpPr>
        <p:spPr/>
        <p:txBody>
          <a:bodyPr/>
          <a:lstStyle/>
          <a:p>
            <a:pPr>
              <a:defRPr/>
            </a:pPr>
            <a:fld id="{F84B27A3-3389-4843-A96C-30E08DE57911}" type="slidenum">
              <a:rPr lang="zh-TW" altLang="en-US" smtClean="0"/>
              <a:pPr>
                <a:defRPr/>
              </a:pPr>
              <a:t>9</a:t>
            </a:fld>
            <a:endParaRPr lang="zh-TW" altLang="en-US"/>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515" y="0"/>
            <a:ext cx="2465251" cy="3345473"/>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 y="-23814"/>
            <a:ext cx="2440631" cy="3393100"/>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14" y="3395399"/>
            <a:ext cx="4894352" cy="3462601"/>
          </a:xfrm>
          <a:prstGeom prst="rect">
            <a:avLst/>
          </a:prstGeom>
        </p:spPr>
      </p:pic>
    </p:spTree>
    <p:extLst>
      <p:ext uri="{BB962C8B-B14F-4D97-AF65-F5344CB8AC3E}">
        <p14:creationId xmlns:p14="http://schemas.microsoft.com/office/powerpoint/2010/main" val="2919827849"/>
      </p:ext>
    </p:extLst>
  </p:cSld>
  <p:clrMapOvr>
    <a:masterClrMapping/>
  </p:clrMapOvr>
</p:sld>
</file>

<file path=ppt/theme/theme1.xml><?xml version="1.0" encoding="utf-8"?>
<a:theme xmlns:a="http://schemas.openxmlformats.org/drawingml/2006/main" name="佈景主題1">
  <a:themeElements>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fontScheme name="鳳舞九天">
      <a:majorFont>
        <a:latin typeface="Footlight MT Light"/>
        <a:ea typeface=""/>
        <a:cs typeface=""/>
        <a:font script="Jpan" typeface="ＭＳ Ｐゴシック"/>
        <a:font script="Hang" typeface="맑은 고딕"/>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oudy Old Style"/>
        <a:ea typeface=""/>
        <a:cs typeface=""/>
        <a:font script="Jpan" typeface="ＭＳ Ｐ明朝"/>
        <a:font script="Hang" typeface="HY견명조"/>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bg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1"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NordriDesign_免费商务模板系列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_免费商务模板系列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_免费商务模板系列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_免费商务模板系列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_免费商务模板系列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_免费商务模板系列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_免费商务模板系列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_免费商务模板系列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_免费商务模板系列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_免费商务模板系列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_免费商务模板系列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_免费商务模板系列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_免费商务模板系列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co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co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co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co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co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co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co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co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co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co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co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com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4">
        <a:dk1>
          <a:srgbClr val="000000"/>
        </a:dk1>
        <a:lt1>
          <a:srgbClr val="FFFFFF"/>
        </a:lt1>
        <a:dk2>
          <a:srgbClr val="000000"/>
        </a:dk2>
        <a:lt2>
          <a:srgbClr val="808080"/>
        </a:lt2>
        <a:accent1>
          <a:srgbClr val="0066CC"/>
        </a:accent1>
        <a:accent2>
          <a:srgbClr val="336699"/>
        </a:accent2>
        <a:accent3>
          <a:srgbClr val="FFFFFF"/>
        </a:accent3>
        <a:accent4>
          <a:srgbClr val="000000"/>
        </a:accent4>
        <a:accent5>
          <a:srgbClr val="AAB8E2"/>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5">
        <a:dk1>
          <a:srgbClr val="000000"/>
        </a:dk1>
        <a:lt1>
          <a:srgbClr val="FFFFFF"/>
        </a:lt1>
        <a:dk2>
          <a:srgbClr val="000000"/>
        </a:dk2>
        <a:lt2>
          <a:srgbClr val="808080"/>
        </a:lt2>
        <a:accent1>
          <a:srgbClr val="2D96FF"/>
        </a:accent1>
        <a:accent2>
          <a:srgbClr val="336699"/>
        </a:accent2>
        <a:accent3>
          <a:srgbClr val="FFFFFF"/>
        </a:accent3>
        <a:accent4>
          <a:srgbClr val="000000"/>
        </a:accent4>
        <a:accent5>
          <a:srgbClr val="ADC9FF"/>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6">
        <a:dk1>
          <a:srgbClr val="000000"/>
        </a:dk1>
        <a:lt1>
          <a:srgbClr val="FFFFFF"/>
        </a:lt1>
        <a:dk2>
          <a:srgbClr val="000000"/>
        </a:dk2>
        <a:lt2>
          <a:srgbClr val="808080"/>
        </a:lt2>
        <a:accent1>
          <a:srgbClr val="5093DC"/>
        </a:accent1>
        <a:accent2>
          <a:srgbClr val="336699"/>
        </a:accent2>
        <a:accent3>
          <a:srgbClr val="FFFFFF"/>
        </a:accent3>
        <a:accent4>
          <a:srgbClr val="000000"/>
        </a:accent4>
        <a:accent5>
          <a:srgbClr val="B3C8EB"/>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佈景主題1</Template>
  <TotalTime>174</TotalTime>
  <Words>2135</Words>
  <Application>Microsoft Office PowerPoint</Application>
  <PresentationFormat>如螢幕大小 (4:3)</PresentationFormat>
  <Paragraphs>238</Paragraphs>
  <Slides>40</Slides>
  <Notes>13</Notes>
  <HiddenSlides>0</HiddenSlides>
  <MMClips>0</MMClips>
  <ScaleCrop>false</ScaleCrop>
  <HeadingPairs>
    <vt:vector size="6" baseType="variant">
      <vt:variant>
        <vt:lpstr>使用字型</vt:lpstr>
      </vt:variant>
      <vt:variant>
        <vt:i4>11</vt:i4>
      </vt:variant>
      <vt:variant>
        <vt:lpstr>佈景主題</vt:lpstr>
      </vt:variant>
      <vt:variant>
        <vt:i4>3</vt:i4>
      </vt:variant>
      <vt:variant>
        <vt:lpstr>投影片標題</vt:lpstr>
      </vt:variant>
      <vt:variant>
        <vt:i4>40</vt:i4>
      </vt:variant>
    </vt:vector>
  </HeadingPairs>
  <TitlesOfParts>
    <vt:vector size="54" baseType="lpstr">
      <vt:lpstr>黑体</vt:lpstr>
      <vt:lpstr>华文细黑</vt:lpstr>
      <vt:lpstr>微軟正黑體</vt:lpstr>
      <vt:lpstr>新細明體</vt:lpstr>
      <vt:lpstr>標楷體</vt:lpstr>
      <vt:lpstr>Arial</vt:lpstr>
      <vt:lpstr>Calibri</vt:lpstr>
      <vt:lpstr>Goudy Old Style</vt:lpstr>
      <vt:lpstr>Helvetica</vt:lpstr>
      <vt:lpstr>Times New Roman</vt:lpstr>
      <vt:lpstr>Wingdings</vt:lpstr>
      <vt:lpstr>佈景主題1</vt:lpstr>
      <vt:lpstr>自訂設計</vt:lpstr>
      <vt:lpstr>Office 佈景主題</vt:lpstr>
      <vt:lpstr>PowerPoint 簡報</vt:lpstr>
      <vt:lpstr>背景</vt:lpstr>
      <vt:lpstr>學童過去一年使用至藥局購買藥品的情形</vt:lpstr>
      <vt:lpstr>PowerPoint 簡報</vt:lpstr>
      <vt:lpstr>正確使用指示藥、成藥-三要二不原則</vt:lpstr>
      <vt:lpstr>學生用藥素養仍需再加強</vt:lpstr>
      <vt:lpstr>藥品依安全性高低分為三級</vt:lpstr>
      <vt:lpstr>不當使用指示藥與成藥的結果</vt:lpstr>
      <vt:lpstr>PowerPoint 簡報</vt:lpstr>
      <vt:lpstr>PowerPoint 簡報</vt:lpstr>
      <vt:lpstr>看清楚藥品標示-藥品外包裝(新)</vt:lpstr>
      <vt:lpstr>藥品標示要看清，詢問藥師最安心</vt:lpstr>
      <vt:lpstr>學童購藥時會看藥品外盒標示顯著提升</vt:lpstr>
      <vt:lpstr>學童詢問藥師情形顯著提升</vt:lpstr>
      <vt:lpstr>五大核心能力生活技能正確用藥教案</vt:lpstr>
      <vt:lpstr>「我家藥健康」親子劇徵選獲獎影片</vt:lpstr>
      <vt:lpstr>「我家藥健康」學習單徵選獲獎作品</vt:lpstr>
      <vt:lpstr>新北市正確用藥小尖兵-一校一藥師</vt:lpstr>
      <vt:lpstr>桃園市神農小學堂正確用藥競賽/藥師營活動</vt:lpstr>
      <vt:lpstr>苗栗縣溪洲國小正確用藥微電影</vt:lpstr>
      <vt:lpstr>台中市推動一校一藥師 捍衛健康校園</vt:lpstr>
      <vt:lpstr>金門縣寧中小讓學生進入藥局學習正確用藥</vt:lpstr>
      <vt:lpstr>澎湖縣全國正確用藥親子短劇徵選</vt:lpstr>
      <vt:lpstr>一、學校健康政策~正確用藥教育結盟</vt:lpstr>
      <vt:lpstr>二、健康教學活動~教師正確用藥增能</vt:lpstr>
      <vt:lpstr>二、健康教學活動~藥局參訪活動</vt:lpstr>
      <vt:lpstr>二、健康教學活動~正確用藥課程</vt:lpstr>
      <vt:lpstr>三、學校物質環境~正確用藥創作展示</vt:lpstr>
      <vt:lpstr>四、學校社會環境~正確用藥活動</vt:lpstr>
      <vt:lpstr>五、社區關係~正確用藥親職教育推廣</vt:lpstr>
      <vt:lpstr>六、健康服務~社區正確用藥宣導</vt:lpstr>
      <vt:lpstr>學生接受過正確用藥教育比率提升</vt:lpstr>
      <vt:lpstr>學生了解藥品分級與藥盒素養顯著提升</vt:lpstr>
      <vt:lpstr>學生正確用藥效能顯著提升</vt:lpstr>
      <vt:lpstr>學生過去一年正確用藥行為比率上升</vt:lpstr>
      <vt:lpstr>學生取得不明藥品來源比率下降</vt:lpstr>
      <vt:lpstr>「正確用藥知識大車拼，學生小贏大朋友」成果發表會</vt:lpstr>
      <vt:lpstr>宣導正確用藥  親子短劇競賽頒獎</vt:lpstr>
      <vt:lpstr>正確用藥教育網站資源</vt:lpstr>
      <vt:lpstr>感謝師長與藥師 正確用藥從小紮根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NTNU</dc:creator>
  <cp:lastModifiedBy>user</cp:lastModifiedBy>
  <cp:revision>950</cp:revision>
  <dcterms:created xsi:type="dcterms:W3CDTF">2012-02-23T06:45:05Z</dcterms:created>
  <dcterms:modified xsi:type="dcterms:W3CDTF">2017-12-27T09:04:10Z</dcterms:modified>
</cp:coreProperties>
</file>